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0" r:id="rId2"/>
    <p:sldId id="262" r:id="rId3"/>
    <p:sldId id="261" r:id="rId4"/>
  </p:sldIdLst>
  <p:sldSz cx="15125700" cy="10693400"/>
  <p:notesSz cx="14295438" cy="98663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E95433"/>
    <a:srgbClr val="0B3775"/>
    <a:srgbClr val="0066FF"/>
    <a:srgbClr val="0068B7"/>
    <a:srgbClr val="EA5432"/>
    <a:srgbClr val="0069AB"/>
    <a:srgbClr val="0071AE"/>
    <a:srgbClr val="29417C"/>
    <a:srgbClr val="FFF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5972" autoAdjust="0"/>
  </p:normalViewPr>
  <p:slideViewPr>
    <p:cSldViewPr snapToGrid="0">
      <p:cViewPr>
        <p:scale>
          <a:sx n="125" d="100"/>
          <a:sy n="125" d="100"/>
        </p:scale>
        <p:origin x="-66" y="-2916"/>
      </p:cViewPr>
      <p:guideLst>
        <p:guide orient="horz" pos="2880"/>
        <p:guide pos="216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194991" cy="495073"/>
          </a:xfrm>
          <a:prstGeom prst="rect">
            <a:avLst/>
          </a:prstGeom>
        </p:spPr>
        <p:txBody>
          <a:bodyPr vert="horz" lIns="85777" tIns="42889" rIns="85777" bIns="42889" rtlCol="0"/>
          <a:lstStyle>
            <a:lvl1pPr algn="l">
              <a:defRPr sz="1200"/>
            </a:lvl1pPr>
          </a:lstStyle>
          <a:p>
            <a:endParaRPr kumimoji="1" lang="ja-JP" altLang="en-US"/>
          </a:p>
        </p:txBody>
      </p:sp>
      <p:sp>
        <p:nvSpPr>
          <p:cNvPr id="3" name="日付プレースホルダー 2"/>
          <p:cNvSpPr>
            <a:spLocks noGrp="1"/>
          </p:cNvSpPr>
          <p:nvPr>
            <p:ph type="dt" idx="1"/>
          </p:nvPr>
        </p:nvSpPr>
        <p:spPr>
          <a:xfrm>
            <a:off x="8097449" y="0"/>
            <a:ext cx="6194989" cy="495073"/>
          </a:xfrm>
          <a:prstGeom prst="rect">
            <a:avLst/>
          </a:prstGeom>
        </p:spPr>
        <p:txBody>
          <a:bodyPr vert="horz" lIns="85777" tIns="42889" rIns="85777" bIns="42889" rtlCol="0"/>
          <a:lstStyle>
            <a:lvl1pPr algn="r">
              <a:defRPr sz="1200"/>
            </a:lvl1pPr>
          </a:lstStyle>
          <a:p>
            <a:fld id="{A0DC2B6A-33EE-4B46-B024-DFE712E8C258}"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4795838" y="1235075"/>
            <a:ext cx="4703762" cy="3327400"/>
          </a:xfrm>
          <a:prstGeom prst="rect">
            <a:avLst/>
          </a:prstGeom>
          <a:noFill/>
          <a:ln w="12700">
            <a:solidFill>
              <a:prstClr val="black"/>
            </a:solidFill>
          </a:ln>
        </p:spPr>
        <p:txBody>
          <a:bodyPr vert="horz" lIns="85777" tIns="42889" rIns="85777" bIns="42889" rtlCol="0" anchor="ctr"/>
          <a:lstStyle/>
          <a:p>
            <a:endParaRPr lang="ja-JP" altLang="en-US"/>
          </a:p>
        </p:txBody>
      </p:sp>
      <p:sp>
        <p:nvSpPr>
          <p:cNvPr id="5" name="ノート プレースホルダー 4"/>
          <p:cNvSpPr>
            <a:spLocks noGrp="1"/>
          </p:cNvSpPr>
          <p:nvPr>
            <p:ph type="body" sz="quarter" idx="3"/>
          </p:nvPr>
        </p:nvSpPr>
        <p:spPr>
          <a:xfrm>
            <a:off x="1429846" y="4748603"/>
            <a:ext cx="11435750" cy="3884422"/>
          </a:xfrm>
          <a:prstGeom prst="rect">
            <a:avLst/>
          </a:prstGeom>
        </p:spPr>
        <p:txBody>
          <a:bodyPr vert="horz" lIns="85777" tIns="42889" rIns="85777" bIns="42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1"/>
            <a:ext cx="6194991" cy="495073"/>
          </a:xfrm>
          <a:prstGeom prst="rect">
            <a:avLst/>
          </a:prstGeom>
        </p:spPr>
        <p:txBody>
          <a:bodyPr vert="horz" lIns="85777" tIns="42889" rIns="85777" bIns="4288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097449" y="9371241"/>
            <a:ext cx="6194989" cy="495073"/>
          </a:xfrm>
          <a:prstGeom prst="rect">
            <a:avLst/>
          </a:prstGeom>
        </p:spPr>
        <p:txBody>
          <a:bodyPr vert="horz" lIns="85777" tIns="42889" rIns="85777" bIns="42889" rtlCol="0" anchor="b"/>
          <a:lstStyle>
            <a:lvl1pPr algn="r">
              <a:defRPr sz="1200"/>
            </a:lvl1pPr>
          </a:lstStyle>
          <a:p>
            <a:fld id="{5773871D-2A77-4F7D-9F19-057FD067A1DA}" type="slidenum">
              <a:rPr kumimoji="1" lang="ja-JP" altLang="en-US" smtClean="0"/>
              <a:t>‹#›</a:t>
            </a:fld>
            <a:endParaRPr kumimoji="1" lang="ja-JP" altLang="en-US"/>
          </a:p>
        </p:txBody>
      </p:sp>
    </p:spTree>
    <p:extLst>
      <p:ext uri="{BB962C8B-B14F-4D97-AF65-F5344CB8AC3E}">
        <p14:creationId xmlns:p14="http://schemas.microsoft.com/office/powerpoint/2010/main" val="3998292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73871D-2A77-4F7D-9F19-057FD067A1DA}" type="slidenum">
              <a:rPr kumimoji="1" lang="ja-JP" altLang="en-US" smtClean="0"/>
              <a:t>3</a:t>
            </a:fld>
            <a:endParaRPr kumimoji="1" lang="ja-JP" altLang="en-US"/>
          </a:p>
        </p:txBody>
      </p:sp>
    </p:spTree>
    <p:extLst>
      <p:ext uri="{BB962C8B-B14F-4D97-AF65-F5344CB8AC3E}">
        <p14:creationId xmlns:p14="http://schemas.microsoft.com/office/powerpoint/2010/main" val="693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3/4/2026</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7.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8.jpeg"/><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jpe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24" Type="http://schemas.openxmlformats.org/officeDocument/2006/relationships/image" Target="../media/image37.gif"/><Relationship Id="rId5" Type="http://schemas.openxmlformats.org/officeDocument/2006/relationships/image" Target="../media/image20.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4" y="1248800"/>
            <a:ext cx="14421866" cy="4055689"/>
          </a:xfrm>
          <a:prstGeom prst="rect">
            <a:avLst/>
          </a:prstGeom>
        </p:spPr>
      </p:pic>
      <p:sp>
        <p:nvSpPr>
          <p:cNvPr id="158" name="正方形/長方形 157">
            <a:extLst>
              <a:ext uri="{FF2B5EF4-FFF2-40B4-BE49-F238E27FC236}">
                <a16:creationId xmlns:a16="http://schemas.microsoft.com/office/drawing/2014/main" id="{73CE3589-22F8-3BC4-2298-25E0B27C2E09}"/>
              </a:ext>
            </a:extLst>
          </p:cNvPr>
          <p:cNvSpPr/>
          <p:nvPr/>
        </p:nvSpPr>
        <p:spPr>
          <a:xfrm>
            <a:off x="8658509" y="1580068"/>
            <a:ext cx="5935412" cy="3423618"/>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58D3EFDA-9F4A-8AC0-1407-3A5178CFF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560" y="2200056"/>
            <a:ext cx="2753756" cy="1371653"/>
          </a:xfrm>
          <a:prstGeom prst="rect">
            <a:avLst/>
          </a:prstGeom>
        </p:spPr>
      </p:pic>
      <p:pic>
        <p:nvPicPr>
          <p:cNvPr id="36" name="図 35">
            <a:extLst>
              <a:ext uri="{FF2B5EF4-FFF2-40B4-BE49-F238E27FC236}">
                <a16:creationId xmlns:a16="http://schemas.microsoft.com/office/drawing/2014/main" id="{92EDA32F-68D1-ADFF-A99B-E9309E3325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7916" y="3631321"/>
            <a:ext cx="2753756" cy="1285434"/>
          </a:xfrm>
          <a:prstGeom prst="rect">
            <a:avLst/>
          </a:prstGeom>
        </p:spPr>
      </p:pic>
      <p:sp>
        <p:nvSpPr>
          <p:cNvPr id="84" name="フリーフォーム: 図形 83">
            <a:extLst>
              <a:ext uri="{FF2B5EF4-FFF2-40B4-BE49-F238E27FC236}">
                <a16:creationId xmlns:a16="http://schemas.microsoft.com/office/drawing/2014/main" id="{3A95B1AF-01BD-24CD-B9CB-08D0041BDF0C}"/>
              </a:ext>
            </a:extLst>
          </p:cNvPr>
          <p:cNvSpPr/>
          <p:nvPr/>
        </p:nvSpPr>
        <p:spPr>
          <a:xfrm rot="5400000">
            <a:off x="8979271" y="2031724"/>
            <a:ext cx="1301995" cy="1709256"/>
          </a:xfrm>
          <a:custGeom>
            <a:avLst/>
            <a:gdLst>
              <a:gd name="connsiteX0" fmla="*/ 0 w 1301995"/>
              <a:gd name="connsiteY0" fmla="*/ 1709256 h 1709256"/>
              <a:gd name="connsiteX1" fmla="*/ 1 w 1301995"/>
              <a:gd name="connsiteY1" fmla="*/ 103564 h 1709256"/>
              <a:gd name="connsiteX2" fmla="*/ 546848 w 1301995"/>
              <a:gd name="connsiteY2" fmla="*/ 103564 h 1709256"/>
              <a:gd name="connsiteX3" fmla="*/ 650815 w 1301995"/>
              <a:gd name="connsiteY3" fmla="*/ 0 h 1709256"/>
              <a:gd name="connsiteX4" fmla="*/ 754782 w 1301995"/>
              <a:gd name="connsiteY4" fmla="*/ 103564 h 1709256"/>
              <a:gd name="connsiteX5" fmla="*/ 1301995 w 1301995"/>
              <a:gd name="connsiteY5" fmla="*/ 103564 h 1709256"/>
              <a:gd name="connsiteX6" fmla="*/ 1301995 w 1301995"/>
              <a:gd name="connsiteY6" fmla="*/ 1709256 h 17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995" h="1709256">
                <a:moveTo>
                  <a:pt x="0" y="1709256"/>
                </a:moveTo>
                <a:lnTo>
                  <a:pt x="1" y="103564"/>
                </a:lnTo>
                <a:lnTo>
                  <a:pt x="546848" y="103564"/>
                </a:lnTo>
                <a:lnTo>
                  <a:pt x="650815" y="0"/>
                </a:lnTo>
                <a:lnTo>
                  <a:pt x="754782" y="103564"/>
                </a:lnTo>
                <a:lnTo>
                  <a:pt x="1301995" y="103564"/>
                </a:lnTo>
                <a:lnTo>
                  <a:pt x="1301995" y="170925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6" name="グループ化 95">
            <a:extLst>
              <a:ext uri="{FF2B5EF4-FFF2-40B4-BE49-F238E27FC236}">
                <a16:creationId xmlns:a16="http://schemas.microsoft.com/office/drawing/2014/main" id="{74AACF4A-AA44-D235-A0D5-D0B11A6C9216}"/>
              </a:ext>
            </a:extLst>
          </p:cNvPr>
          <p:cNvGrpSpPr/>
          <p:nvPr/>
        </p:nvGrpSpPr>
        <p:grpSpPr>
          <a:xfrm>
            <a:off x="8775640" y="3671285"/>
            <a:ext cx="1709256" cy="1211332"/>
            <a:chOff x="8775640" y="3479403"/>
            <a:chExt cx="1709256" cy="1211332"/>
          </a:xfrm>
        </p:grpSpPr>
        <p:sp>
          <p:nvSpPr>
            <p:cNvPr id="144" name="正方形/長方形 143">
              <a:extLst>
                <a:ext uri="{FF2B5EF4-FFF2-40B4-BE49-F238E27FC236}">
                  <a16:creationId xmlns:a16="http://schemas.microsoft.com/office/drawing/2014/main" id="{DD56C956-FFC8-CDEE-C33E-A3059881F8D2}"/>
                </a:ext>
              </a:extLst>
            </p:cNvPr>
            <p:cNvSpPr/>
            <p:nvPr/>
          </p:nvSpPr>
          <p:spPr>
            <a:xfrm>
              <a:off x="8775640" y="3479403"/>
              <a:ext cx="1598964" cy="1211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F3400577-FC37-DF87-2DB7-8A9A99EB7CAA}"/>
                </a:ext>
              </a:extLst>
            </p:cNvPr>
            <p:cNvSpPr/>
            <p:nvPr/>
          </p:nvSpPr>
          <p:spPr>
            <a:xfrm rot="5400000">
              <a:off x="10306351" y="3995377"/>
              <a:ext cx="238368" cy="11872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正方形/長方形 94">
            <a:extLst>
              <a:ext uri="{FF2B5EF4-FFF2-40B4-BE49-F238E27FC236}">
                <a16:creationId xmlns:a16="http://schemas.microsoft.com/office/drawing/2014/main" id="{CE342F92-2C3D-9621-39DC-B4057A80688C}"/>
              </a:ext>
            </a:extLst>
          </p:cNvPr>
          <p:cNvSpPr/>
          <p:nvPr/>
        </p:nvSpPr>
        <p:spPr>
          <a:xfrm>
            <a:off x="353489" y="431728"/>
            <a:ext cx="14411189" cy="837581"/>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0D0F300-51A7-D5F0-F433-793DA7D517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023" y="503929"/>
            <a:ext cx="6351404" cy="705421"/>
          </a:xfrm>
          <a:prstGeom prst="rect">
            <a:avLst/>
          </a:prstGeom>
        </p:spPr>
      </p:pic>
      <p:pic>
        <p:nvPicPr>
          <p:cNvPr id="20" name="図 19">
            <a:extLst>
              <a:ext uri="{FF2B5EF4-FFF2-40B4-BE49-F238E27FC236}">
                <a16:creationId xmlns:a16="http://schemas.microsoft.com/office/drawing/2014/main" id="{C9C7DDDE-F5A8-2160-48F2-8F948499D2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65" y="584283"/>
            <a:ext cx="1883736" cy="548661"/>
          </a:xfrm>
          <a:prstGeom prst="rect">
            <a:avLst/>
          </a:prstGeom>
        </p:spPr>
      </p:pic>
      <p:pic>
        <p:nvPicPr>
          <p:cNvPr id="22" name="図 21">
            <a:extLst>
              <a:ext uri="{FF2B5EF4-FFF2-40B4-BE49-F238E27FC236}">
                <a16:creationId xmlns:a16="http://schemas.microsoft.com/office/drawing/2014/main" id="{98574EB1-B1C9-69E4-7170-88A079EDC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705" y="1700418"/>
            <a:ext cx="3224988" cy="1198995"/>
          </a:xfrm>
          <a:prstGeom prst="rect">
            <a:avLst/>
          </a:prstGeom>
        </p:spPr>
      </p:pic>
      <p:pic>
        <p:nvPicPr>
          <p:cNvPr id="38" name="図 37">
            <a:extLst>
              <a:ext uri="{FF2B5EF4-FFF2-40B4-BE49-F238E27FC236}">
                <a16:creationId xmlns:a16="http://schemas.microsoft.com/office/drawing/2014/main" id="{97A81646-8C25-7610-6BB4-CCAFEF461A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36092" y="2205797"/>
            <a:ext cx="1374265" cy="1079033"/>
          </a:xfrm>
          <a:prstGeom prst="rect">
            <a:avLst/>
          </a:prstGeom>
        </p:spPr>
      </p:pic>
      <p:grpSp>
        <p:nvGrpSpPr>
          <p:cNvPr id="165" name="グループ化 164">
            <a:extLst>
              <a:ext uri="{FF2B5EF4-FFF2-40B4-BE49-F238E27FC236}">
                <a16:creationId xmlns:a16="http://schemas.microsoft.com/office/drawing/2014/main" id="{5C07C5A7-3242-DFE1-FCBE-2A32F767E38C}"/>
              </a:ext>
            </a:extLst>
          </p:cNvPr>
          <p:cNvGrpSpPr/>
          <p:nvPr/>
        </p:nvGrpSpPr>
        <p:grpSpPr>
          <a:xfrm>
            <a:off x="6198655" y="3603777"/>
            <a:ext cx="1858164" cy="1303756"/>
            <a:chOff x="723900" y="3508049"/>
            <a:chExt cx="1858164" cy="1303756"/>
          </a:xfrm>
        </p:grpSpPr>
        <p:pic>
          <p:nvPicPr>
            <p:cNvPr id="30" name="図 29">
              <a:extLst>
                <a:ext uri="{FF2B5EF4-FFF2-40B4-BE49-F238E27FC236}">
                  <a16:creationId xmlns:a16="http://schemas.microsoft.com/office/drawing/2014/main" id="{73179014-B930-2B51-628C-499DF69E9C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340" y="4136869"/>
              <a:ext cx="676682" cy="551274"/>
            </a:xfrm>
            <a:prstGeom prst="rect">
              <a:avLst/>
            </a:prstGeom>
          </p:spPr>
        </p:pic>
        <p:pic>
          <p:nvPicPr>
            <p:cNvPr id="32" name="図 31">
              <a:extLst>
                <a:ext uri="{FF2B5EF4-FFF2-40B4-BE49-F238E27FC236}">
                  <a16:creationId xmlns:a16="http://schemas.microsoft.com/office/drawing/2014/main" id="{947BE765-1E53-7CAB-F58E-0A0E7E2756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2453" y="4091703"/>
              <a:ext cx="1005879" cy="613978"/>
            </a:xfrm>
            <a:prstGeom prst="rect">
              <a:avLst/>
            </a:prstGeom>
          </p:spPr>
        </p:pic>
        <p:pic>
          <p:nvPicPr>
            <p:cNvPr id="66" name="図 65">
              <a:extLst>
                <a:ext uri="{FF2B5EF4-FFF2-40B4-BE49-F238E27FC236}">
                  <a16:creationId xmlns:a16="http://schemas.microsoft.com/office/drawing/2014/main" id="{E42B607D-CD19-1C86-C498-3E6D56C9B7F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3903" y="3541929"/>
              <a:ext cx="951012" cy="222077"/>
            </a:xfrm>
            <a:prstGeom prst="rect">
              <a:avLst/>
            </a:prstGeom>
          </p:spPr>
        </p:pic>
        <p:sp>
          <p:nvSpPr>
            <p:cNvPr id="67" name="object 100">
              <a:extLst>
                <a:ext uri="{FF2B5EF4-FFF2-40B4-BE49-F238E27FC236}">
                  <a16:creationId xmlns:a16="http://schemas.microsoft.com/office/drawing/2014/main" id="{9EC9B325-2C93-9AB4-C6ED-9131306F45F6}"/>
                </a:ext>
              </a:extLst>
            </p:cNvPr>
            <p:cNvSpPr txBox="1"/>
            <p:nvPr/>
          </p:nvSpPr>
          <p:spPr>
            <a:xfrm>
              <a:off x="824527" y="3748664"/>
              <a:ext cx="1678580" cy="164146"/>
            </a:xfrm>
            <a:prstGeom prst="rect">
              <a:avLst/>
            </a:prstGeom>
          </p:spPr>
          <p:txBody>
            <a:bodyPr vert="horz" wrap="square" lIns="0" tIns="33019" rIns="0" bIns="0" rtlCol="0">
              <a:spAutoFit/>
            </a:bodyPr>
            <a:lstStyle/>
            <a:p>
              <a:pPr marL="23495">
                <a:lnSpc>
                  <a:spcPct val="100000"/>
                </a:lnSpc>
                <a:spcBef>
                  <a:spcPts val="259"/>
                </a:spcBef>
              </a:pPr>
              <a:r>
                <a:rPr sz="850" spc="-20" dirty="0" err="1">
                  <a:solidFill>
                    <a:srgbClr val="231F20"/>
                  </a:solidFill>
                  <a:latin typeface="BIZ UDPゴシック" panose="020B0400000000000000" pitchFamily="50" charset="-128"/>
                  <a:ea typeface="BIZ UDPゴシック" panose="020B0400000000000000" pitchFamily="50" charset="-128"/>
                  <a:cs typeface="A P-OTF Aoto Gothic StdN M"/>
                </a:rPr>
                <a:t>無線LAN対応インターホンリモコン</a:t>
              </a:r>
              <a:endParaRPr sz="850" spc="-20" dirty="0">
                <a:latin typeface="BIZ UDPゴシック" panose="020B0400000000000000" pitchFamily="50" charset="-128"/>
                <a:ea typeface="BIZ UDPゴシック" panose="020B0400000000000000" pitchFamily="50" charset="-128"/>
                <a:cs typeface="A P-OTF Aoto Gothic StdN M"/>
              </a:endParaRPr>
            </a:p>
          </p:txBody>
        </p:sp>
        <p:sp>
          <p:nvSpPr>
            <p:cNvPr id="68" name="object 101">
              <a:extLst>
                <a:ext uri="{FF2B5EF4-FFF2-40B4-BE49-F238E27FC236}">
                  <a16:creationId xmlns:a16="http://schemas.microsoft.com/office/drawing/2014/main" id="{CE2DC547-054A-EA67-BE99-0226627C3D49}"/>
                </a:ext>
              </a:extLst>
            </p:cNvPr>
            <p:cNvSpPr txBox="1"/>
            <p:nvPr/>
          </p:nvSpPr>
          <p:spPr>
            <a:xfrm>
              <a:off x="755496" y="3915566"/>
              <a:ext cx="1769894" cy="210314"/>
            </a:xfrm>
            <a:prstGeom prst="rect">
              <a:avLst/>
            </a:prstGeom>
          </p:spPr>
          <p:txBody>
            <a:bodyPr vert="horz" wrap="square" lIns="0" tIns="12700" rIns="0" bIns="0" rtlCol="0">
              <a:spAutoFit/>
            </a:bodyPr>
            <a:lstStyle/>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ミドルウェアアダプターなしでHEMS接続可能</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lang="en-US" sz="600" dirty="0">
                <a:solidFill>
                  <a:srgbClr val="231F20"/>
                </a:solidFill>
                <a:latin typeface="BIZ UDPゴシック" panose="020B0400000000000000" pitchFamily="50" charset="-128"/>
                <a:ea typeface="BIZ UDPゴシック" panose="020B0400000000000000" pitchFamily="50" charset="-128"/>
                <a:cs typeface="TBGothicR Std Normal"/>
              </a:endParaRPr>
            </a:p>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コロナアプリも使える</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sz="600" dirty="0">
                <a:latin typeface="BIZ UDPゴシック" panose="020B0400000000000000" pitchFamily="50" charset="-128"/>
                <a:ea typeface="BIZ UDPゴシック" panose="020B0400000000000000" pitchFamily="50" charset="-128"/>
                <a:cs typeface="TBGothicR Std Normal"/>
              </a:endParaRPr>
            </a:p>
          </p:txBody>
        </p:sp>
        <p:sp>
          <p:nvSpPr>
            <p:cNvPr id="69" name="object 99">
              <a:extLst>
                <a:ext uri="{FF2B5EF4-FFF2-40B4-BE49-F238E27FC236}">
                  <a16:creationId xmlns:a16="http://schemas.microsoft.com/office/drawing/2014/main" id="{B6A75D8D-DAEC-D9C2-1AB0-DF6E2AD9CA22}"/>
                </a:ext>
              </a:extLst>
            </p:cNvPr>
            <p:cNvSpPr txBox="1"/>
            <p:nvPr/>
          </p:nvSpPr>
          <p:spPr>
            <a:xfrm>
              <a:off x="835031" y="4636639"/>
              <a:ext cx="789089"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r>
                <a:rPr sz="600" dirty="0" err="1">
                  <a:solidFill>
                    <a:srgbClr val="231F20"/>
                  </a:solidFill>
                  <a:latin typeface="BIZ UDPゴシック" panose="020B0400000000000000" pitchFamily="50" charset="-128"/>
                  <a:ea typeface="BIZ UDPゴシック" panose="020B0400000000000000" pitchFamily="50" charset="-128"/>
                  <a:cs typeface="A-OTF Gothic BBB Pro"/>
                </a:rPr>
                <a:t>台所リモコン</a:t>
              </a: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0" name="object 99">
              <a:extLst>
                <a:ext uri="{FF2B5EF4-FFF2-40B4-BE49-F238E27FC236}">
                  <a16:creationId xmlns:a16="http://schemas.microsoft.com/office/drawing/2014/main" id="{B94E9237-0968-A65A-168E-227A7052BFC8}"/>
                </a:ext>
              </a:extLst>
            </p:cNvPr>
            <p:cNvSpPr txBox="1"/>
            <p:nvPr/>
          </p:nvSpPr>
          <p:spPr>
            <a:xfrm>
              <a:off x="1698183" y="4636639"/>
              <a:ext cx="614474"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〈浴室リモコン〉</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1" name="四角形: 角を丸くする 70">
              <a:extLst>
                <a:ext uri="{FF2B5EF4-FFF2-40B4-BE49-F238E27FC236}">
                  <a16:creationId xmlns:a16="http://schemas.microsoft.com/office/drawing/2014/main" id="{16B1CF12-DBCF-BAFE-038C-36B749B163C7}"/>
                </a:ext>
              </a:extLst>
            </p:cNvPr>
            <p:cNvSpPr/>
            <p:nvPr/>
          </p:nvSpPr>
          <p:spPr>
            <a:xfrm>
              <a:off x="723900" y="3508049"/>
              <a:ext cx="1858164" cy="1303756"/>
            </a:xfrm>
            <a:prstGeom prst="roundRect">
              <a:avLst>
                <a:gd name="adj" fmla="val 6444"/>
              </a:avLst>
            </a:prstGeom>
            <a:noFill/>
            <a:ln w="38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35BC86E2-949C-F59F-E9E3-E2AC57DB70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2877" y="4548291"/>
            <a:ext cx="2445460" cy="391901"/>
          </a:xfrm>
          <a:prstGeom prst="rect">
            <a:avLst/>
          </a:prstGeom>
        </p:spPr>
      </p:pic>
      <p:sp>
        <p:nvSpPr>
          <p:cNvPr id="46" name="object 95">
            <a:extLst>
              <a:ext uri="{FF2B5EF4-FFF2-40B4-BE49-F238E27FC236}">
                <a16:creationId xmlns:a16="http://schemas.microsoft.com/office/drawing/2014/main" id="{D2980409-3CA0-16DB-7213-E915FE91A4AC}"/>
              </a:ext>
            </a:extLst>
          </p:cNvPr>
          <p:cNvSpPr txBox="1"/>
          <p:nvPr/>
        </p:nvSpPr>
        <p:spPr>
          <a:xfrm>
            <a:off x="3488455" y="3978960"/>
            <a:ext cx="682031" cy="262892"/>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sz="1600" b="1" spc="30" dirty="0">
                <a:solidFill>
                  <a:schemeClr val="tx1"/>
                </a:solidFill>
                <a:latin typeface="+mj-ea"/>
                <a:ea typeface="+mj-ea"/>
                <a:cs typeface="A P-OTF Aoto Gothic StdN DB"/>
              </a:rPr>
              <a:t>370</a:t>
            </a:r>
            <a:r>
              <a:rPr sz="1200" b="1" spc="30" dirty="0">
                <a:solidFill>
                  <a:schemeClr val="tx1"/>
                </a:solidFill>
                <a:latin typeface="+mj-ea"/>
                <a:ea typeface="+mj-ea"/>
                <a:cs typeface="A P-OTF Aoto Gothic StdN DB"/>
              </a:rPr>
              <a:t>L</a:t>
            </a:r>
          </a:p>
        </p:txBody>
      </p:sp>
      <p:sp>
        <p:nvSpPr>
          <p:cNvPr id="48" name="object 95">
            <a:extLst>
              <a:ext uri="{FF2B5EF4-FFF2-40B4-BE49-F238E27FC236}">
                <a16:creationId xmlns:a16="http://schemas.microsoft.com/office/drawing/2014/main" id="{E0EB8056-A4F9-7DC8-372B-80680446DE54}"/>
              </a:ext>
            </a:extLst>
          </p:cNvPr>
          <p:cNvSpPr txBox="1"/>
          <p:nvPr/>
        </p:nvSpPr>
        <p:spPr>
          <a:xfrm>
            <a:off x="4409919" y="3976321"/>
            <a:ext cx="1770746" cy="293670"/>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b="1" spc="-40" dirty="0">
                <a:solidFill>
                  <a:schemeClr val="tx1"/>
                </a:solidFill>
                <a:latin typeface="游ゴシック" panose="020B0400000000000000" pitchFamily="50" charset="-128"/>
                <a:ea typeface="游ゴシック" panose="020B0400000000000000" pitchFamily="50" charset="-128"/>
                <a:cs typeface="A P-OTF Aoto Gothic StdN DB"/>
              </a:rPr>
              <a:t>CHP-</a:t>
            </a:r>
            <a:r>
              <a:rPr lang="en-US" altLang="ja-JP" b="1" spc="-40" dirty="0">
                <a:solidFill>
                  <a:schemeClr val="tx1"/>
                </a:solidFill>
                <a:latin typeface="游ゴシック" panose="020B0400000000000000" pitchFamily="50" charset="-128"/>
                <a:ea typeface="游ゴシック" panose="020B0400000000000000" pitchFamily="50" charset="-128"/>
                <a:cs typeface="A P-OTF Aoto Gothic StdN DB"/>
              </a:rPr>
              <a:t>E</a:t>
            </a:r>
            <a:r>
              <a:rPr b="1" spc="-10" dirty="0">
                <a:solidFill>
                  <a:schemeClr val="tx1"/>
                </a:solidFill>
                <a:latin typeface="游ゴシック" panose="020B0400000000000000" pitchFamily="50" charset="-128"/>
                <a:ea typeface="游ゴシック" panose="020B0400000000000000" pitchFamily="50" charset="-128"/>
                <a:cs typeface="A P-OTF Aoto Gothic StdN DB"/>
              </a:rPr>
              <a:t>37AZ1V</a:t>
            </a:r>
            <a:endParaRPr b="1" dirty="0">
              <a:solidFill>
                <a:schemeClr val="tx1"/>
              </a:solidFill>
              <a:latin typeface="游ゴシック" panose="020B0400000000000000" pitchFamily="50" charset="-128"/>
              <a:ea typeface="游ゴシック" panose="020B0400000000000000" pitchFamily="50" charset="-128"/>
              <a:cs typeface="A P-OTF Aoto Gothic StdN DB"/>
            </a:endParaRPr>
          </a:p>
        </p:txBody>
      </p:sp>
      <p:sp>
        <p:nvSpPr>
          <p:cNvPr id="51" name="テキスト ボックス 50">
            <a:extLst>
              <a:ext uri="{FF2B5EF4-FFF2-40B4-BE49-F238E27FC236}">
                <a16:creationId xmlns:a16="http://schemas.microsoft.com/office/drawing/2014/main" id="{BBBEC2E1-94FF-C636-879B-448784C17556}"/>
              </a:ext>
            </a:extLst>
          </p:cNvPr>
          <p:cNvSpPr txBox="1"/>
          <p:nvPr/>
        </p:nvSpPr>
        <p:spPr>
          <a:xfrm>
            <a:off x="3993521" y="4033635"/>
            <a:ext cx="721542" cy="179536"/>
          </a:xfrm>
          <a:prstGeom prst="rect">
            <a:avLst/>
          </a:prstGeom>
          <a:noFill/>
        </p:spPr>
        <p:txBody>
          <a:bodyPr wrap="square">
            <a:spAutoFit/>
          </a:bodyPr>
          <a:lstStyle/>
          <a:p>
            <a:pPr marL="22860" marR="12700" indent="-3810">
              <a:lnSpc>
                <a:spcPct val="102600"/>
              </a:lnSpc>
            </a:pPr>
            <a:r>
              <a:rPr lang="ja-JP" altLang="en-US" sz="550" spc="-35" dirty="0">
                <a:solidFill>
                  <a:schemeClr val="tx1"/>
                </a:solidFill>
                <a:latin typeface="游ゴシック" panose="020B0400000000000000" pitchFamily="50" charset="-128"/>
                <a:ea typeface="游ゴシック" panose="020B0400000000000000" pitchFamily="50" charset="-128"/>
                <a:cs typeface="Hiragino UD Sans Std W4"/>
              </a:rPr>
              <a:t>システム</a:t>
            </a:r>
            <a:r>
              <a:rPr lang="ja-JP" altLang="en-US" sz="550" spc="-25" dirty="0">
                <a:solidFill>
                  <a:schemeClr val="tx1"/>
                </a:solidFill>
                <a:latin typeface="游ゴシック" panose="020B0400000000000000" pitchFamily="50" charset="-128"/>
                <a:ea typeface="游ゴシック" panose="020B0400000000000000" pitchFamily="50" charset="-128"/>
                <a:cs typeface="Hiragino UD Sans Std W4"/>
              </a:rPr>
              <a:t>形式</a:t>
            </a:r>
            <a:endParaRPr lang="ja-JP" altLang="en-US" sz="550" dirty="0">
              <a:solidFill>
                <a:schemeClr val="tx1"/>
              </a:solidFill>
              <a:latin typeface="游ゴシック" panose="020B0400000000000000" pitchFamily="50" charset="-128"/>
              <a:ea typeface="游ゴシック" panose="020B0400000000000000" pitchFamily="50" charset="-128"/>
              <a:cs typeface="Hiragino UD Sans Std W4"/>
            </a:endParaRPr>
          </a:p>
        </p:txBody>
      </p:sp>
      <p:cxnSp>
        <p:nvCxnSpPr>
          <p:cNvPr id="53" name="直線コネクタ 52">
            <a:extLst>
              <a:ext uri="{FF2B5EF4-FFF2-40B4-BE49-F238E27FC236}">
                <a16:creationId xmlns:a16="http://schemas.microsoft.com/office/drawing/2014/main" id="{82A8721D-1DF2-1F2A-4B2A-E5B7FFC2380F}"/>
              </a:ext>
            </a:extLst>
          </p:cNvPr>
          <p:cNvCxnSpPr/>
          <p:nvPr/>
        </p:nvCxnSpPr>
        <p:spPr>
          <a:xfrm>
            <a:off x="3553729" y="3942458"/>
            <a:ext cx="256979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3623197-3A4A-5FE5-4326-E29F60D7C6E8}"/>
              </a:ext>
            </a:extLst>
          </p:cNvPr>
          <p:cNvCxnSpPr/>
          <p:nvPr/>
        </p:nvCxnSpPr>
        <p:spPr>
          <a:xfrm>
            <a:off x="3553729" y="4285472"/>
            <a:ext cx="256979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F699549-01EB-565B-3479-D2A0A8E79230}"/>
              </a:ext>
            </a:extLst>
          </p:cNvPr>
          <p:cNvCxnSpPr>
            <a:cxnSpLocks/>
          </p:cNvCxnSpPr>
          <p:nvPr/>
        </p:nvCxnSpPr>
        <p:spPr>
          <a:xfrm flipV="1">
            <a:off x="4080268" y="3942458"/>
            <a:ext cx="0" cy="34298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91">
            <a:extLst>
              <a:ext uri="{FF2B5EF4-FFF2-40B4-BE49-F238E27FC236}">
                <a16:creationId xmlns:a16="http://schemas.microsoft.com/office/drawing/2014/main" id="{101589B8-23BE-905D-A80E-1718AE28E158}"/>
              </a:ext>
            </a:extLst>
          </p:cNvPr>
          <p:cNvSpPr txBox="1"/>
          <p:nvPr/>
        </p:nvSpPr>
        <p:spPr>
          <a:xfrm>
            <a:off x="3569407" y="4456590"/>
            <a:ext cx="336526" cy="120546"/>
          </a:xfrm>
          <a:prstGeom prst="rect">
            <a:avLst/>
          </a:prstGeom>
        </p:spPr>
        <p:txBody>
          <a:bodyPr vert="horz" wrap="square" lIns="0" tIns="12700" rIns="0" bIns="0" rtlCol="0">
            <a:spAutoFit/>
          </a:bodyPr>
          <a:lstStyle/>
          <a:p>
            <a:pPr marL="12700">
              <a:lnSpc>
                <a:spcPct val="100000"/>
              </a:lnSpc>
              <a:spcBef>
                <a:spcPts val="100"/>
              </a:spcBef>
            </a:pP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r>
              <a:rPr lang="ja-JP" alt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区分</a:t>
            </a:r>
            <a:r>
              <a:rPr lang="en-US" altLang="ja-JP" sz="700" spc="-50" dirty="0">
                <a:solidFill>
                  <a:srgbClr val="231F20"/>
                </a:solidFill>
                <a:latin typeface="BIZ UDPゴシック" panose="020B0400000000000000" pitchFamily="50" charset="-128"/>
                <a:ea typeface="BIZ UDPゴシック" panose="020B0400000000000000" pitchFamily="50" charset="-128"/>
                <a:cs typeface="Hiragino UD Sans Std W4"/>
              </a:rPr>
              <a:t>E</a:t>
            </a: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p>
        </p:txBody>
      </p:sp>
      <p:sp>
        <p:nvSpPr>
          <p:cNvPr id="73" name="object 91">
            <a:extLst>
              <a:ext uri="{FF2B5EF4-FFF2-40B4-BE49-F238E27FC236}">
                <a16:creationId xmlns:a16="http://schemas.microsoft.com/office/drawing/2014/main" id="{4D9ACAD2-56B2-4AC8-302D-17B32382B592}"/>
              </a:ext>
            </a:extLst>
          </p:cNvPr>
          <p:cNvSpPr txBox="1"/>
          <p:nvPr/>
        </p:nvSpPr>
        <p:spPr>
          <a:xfrm>
            <a:off x="5336196" y="4463313"/>
            <a:ext cx="672612" cy="105157"/>
          </a:xfrm>
          <a:prstGeom prst="rect">
            <a:avLst/>
          </a:prstGeom>
        </p:spPr>
        <p:txBody>
          <a:bodyPr vert="horz" wrap="square" lIns="0" tIns="12700" rIns="0" bIns="0" rtlCol="0">
            <a:spAutoFit/>
          </a:bodyPr>
          <a:lstStyle/>
          <a:p>
            <a:pPr marL="12700">
              <a:lnSpc>
                <a:spcPct val="100000"/>
              </a:lnSpc>
              <a:spcBef>
                <a:spcPts val="100"/>
              </a:spcBef>
            </a:pPr>
            <a:r>
              <a:rPr lang="en-US" altLang="ja-JP" sz="600" spc="-50" dirty="0">
                <a:solidFill>
                  <a:srgbClr val="231F20"/>
                </a:solidFill>
                <a:latin typeface="BIZ UDPゴシック" panose="020B0400000000000000" pitchFamily="50" charset="-128"/>
                <a:ea typeface="BIZ UDPゴシック" panose="020B0400000000000000" pitchFamily="50" charset="-128"/>
                <a:cs typeface="Hiragino UD Sans Std W4"/>
              </a:rPr>
              <a:t>JIS C 9220:2018</a:t>
            </a:r>
            <a:endParaRPr lang="en-US" sz="6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4" name="object 91">
            <a:extLst>
              <a:ext uri="{FF2B5EF4-FFF2-40B4-BE49-F238E27FC236}">
                <a16:creationId xmlns:a16="http://schemas.microsoft.com/office/drawing/2014/main" id="{82B4DB8B-1C3E-40CC-8C1F-9D3AA6D4D486}"/>
              </a:ext>
            </a:extLst>
          </p:cNvPr>
          <p:cNvSpPr txBox="1"/>
          <p:nvPr/>
        </p:nvSpPr>
        <p:spPr>
          <a:xfrm>
            <a:off x="3898645" y="4637816"/>
            <a:ext cx="336526" cy="194925"/>
          </a:xfrm>
          <a:prstGeom prst="rect">
            <a:avLst/>
          </a:prstGeom>
        </p:spPr>
        <p:txBody>
          <a:bodyPr vert="horz" wrap="square" lIns="0" tIns="12700" rIns="0" bIns="0" rtlCol="0">
            <a:spAutoFit/>
          </a:bodyPr>
          <a:lstStyle/>
          <a:p>
            <a:pPr marL="12700" algn="dist">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目標年度：</a:t>
            </a:r>
            <a:endParaRPr lang="en-US" altLang="ja-JP"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a:p>
            <a:pPr marL="12700">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２０２５年度</a:t>
            </a:r>
            <a:endParaRPr lang="en-US"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5" name="object 91">
            <a:extLst>
              <a:ext uri="{FF2B5EF4-FFF2-40B4-BE49-F238E27FC236}">
                <a16:creationId xmlns:a16="http://schemas.microsoft.com/office/drawing/2014/main" id="{20092A47-3D5C-E861-5D81-71BFA787E826}"/>
              </a:ext>
            </a:extLst>
          </p:cNvPr>
          <p:cNvSpPr txBox="1"/>
          <p:nvPr/>
        </p:nvSpPr>
        <p:spPr>
          <a:xfrm>
            <a:off x="4433528" y="4615315"/>
            <a:ext cx="575852"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省エネ基準達成率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6" name="object 91">
            <a:extLst>
              <a:ext uri="{FF2B5EF4-FFF2-40B4-BE49-F238E27FC236}">
                <a16:creationId xmlns:a16="http://schemas.microsoft.com/office/drawing/2014/main" id="{3E51F4B1-48FB-6E02-1305-BE467647A723}"/>
              </a:ext>
            </a:extLst>
          </p:cNvPr>
          <p:cNvSpPr txBox="1"/>
          <p:nvPr/>
        </p:nvSpPr>
        <p:spPr>
          <a:xfrm>
            <a:off x="5262940" y="4615315"/>
            <a:ext cx="629295"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年間給湯保温効率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7" name="object 92">
            <a:extLst>
              <a:ext uri="{FF2B5EF4-FFF2-40B4-BE49-F238E27FC236}">
                <a16:creationId xmlns:a16="http://schemas.microsoft.com/office/drawing/2014/main" id="{87E1EC0B-09EF-5A58-1D68-546A75ACA14D}"/>
              </a:ext>
            </a:extLst>
          </p:cNvPr>
          <p:cNvSpPr txBox="1"/>
          <p:nvPr/>
        </p:nvSpPr>
        <p:spPr>
          <a:xfrm>
            <a:off x="5391700" y="4676542"/>
            <a:ext cx="424151"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spc="-50" dirty="0">
                <a:solidFill>
                  <a:srgbClr val="231F20"/>
                </a:solidFill>
                <a:latin typeface="+mj-ea"/>
                <a:ea typeface="+mj-ea"/>
                <a:cs typeface="Avenir Next "/>
              </a:rPr>
              <a:t>3.6</a:t>
            </a:r>
            <a:endParaRPr lang="en-US" sz="1700" b="1" spc="70" dirty="0">
              <a:solidFill>
                <a:srgbClr val="231F20"/>
              </a:solidFill>
              <a:latin typeface="+mj-ea"/>
              <a:ea typeface="+mj-ea"/>
              <a:cs typeface="Avenir Next "/>
            </a:endParaRPr>
          </a:p>
        </p:txBody>
      </p:sp>
      <p:sp>
        <p:nvSpPr>
          <p:cNvPr id="78" name="object 92">
            <a:extLst>
              <a:ext uri="{FF2B5EF4-FFF2-40B4-BE49-F238E27FC236}">
                <a16:creationId xmlns:a16="http://schemas.microsoft.com/office/drawing/2014/main" id="{6FF64CE7-FD94-8EE5-7047-4EF5662817C2}"/>
              </a:ext>
            </a:extLst>
          </p:cNvPr>
          <p:cNvSpPr txBox="1"/>
          <p:nvPr/>
        </p:nvSpPr>
        <p:spPr>
          <a:xfrm>
            <a:off x="4442701" y="4688292"/>
            <a:ext cx="534341"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30" dirty="0">
                <a:solidFill>
                  <a:srgbClr val="231F20"/>
                </a:solidFill>
                <a:latin typeface="+mj-ea"/>
                <a:ea typeface="+mj-ea"/>
                <a:cs typeface="Avenir Next "/>
              </a:rPr>
              <a:t>10</a:t>
            </a:r>
            <a:r>
              <a:rPr lang="en-US" altLang="ja-JP" sz="1400" b="1" spc="-30" dirty="0">
                <a:solidFill>
                  <a:srgbClr val="231F20"/>
                </a:solidFill>
                <a:latin typeface="+mj-ea"/>
                <a:ea typeface="+mj-ea"/>
                <a:cs typeface="Avenir Next "/>
              </a:rPr>
              <a:t>2</a:t>
            </a:r>
            <a:r>
              <a:rPr lang="en-US" sz="1400" b="1" spc="-10" baseline="2057" dirty="0">
                <a:solidFill>
                  <a:srgbClr val="231F20"/>
                </a:solidFill>
                <a:latin typeface="+mj-ea"/>
                <a:ea typeface="+mj-ea"/>
                <a:cs typeface="Avenir Next "/>
              </a:rPr>
              <a:t>%</a:t>
            </a:r>
            <a:endParaRPr lang="en-US" sz="1400" b="1" spc="70" dirty="0">
              <a:solidFill>
                <a:srgbClr val="231F20"/>
              </a:solidFill>
              <a:latin typeface="+mj-ea"/>
              <a:ea typeface="+mj-ea"/>
              <a:cs typeface="Avenir Next "/>
            </a:endParaRPr>
          </a:p>
        </p:txBody>
      </p:sp>
      <p:sp>
        <p:nvSpPr>
          <p:cNvPr id="79" name="object 25">
            <a:extLst>
              <a:ext uri="{FF2B5EF4-FFF2-40B4-BE49-F238E27FC236}">
                <a16:creationId xmlns:a16="http://schemas.microsoft.com/office/drawing/2014/main" id="{6EDAB771-DCF3-BC4F-96D2-4295862637D9}"/>
              </a:ext>
            </a:extLst>
          </p:cNvPr>
          <p:cNvSpPr txBox="1"/>
          <p:nvPr/>
        </p:nvSpPr>
        <p:spPr>
          <a:xfrm>
            <a:off x="2996988" y="554532"/>
            <a:ext cx="4223048" cy="182101"/>
          </a:xfrm>
          <a:prstGeom prst="rect">
            <a:avLst/>
          </a:prstGeom>
        </p:spPr>
        <p:txBody>
          <a:bodyPr vert="horz" wrap="square" lIns="0" tIns="12700" rIns="0" bIns="0" rtlCol="0">
            <a:spAutoFit/>
          </a:bodyPr>
          <a:lstStyle/>
          <a:p>
            <a:pPr marL="46990">
              <a:lnSpc>
                <a:spcPct val="100000"/>
              </a:lnSpc>
              <a:spcBef>
                <a:spcPts val="100"/>
              </a:spcBef>
              <a:tabLst>
                <a:tab pos="1670685" algn="l"/>
                <a:tab pos="3069590" algn="l"/>
              </a:tabLst>
            </a:pPr>
            <a:r>
              <a:rPr lang="ja-JP" altLang="en-US" sz="1100" spc="60" dirty="0">
                <a:solidFill>
                  <a:srgbClr val="FFFFFF"/>
                </a:solidFill>
                <a:latin typeface="游ゴシック" panose="020B0400000000000000" pitchFamily="50" charset="-128"/>
                <a:ea typeface="游ゴシック" panose="020B0400000000000000" pitchFamily="50" charset="-128"/>
                <a:cs typeface="A P-OTF Aoto Gothic StdN R"/>
              </a:rPr>
              <a:t>昼間沸上げ</a:t>
            </a:r>
            <a:r>
              <a:rPr sz="1100" spc="60" dirty="0">
                <a:solidFill>
                  <a:srgbClr val="FFFFFF"/>
                </a:solidFill>
                <a:latin typeface="游ゴシック" panose="020B0400000000000000" pitchFamily="50" charset="-128"/>
                <a:ea typeface="游ゴシック" panose="020B0400000000000000" pitchFamily="50" charset="-128"/>
                <a:cs typeface="A P-OTF Aoto Gothic StdN R"/>
              </a:rPr>
              <a:t>型</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自然冷媒CO</a:t>
            </a:r>
            <a:r>
              <a:rPr sz="600" b="1" spc="10" dirty="0">
                <a:solidFill>
                  <a:srgbClr val="FFFFFF"/>
                </a:solidFill>
                <a:latin typeface="游ゴシック" panose="020B0400000000000000" pitchFamily="50" charset="-128"/>
                <a:ea typeface="游ゴシック" panose="020B0400000000000000" pitchFamily="50" charset="-128"/>
                <a:cs typeface="A P-OTF Aoto Gothic StdN R"/>
              </a:rPr>
              <a:t>2</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家庭用</a:t>
            </a:r>
            <a:r>
              <a:rPr lang="ja-JP" altLang="en-US" sz="1100" spc="10" dirty="0">
                <a:solidFill>
                  <a:srgbClr val="FFFFFF"/>
                </a:solidFill>
                <a:latin typeface="游ゴシック" panose="020B0400000000000000" pitchFamily="50" charset="-128"/>
                <a:ea typeface="游ゴシック" panose="020B0400000000000000" pitchFamily="50" charset="-128"/>
                <a:cs typeface="A P-OTF Aoto Gothic StdN R"/>
              </a:rPr>
              <a:t>　 </a:t>
            </a:r>
            <a:r>
              <a:rPr sz="1100" spc="30" dirty="0" err="1">
                <a:solidFill>
                  <a:srgbClr val="FFFFFF"/>
                </a:solidFill>
                <a:latin typeface="游ゴシック" panose="020B0400000000000000" pitchFamily="50" charset="-128"/>
                <a:ea typeface="游ゴシック" panose="020B0400000000000000" pitchFamily="50" charset="-128"/>
                <a:cs typeface="A P-OTF Aoto Gothic StdN R"/>
              </a:rPr>
              <a:t>ヒートポンプ給湯機</a:t>
            </a:r>
            <a:endParaRPr sz="1100" spc="30" dirty="0">
              <a:latin typeface="游ゴシック" panose="020B0400000000000000" pitchFamily="50" charset="-128"/>
              <a:ea typeface="游ゴシック" panose="020B0400000000000000" pitchFamily="50" charset="-128"/>
              <a:cs typeface="A P-OTF Aoto Gothic StdN R"/>
            </a:endParaRPr>
          </a:p>
        </p:txBody>
      </p:sp>
      <p:sp>
        <p:nvSpPr>
          <p:cNvPr id="80" name="テキスト ボックス 79">
            <a:extLst>
              <a:ext uri="{FF2B5EF4-FFF2-40B4-BE49-F238E27FC236}">
                <a16:creationId xmlns:a16="http://schemas.microsoft.com/office/drawing/2014/main" id="{99956F25-FBC5-53D3-407B-B58AA8C7AE03}"/>
              </a:ext>
            </a:extLst>
          </p:cNvPr>
          <p:cNvSpPr txBox="1"/>
          <p:nvPr/>
        </p:nvSpPr>
        <p:spPr>
          <a:xfrm>
            <a:off x="2911958" y="715578"/>
            <a:ext cx="5086173" cy="646331"/>
          </a:xfrm>
          <a:prstGeom prst="rect">
            <a:avLst/>
          </a:prstGeom>
          <a:noFill/>
        </p:spPr>
        <p:txBody>
          <a:bodyPr wrap="square" rtlCol="0">
            <a:spAutoFit/>
          </a:bodyPr>
          <a:lstStyle/>
          <a:p>
            <a:r>
              <a:rPr lang="ja-JP" altLang="en-US" sz="3600" b="1" spc="70" dirty="0">
                <a:solidFill>
                  <a:srgbClr val="FFFFFF"/>
                </a:solidFill>
                <a:latin typeface="游ゴシック" panose="020B0400000000000000" pitchFamily="50" charset="-128"/>
                <a:ea typeface="游ゴシック" panose="020B0400000000000000" pitchFamily="50" charset="-128"/>
                <a:cs typeface="A P-OTF Aoto Gothic StdN M"/>
              </a:rPr>
              <a:t>おひさまエコキュート</a:t>
            </a:r>
            <a:endParaRPr lang="ja-JP" altLang="en-US" sz="3600" b="1" spc="70" dirty="0">
              <a:latin typeface="游ゴシック" panose="020B0400000000000000" pitchFamily="50" charset="-128"/>
              <a:ea typeface="游ゴシック" panose="020B0400000000000000" pitchFamily="50" charset="-128"/>
              <a:cs typeface="A P-OTF Aoto Gothic StdN M"/>
            </a:endParaRPr>
          </a:p>
        </p:txBody>
      </p:sp>
      <p:sp>
        <p:nvSpPr>
          <p:cNvPr id="88" name="object 27">
            <a:extLst>
              <a:ext uri="{FF2B5EF4-FFF2-40B4-BE49-F238E27FC236}">
                <a16:creationId xmlns:a16="http://schemas.microsoft.com/office/drawing/2014/main" id="{673B9292-BBA9-BAE0-3FC5-B9FB84E63FA0}"/>
              </a:ext>
            </a:extLst>
          </p:cNvPr>
          <p:cNvSpPr txBox="1"/>
          <p:nvPr/>
        </p:nvSpPr>
        <p:spPr>
          <a:xfrm>
            <a:off x="10954841" y="895251"/>
            <a:ext cx="399415" cy="184025"/>
          </a:xfrm>
          <a:prstGeom prst="rect">
            <a:avLst/>
          </a:prstGeom>
        </p:spPr>
        <p:txBody>
          <a:bodyPr vert="horz" wrap="square" lIns="0" tIns="17145" rIns="0" bIns="0" rtlCol="0">
            <a:spAutoFit/>
          </a:bodyPr>
          <a:lstStyle/>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ふろ自動</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スイッチオン</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89" name="object 28">
            <a:extLst>
              <a:ext uri="{FF2B5EF4-FFF2-40B4-BE49-F238E27FC236}">
                <a16:creationId xmlns:a16="http://schemas.microsoft.com/office/drawing/2014/main" id="{9F9727A0-6ACF-F2D5-BA16-7154959D47D7}"/>
              </a:ext>
            </a:extLst>
          </p:cNvPr>
          <p:cNvSpPr txBox="1"/>
          <p:nvPr/>
        </p:nvSpPr>
        <p:spPr>
          <a:xfrm>
            <a:off x="13939106" y="895251"/>
            <a:ext cx="609600" cy="180049"/>
          </a:xfrm>
          <a:prstGeom prst="rect">
            <a:avLst/>
          </a:prstGeom>
        </p:spPr>
        <p:txBody>
          <a:bodyPr vert="horz" wrap="square" lIns="0" tIns="12700" rIns="0" bIns="0" rtlCol="0">
            <a:spAutoFit/>
          </a:bodyPr>
          <a:lstStyle/>
          <a:p>
            <a:pPr>
              <a:lnSpc>
                <a:spcPts val="65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入浴を検知して</a:t>
            </a:r>
            <a:endParaRPr sz="500" dirty="0">
              <a:latin typeface="BIZ UDPゴシック" panose="020B0400000000000000" pitchFamily="50" charset="-128"/>
              <a:ea typeface="BIZ UDPゴシック" panose="020B0400000000000000" pitchFamily="50" charset="-128"/>
              <a:cs typeface="A-OTF Gothic BBB Pro"/>
            </a:endParaRPr>
          </a:p>
          <a:p>
            <a:pPr>
              <a:lnSpc>
                <a:spcPts val="650"/>
              </a:lnSpc>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設定湯温に追いだき</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1" name="object 31">
            <a:extLst>
              <a:ext uri="{FF2B5EF4-FFF2-40B4-BE49-F238E27FC236}">
                <a16:creationId xmlns:a16="http://schemas.microsoft.com/office/drawing/2014/main" id="{ED1E2CDC-8A5C-FA8E-E069-3449632BBFB9}"/>
              </a:ext>
            </a:extLst>
          </p:cNvPr>
          <p:cNvSpPr txBox="1"/>
          <p:nvPr/>
        </p:nvSpPr>
        <p:spPr>
          <a:xfrm>
            <a:off x="11586922" y="937377"/>
            <a:ext cx="399415"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お湯はり開始</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2" name="object 32">
            <a:extLst>
              <a:ext uri="{FF2B5EF4-FFF2-40B4-BE49-F238E27FC236}">
                <a16:creationId xmlns:a16="http://schemas.microsoft.com/office/drawing/2014/main" id="{3331D5C4-3501-D9B7-0E69-45B6D2E19C98}"/>
              </a:ext>
            </a:extLst>
          </p:cNvPr>
          <p:cNvSpPr txBox="1"/>
          <p:nvPr/>
        </p:nvSpPr>
        <p:spPr>
          <a:xfrm>
            <a:off x="13430923" y="937027"/>
            <a:ext cx="344170"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入浴を待機</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4" name="object 64">
            <a:extLst>
              <a:ext uri="{FF2B5EF4-FFF2-40B4-BE49-F238E27FC236}">
                <a16:creationId xmlns:a16="http://schemas.microsoft.com/office/drawing/2014/main" id="{E7DB1684-01B6-99D4-AA4C-9E3EAE5EB339}"/>
              </a:ext>
            </a:extLst>
          </p:cNvPr>
          <p:cNvSpPr txBox="1"/>
          <p:nvPr/>
        </p:nvSpPr>
        <p:spPr>
          <a:xfrm>
            <a:off x="8546722" y="446893"/>
            <a:ext cx="1568802" cy="782265"/>
          </a:xfrm>
          <a:prstGeom prst="rect">
            <a:avLst/>
          </a:prstGeom>
        </p:spPr>
        <p:txBody>
          <a:bodyPr vert="horz" wrap="square" lIns="0" tIns="12700" rIns="0" bIns="0" rtlCol="0">
            <a:spAutoFit/>
          </a:bodyPr>
          <a:lstStyle/>
          <a:p>
            <a:pPr algn="l">
              <a:lnSpc>
                <a:spcPts val="3000"/>
              </a:lnSpc>
              <a:spcBef>
                <a:spcPts val="100"/>
              </a:spcBef>
            </a:pPr>
            <a:r>
              <a:rPr sz="900" b="1" dirty="0">
                <a:solidFill>
                  <a:srgbClr val="0071AE"/>
                </a:solidFill>
                <a:latin typeface="+mj-ea"/>
                <a:ea typeface="+mj-ea"/>
                <a:cs typeface="A P-OTF Aoto Gothic StdN R"/>
              </a:rPr>
              <a:t>一般地向け（－10℃対応）</a:t>
            </a:r>
            <a:endParaRPr sz="900" b="1" dirty="0">
              <a:latin typeface="+mj-ea"/>
              <a:ea typeface="+mj-ea"/>
              <a:cs typeface="A P-OTF Aoto Gothic StdN R"/>
            </a:endParaRPr>
          </a:p>
          <a:p>
            <a:pPr marL="173355" algn="l">
              <a:lnSpc>
                <a:spcPts val="3000"/>
              </a:lnSpc>
            </a:pPr>
            <a:r>
              <a:rPr lang="ja-JP" altLang="en-US" sz="3600" spc="-150" dirty="0">
                <a:solidFill>
                  <a:srgbClr val="0071AE"/>
                </a:solidFill>
                <a:latin typeface="+mj-ea"/>
                <a:ea typeface="+mj-ea"/>
                <a:cs typeface="A P-OTF Aoto Gothic StdN DB"/>
              </a:rPr>
              <a:t>３７０</a:t>
            </a:r>
            <a:r>
              <a:rPr sz="2100" dirty="0">
                <a:solidFill>
                  <a:srgbClr val="0071AE"/>
                </a:solidFill>
                <a:latin typeface="+mj-ea"/>
                <a:ea typeface="+mj-ea"/>
                <a:cs typeface="A P-OTF Aoto Gothic StdN DB"/>
              </a:rPr>
              <a:t>L</a:t>
            </a:r>
            <a:endParaRPr sz="2100" dirty="0">
              <a:latin typeface="+mj-ea"/>
              <a:ea typeface="+mj-ea"/>
              <a:cs typeface="A P-OTF Aoto Gothic StdN DB"/>
            </a:endParaRPr>
          </a:p>
        </p:txBody>
      </p:sp>
      <p:sp>
        <p:nvSpPr>
          <p:cNvPr id="112" name="テキスト ボックス 111">
            <a:extLst>
              <a:ext uri="{FF2B5EF4-FFF2-40B4-BE49-F238E27FC236}">
                <a16:creationId xmlns:a16="http://schemas.microsoft.com/office/drawing/2014/main" id="{76F8CF6A-27F9-97E2-CB13-FEC2CE6FEC75}"/>
              </a:ext>
            </a:extLst>
          </p:cNvPr>
          <p:cNvSpPr txBox="1"/>
          <p:nvPr/>
        </p:nvSpPr>
        <p:spPr>
          <a:xfrm>
            <a:off x="9881769" y="696703"/>
            <a:ext cx="1634807" cy="307777"/>
          </a:xfrm>
          <a:prstGeom prst="rect">
            <a:avLst/>
          </a:prstGeom>
          <a:noFill/>
        </p:spPr>
        <p:txBody>
          <a:bodyPr wrap="square">
            <a:spAutoFit/>
          </a:bodyPr>
          <a:lstStyle/>
          <a:p>
            <a:r>
              <a:rPr lang="ja-JP" altLang="en-US" sz="1400" b="1" i="0" u="none" strike="noStrike" spc="-150" baseline="0" dirty="0">
                <a:solidFill>
                  <a:srgbClr val="FFFFFF"/>
                </a:solidFill>
                <a:latin typeface="PAotoGothicStdN-Medium"/>
              </a:rPr>
              <a:t>フルオート</a:t>
            </a:r>
            <a:endParaRPr lang="ja-JP" altLang="en-US" sz="1400" b="1" spc="-150" dirty="0"/>
          </a:p>
        </p:txBody>
      </p:sp>
      <p:sp>
        <p:nvSpPr>
          <p:cNvPr id="113" name="object 30">
            <a:extLst>
              <a:ext uri="{FF2B5EF4-FFF2-40B4-BE49-F238E27FC236}">
                <a16:creationId xmlns:a16="http://schemas.microsoft.com/office/drawing/2014/main" id="{0D71089A-4E96-1AD0-9383-305E90CD2DA3}"/>
              </a:ext>
            </a:extLst>
          </p:cNvPr>
          <p:cNvSpPr txBox="1"/>
          <p:nvPr/>
        </p:nvSpPr>
        <p:spPr>
          <a:xfrm>
            <a:off x="12115580" y="891490"/>
            <a:ext cx="665570"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設定された湯温・	</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湯量でお湯はり停止</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114" name="object 30">
            <a:extLst>
              <a:ext uri="{FF2B5EF4-FFF2-40B4-BE49-F238E27FC236}">
                <a16:creationId xmlns:a16="http://schemas.microsoft.com/office/drawing/2014/main" id="{2A006A9C-E6DB-0763-15E1-BCC2BCBE5B38}"/>
              </a:ext>
            </a:extLst>
          </p:cNvPr>
          <p:cNvSpPr txBox="1"/>
          <p:nvPr/>
        </p:nvSpPr>
        <p:spPr>
          <a:xfrm>
            <a:off x="12741178" y="889903"/>
            <a:ext cx="494053"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メロディ音と音声</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ガイドでお知らせ</a:t>
            </a:r>
            <a:endParaRPr sz="500" dirty="0">
              <a:latin typeface="BIZ UDPゴシック" panose="020B0400000000000000" pitchFamily="50" charset="-128"/>
              <a:ea typeface="BIZ UDPゴシック" panose="020B0400000000000000" pitchFamily="50" charset="-128"/>
              <a:cs typeface="A-OTF Gothic BBB Pro"/>
            </a:endParaRPr>
          </a:p>
        </p:txBody>
      </p:sp>
      <p:grpSp>
        <p:nvGrpSpPr>
          <p:cNvPr id="161" name="グループ化 160">
            <a:extLst>
              <a:ext uri="{FF2B5EF4-FFF2-40B4-BE49-F238E27FC236}">
                <a16:creationId xmlns:a16="http://schemas.microsoft.com/office/drawing/2014/main" id="{C6F40236-0B2C-DFDB-3E6C-D2A3FDA69221}"/>
              </a:ext>
            </a:extLst>
          </p:cNvPr>
          <p:cNvGrpSpPr/>
          <p:nvPr/>
        </p:nvGrpSpPr>
        <p:grpSpPr>
          <a:xfrm>
            <a:off x="13149000" y="3239590"/>
            <a:ext cx="1377038" cy="1632122"/>
            <a:chOff x="13149000" y="3056021"/>
            <a:chExt cx="1377038" cy="1632122"/>
          </a:xfrm>
        </p:grpSpPr>
        <p:sp>
          <p:nvSpPr>
            <p:cNvPr id="128" name="正方形/長方形 127">
              <a:extLst>
                <a:ext uri="{FF2B5EF4-FFF2-40B4-BE49-F238E27FC236}">
                  <a16:creationId xmlns:a16="http://schemas.microsoft.com/office/drawing/2014/main" id="{55A9E6F0-2570-E1D4-C96B-3B4EE0D52B01}"/>
                </a:ext>
              </a:extLst>
            </p:cNvPr>
            <p:cNvSpPr/>
            <p:nvPr/>
          </p:nvSpPr>
          <p:spPr>
            <a:xfrm>
              <a:off x="13170459" y="3056021"/>
              <a:ext cx="1303251" cy="1632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 name="グループ化 116">
              <a:extLst>
                <a:ext uri="{FF2B5EF4-FFF2-40B4-BE49-F238E27FC236}">
                  <a16:creationId xmlns:a16="http://schemas.microsoft.com/office/drawing/2014/main" id="{0144E6F3-F8A8-C723-3C4A-F98300073F9C}"/>
                </a:ext>
              </a:extLst>
            </p:cNvPr>
            <p:cNvGrpSpPr/>
            <p:nvPr/>
          </p:nvGrpSpPr>
          <p:grpSpPr>
            <a:xfrm>
              <a:off x="13190612" y="3140210"/>
              <a:ext cx="1250718" cy="578615"/>
              <a:chOff x="13190612" y="3140210"/>
              <a:chExt cx="1250718" cy="578615"/>
            </a:xfrm>
          </p:grpSpPr>
          <p:sp>
            <p:nvSpPr>
              <p:cNvPr id="115" name="正方形/長方形 114">
                <a:extLst>
                  <a:ext uri="{FF2B5EF4-FFF2-40B4-BE49-F238E27FC236}">
                    <a16:creationId xmlns:a16="http://schemas.microsoft.com/office/drawing/2014/main" id="{94462B45-847B-6450-FB8B-8DD03E61A0FD}"/>
                  </a:ext>
                </a:extLst>
              </p:cNvPr>
              <p:cNvSpPr/>
              <p:nvPr/>
            </p:nvSpPr>
            <p:spPr>
              <a:xfrm>
                <a:off x="13255705" y="3140210"/>
                <a:ext cx="1139219" cy="42463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872B5859-6A57-3BCE-6FBD-8B04C8899DC3}"/>
                  </a:ext>
                </a:extLst>
              </p:cNvPr>
              <p:cNvSpPr txBox="1"/>
              <p:nvPr/>
            </p:nvSpPr>
            <p:spPr>
              <a:xfrm>
                <a:off x="13190612" y="3164827"/>
                <a:ext cx="1250718" cy="553998"/>
              </a:xfrm>
              <a:prstGeom prst="rect">
                <a:avLst/>
              </a:prstGeom>
              <a:noFill/>
            </p:spPr>
            <p:txBody>
              <a:bodyPr wrap="square" rtlCol="0">
                <a:spAutoFit/>
              </a:bodyPr>
              <a:lstStyle/>
              <a:p>
                <a:pPr algn="ctr">
                  <a:lnSpc>
                    <a:spcPts val="1200"/>
                  </a:lnSpc>
                  <a:spcBef>
                    <a:spcPts val="470"/>
                  </a:spcBef>
                </a:pPr>
                <a:r>
                  <a:rPr lang="en-US" altLang="ja-JP" sz="1050" b="1" spc="-10" dirty="0">
                    <a:solidFill>
                      <a:srgbClr val="FFFFFF"/>
                    </a:solidFill>
                    <a:latin typeface="BIZ UDPゴシック" panose="020B0400000000000000" pitchFamily="50" charset="-128"/>
                    <a:ea typeface="BIZ UDPゴシック" panose="020B0400000000000000" pitchFamily="50" charset="-128"/>
                    <a:cs typeface="A P-OTF Aoto Gothic StdN B"/>
                  </a:rPr>
                  <a:t>3</a:t>
                </a:r>
                <a:r>
                  <a:rPr lang="ja-JP" altLang="en-US" sz="1050" b="1" spc="-75" dirty="0">
                    <a:solidFill>
                      <a:srgbClr val="FFFFFF"/>
                    </a:solidFill>
                    <a:latin typeface="BIZ UDPゴシック" panose="020B0400000000000000" pitchFamily="50" charset="-128"/>
                    <a:ea typeface="BIZ UDPゴシック" panose="020B0400000000000000" pitchFamily="50" charset="-128"/>
                    <a:cs typeface="A P-OTF Aoto Gothic StdN B"/>
                  </a:rPr>
                  <a:t>階でも</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r>
                  <a:rPr lang="ja-JP" altLang="en-US" sz="1050" b="1" dirty="0">
                    <a:solidFill>
                      <a:srgbClr val="FFFFFF"/>
                    </a:solidFill>
                    <a:latin typeface="BIZ UDPゴシック" panose="020B0400000000000000" pitchFamily="50" charset="-128"/>
                    <a:ea typeface="BIZ UDPゴシック" panose="020B0400000000000000" pitchFamily="50" charset="-128"/>
                    <a:cs typeface="A P-OTF Aoto Gothic StdN B"/>
                  </a:rPr>
                  <a:t>パワフルシャワー</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endParaRPr kumimoji="1" lang="ja-JP" altLang="en-US" sz="1050" dirty="0">
                  <a:latin typeface="BIZ UDPゴシック" panose="020B0400000000000000" pitchFamily="50" charset="-128"/>
                  <a:ea typeface="BIZ UDPゴシック" panose="020B0400000000000000" pitchFamily="50" charset="-128"/>
                </a:endParaRPr>
              </a:p>
            </p:txBody>
          </p:sp>
        </p:grpSp>
        <p:sp>
          <p:nvSpPr>
            <p:cNvPr id="118" name="object 152">
              <a:extLst>
                <a:ext uri="{FF2B5EF4-FFF2-40B4-BE49-F238E27FC236}">
                  <a16:creationId xmlns:a16="http://schemas.microsoft.com/office/drawing/2014/main" id="{BAFC5591-F7D5-EC06-F0E2-255F34BA7AA4}"/>
                </a:ext>
              </a:extLst>
            </p:cNvPr>
            <p:cNvSpPr txBox="1"/>
            <p:nvPr/>
          </p:nvSpPr>
          <p:spPr>
            <a:xfrm>
              <a:off x="13149000" y="3619827"/>
              <a:ext cx="1252800" cy="138499"/>
            </a:xfrm>
            <a:prstGeom prst="rect">
              <a:avLst/>
            </a:prstGeom>
          </p:spPr>
          <p:txBody>
            <a:bodyPr vert="horz" wrap="square" lIns="0" tIns="0" rIns="0" bIns="0" rtlCol="0">
              <a:spAutoFit/>
            </a:bodyPr>
            <a:lstStyle/>
            <a:p>
              <a:pPr marL="113664">
                <a:lnSpc>
                  <a:spcPct val="100000"/>
                </a:lnSpc>
              </a:pPr>
              <a:r>
                <a:rPr sz="900" spc="-40" dirty="0" err="1">
                  <a:solidFill>
                    <a:srgbClr val="231F20"/>
                  </a:solidFill>
                  <a:latin typeface="A P-OTF Aoto Gothic StdN R"/>
                  <a:cs typeface="A P-OTF Aoto Gothic StdN R"/>
                </a:rPr>
                <a:t>シャワー流量のめやす</a:t>
              </a:r>
              <a:endParaRPr sz="900" dirty="0">
                <a:latin typeface="A P-OTF Aoto Gothic StdN R"/>
                <a:cs typeface="A P-OTF Aoto Gothic StdN R"/>
              </a:endParaRPr>
            </a:p>
          </p:txBody>
        </p:sp>
        <p:grpSp>
          <p:nvGrpSpPr>
            <p:cNvPr id="119" name="グループ化 118">
              <a:extLst>
                <a:ext uri="{FF2B5EF4-FFF2-40B4-BE49-F238E27FC236}">
                  <a16:creationId xmlns:a16="http://schemas.microsoft.com/office/drawing/2014/main" id="{EF791FAC-D650-D025-CA57-87EE911537FF}"/>
                </a:ext>
              </a:extLst>
            </p:cNvPr>
            <p:cNvGrpSpPr/>
            <p:nvPr/>
          </p:nvGrpSpPr>
          <p:grpSpPr>
            <a:xfrm>
              <a:off x="13170459" y="3869338"/>
              <a:ext cx="371506" cy="295866"/>
              <a:chOff x="13058910" y="4077122"/>
              <a:chExt cx="371506" cy="295866"/>
            </a:xfrm>
          </p:grpSpPr>
          <p:sp>
            <p:nvSpPr>
              <p:cNvPr id="120" name="円/楕円 274">
                <a:extLst>
                  <a:ext uri="{FF2B5EF4-FFF2-40B4-BE49-F238E27FC236}">
                    <a16:creationId xmlns:a16="http://schemas.microsoft.com/office/drawing/2014/main" id="{6B3FDE27-F7E5-C936-51B1-F66803219F00}"/>
                  </a:ext>
                </a:extLst>
              </p:cNvPr>
              <p:cNvSpPr/>
              <p:nvPr/>
            </p:nvSpPr>
            <p:spPr>
              <a:xfrm>
                <a:off x="13130821" y="40771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object 152">
                <a:extLst>
                  <a:ext uri="{FF2B5EF4-FFF2-40B4-BE49-F238E27FC236}">
                    <a16:creationId xmlns:a16="http://schemas.microsoft.com/office/drawing/2014/main" id="{84299FAB-FD1D-1057-3BEF-78AEAD9AD24C}"/>
                  </a:ext>
                </a:extLst>
              </p:cNvPr>
              <p:cNvSpPr txBox="1"/>
              <p:nvPr/>
            </p:nvSpPr>
            <p:spPr>
              <a:xfrm>
                <a:off x="13058910" y="4092645"/>
                <a:ext cx="371506" cy="230832"/>
              </a:xfrm>
              <a:prstGeom prst="rect">
                <a:avLst/>
              </a:prstGeom>
            </p:spPr>
            <p:txBody>
              <a:bodyPr vert="horz" wrap="square" lIns="0" tIns="0" rIns="0" bIns="0" rtlCol="0">
                <a:spAutoFit/>
              </a:bodyPr>
              <a:lstStyle/>
              <a:p>
                <a:pPr marL="125095">
                  <a:lnSpc>
                    <a:spcPct val="100000"/>
                  </a:lnSpc>
                  <a:spcBef>
                    <a:spcPts val="445"/>
                  </a:spcBef>
                </a:pPr>
                <a:r>
                  <a:rPr sz="1500" baseline="8333" dirty="0">
                    <a:solidFill>
                      <a:srgbClr val="231F20"/>
                    </a:solidFill>
                    <a:latin typeface="HGSｺﾞｼｯｸM" panose="020B0600000000000000" pitchFamily="50" charset="-128"/>
                    <a:ea typeface="HGSｺﾞｼｯｸM" panose="020B0600000000000000" pitchFamily="50" charset="-128"/>
                    <a:cs typeface="Hiragino UD Sans Std W4"/>
                  </a:rPr>
                  <a:t>3</a:t>
                </a:r>
                <a:r>
                  <a:rPr lang="ja-JP" altLang="en-US" sz="1500" spc="270" baseline="8333" dirty="0">
                    <a:solidFill>
                      <a:srgbClr val="231F20"/>
                    </a:solidFill>
                    <a:latin typeface="HGSｺﾞｼｯｸM" panose="020B0600000000000000" pitchFamily="50" charset="-128"/>
                    <a:ea typeface="HGSｺﾞｼｯｸM" panose="020B0600000000000000" pitchFamily="50" charset="-128"/>
                    <a:cs typeface="Hiragino UD Sans Std W4"/>
                  </a:rPr>
                  <a:t>階</a:t>
                </a:r>
                <a:endParaRPr lang="ja-JP" altLang="en-US" sz="1250" dirty="0">
                  <a:latin typeface="HGSｺﾞｼｯｸM" panose="020B0600000000000000" pitchFamily="50" charset="-128"/>
                  <a:ea typeface="HGSｺﾞｼｯｸM" panose="020B0600000000000000" pitchFamily="50" charset="-128"/>
                  <a:cs typeface="A P-OTF Aoto Gothic StdN R"/>
                </a:endParaRPr>
              </a:p>
            </p:txBody>
          </p:sp>
        </p:grpSp>
        <p:grpSp>
          <p:nvGrpSpPr>
            <p:cNvPr id="122" name="グループ化 121">
              <a:extLst>
                <a:ext uri="{FF2B5EF4-FFF2-40B4-BE49-F238E27FC236}">
                  <a16:creationId xmlns:a16="http://schemas.microsoft.com/office/drawing/2014/main" id="{BDA5ED1E-8B27-D445-59D6-4A33175B94F3}"/>
                </a:ext>
              </a:extLst>
            </p:cNvPr>
            <p:cNvGrpSpPr/>
            <p:nvPr/>
          </p:nvGrpSpPr>
          <p:grpSpPr>
            <a:xfrm>
              <a:off x="13170459" y="4276171"/>
              <a:ext cx="371506" cy="295866"/>
              <a:chOff x="13058910" y="4534322"/>
              <a:chExt cx="371506" cy="295866"/>
            </a:xfrm>
          </p:grpSpPr>
          <p:sp>
            <p:nvSpPr>
              <p:cNvPr id="123" name="円/楕円 275">
                <a:extLst>
                  <a:ext uri="{FF2B5EF4-FFF2-40B4-BE49-F238E27FC236}">
                    <a16:creationId xmlns:a16="http://schemas.microsoft.com/office/drawing/2014/main" id="{1EDC6021-0C7C-1F28-7345-0B76C241D61A}"/>
                  </a:ext>
                </a:extLst>
              </p:cNvPr>
              <p:cNvSpPr/>
              <p:nvPr/>
            </p:nvSpPr>
            <p:spPr>
              <a:xfrm>
                <a:off x="13130821" y="45343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object 152">
                <a:extLst>
                  <a:ext uri="{FF2B5EF4-FFF2-40B4-BE49-F238E27FC236}">
                    <a16:creationId xmlns:a16="http://schemas.microsoft.com/office/drawing/2014/main" id="{7C9F3EA8-148D-1A22-6D6C-FA5222997C75}"/>
                  </a:ext>
                </a:extLst>
              </p:cNvPr>
              <p:cNvSpPr txBox="1"/>
              <p:nvPr/>
            </p:nvSpPr>
            <p:spPr>
              <a:xfrm>
                <a:off x="13058910" y="4549845"/>
                <a:ext cx="371506" cy="230832"/>
              </a:xfrm>
              <a:prstGeom prst="rect">
                <a:avLst/>
              </a:prstGeom>
            </p:spPr>
            <p:txBody>
              <a:bodyPr vert="horz" wrap="square" lIns="0" tIns="0" rIns="0" bIns="0" rtlCol="0">
                <a:spAutoFit/>
              </a:bodyPr>
              <a:lstStyle/>
              <a:p>
                <a:pPr marL="125095">
                  <a:lnSpc>
                    <a:spcPct val="100000"/>
                  </a:lnSpc>
                  <a:spcBef>
                    <a:spcPts val="445"/>
                  </a:spcBef>
                </a:pPr>
                <a:r>
                  <a:rPr lang="en-US" altLang="ja-JP"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1</a:t>
                </a:r>
                <a:r>
                  <a:rPr lang="ja-JP" altLang="en-US"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階</a:t>
                </a:r>
                <a:endParaRPr lang="ja-JP" altLang="en-US" sz="1250" dirty="0">
                  <a:latin typeface="HGｺﾞｼｯｸM" panose="020B0609000000000000" pitchFamily="49" charset="-128"/>
                  <a:ea typeface="HGｺﾞｼｯｸM" panose="020B0609000000000000" pitchFamily="49" charset="-128"/>
                  <a:cs typeface="A P-OTF Aoto Gothic StdN R"/>
                </a:endParaRPr>
              </a:p>
            </p:txBody>
          </p:sp>
        </p:grpSp>
        <p:sp>
          <p:nvSpPr>
            <p:cNvPr id="126" name="object 152">
              <a:extLst>
                <a:ext uri="{FF2B5EF4-FFF2-40B4-BE49-F238E27FC236}">
                  <a16:creationId xmlns:a16="http://schemas.microsoft.com/office/drawing/2014/main" id="{AA218FD6-0AC7-1377-0969-BC678B40F493}"/>
                </a:ext>
              </a:extLst>
            </p:cNvPr>
            <p:cNvSpPr txBox="1"/>
            <p:nvPr/>
          </p:nvSpPr>
          <p:spPr>
            <a:xfrm>
              <a:off x="13434576" y="4226539"/>
              <a:ext cx="1064599" cy="361637"/>
            </a:xfrm>
            <a:prstGeom prst="rect">
              <a:avLst/>
            </a:prstGeom>
          </p:spPr>
          <p:txBody>
            <a:bodyPr vert="horz" wrap="square" lIns="0" tIns="0" rIns="0" bIns="0" rtlCol="0">
              <a:spAutoFit/>
            </a:bodyPr>
            <a:lstStyle/>
            <a:p>
              <a:pPr marL="125095">
                <a:lnSpc>
                  <a:spcPct val="100000"/>
                </a:lnSpc>
                <a:spcBef>
                  <a:spcPts val="575"/>
                </a:spcBef>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4</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sp>
          <p:nvSpPr>
            <p:cNvPr id="127" name="object 152">
              <a:extLst>
                <a:ext uri="{FF2B5EF4-FFF2-40B4-BE49-F238E27FC236}">
                  <a16:creationId xmlns:a16="http://schemas.microsoft.com/office/drawing/2014/main" id="{5504F645-5032-06E3-F1CE-1E77BB9C17EF}"/>
                </a:ext>
              </a:extLst>
            </p:cNvPr>
            <p:cNvSpPr txBox="1"/>
            <p:nvPr/>
          </p:nvSpPr>
          <p:spPr>
            <a:xfrm>
              <a:off x="13444890" y="3783881"/>
              <a:ext cx="1081148" cy="361637"/>
            </a:xfrm>
            <a:prstGeom prst="rect">
              <a:avLst/>
            </a:prstGeom>
          </p:spPr>
          <p:txBody>
            <a:bodyPr vert="horz" wrap="square" lIns="0" tIns="0" rIns="0" bIns="0" rtlCol="0">
              <a:spAutoFit/>
            </a:bodyPr>
            <a:lstStyle/>
            <a:p>
              <a:pPr marL="113664">
                <a:lnSpc>
                  <a:spcPct val="100000"/>
                </a:lnSpc>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2</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grpSp>
      <p:sp>
        <p:nvSpPr>
          <p:cNvPr id="131" name="object 144">
            <a:extLst>
              <a:ext uri="{FF2B5EF4-FFF2-40B4-BE49-F238E27FC236}">
                <a16:creationId xmlns:a16="http://schemas.microsoft.com/office/drawing/2014/main" id="{A7D924DA-F228-3ED7-B1AA-2C99198C456C}"/>
              </a:ext>
            </a:extLst>
          </p:cNvPr>
          <p:cNvSpPr txBox="1"/>
          <p:nvPr/>
        </p:nvSpPr>
        <p:spPr>
          <a:xfrm>
            <a:off x="8943194" y="2337594"/>
            <a:ext cx="1367790" cy="186590"/>
          </a:xfrm>
          <a:prstGeom prst="rect">
            <a:avLst/>
          </a:prstGeom>
        </p:spPr>
        <p:txBody>
          <a:bodyPr vert="horz" wrap="square" lIns="0" tIns="17145" rIns="0" bIns="0" rtlCol="0">
            <a:spAutoFit/>
          </a:bodyPr>
          <a:lstStyle/>
          <a:p>
            <a:pPr marL="12700">
              <a:lnSpc>
                <a:spcPct val="100000"/>
              </a:lnSpc>
              <a:spcBef>
                <a:spcPts val="135"/>
              </a:spcBef>
            </a:pPr>
            <a:r>
              <a:rPr sz="1100" spc="30" dirty="0">
                <a:solidFill>
                  <a:srgbClr val="0071AE"/>
                </a:solidFill>
                <a:latin typeface="BIZ UDPゴシック" panose="020B0400000000000000" pitchFamily="50" charset="-128"/>
                <a:ea typeface="BIZ UDPゴシック" panose="020B0400000000000000" pitchFamily="50" charset="-128"/>
                <a:cs typeface="A P-OTF Aoto Gothic StdN M"/>
              </a:rPr>
              <a:t>高圧力パワフル給湯</a:t>
            </a:r>
            <a:endParaRPr sz="1100" spc="30" dirty="0">
              <a:latin typeface="BIZ UDPゴシック" panose="020B0400000000000000" pitchFamily="50" charset="-128"/>
              <a:ea typeface="BIZ UDPゴシック" panose="020B0400000000000000" pitchFamily="50" charset="-128"/>
              <a:cs typeface="A P-OTF Aoto Gothic StdN M"/>
            </a:endParaRPr>
          </a:p>
        </p:txBody>
      </p:sp>
      <p:sp>
        <p:nvSpPr>
          <p:cNvPr id="132" name="object 150">
            <a:extLst>
              <a:ext uri="{FF2B5EF4-FFF2-40B4-BE49-F238E27FC236}">
                <a16:creationId xmlns:a16="http://schemas.microsoft.com/office/drawing/2014/main" id="{FEAF7B79-7E99-1D8C-743D-FC947F192504}"/>
              </a:ext>
            </a:extLst>
          </p:cNvPr>
          <p:cNvSpPr txBox="1"/>
          <p:nvPr/>
        </p:nvSpPr>
        <p:spPr>
          <a:xfrm>
            <a:off x="9158037" y="2658088"/>
            <a:ext cx="887094"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133" name="object 151">
            <a:extLst>
              <a:ext uri="{FF2B5EF4-FFF2-40B4-BE49-F238E27FC236}">
                <a16:creationId xmlns:a16="http://schemas.microsoft.com/office/drawing/2014/main" id="{D2B06461-146B-BC55-07B5-39D25AA34942}"/>
              </a:ext>
            </a:extLst>
          </p:cNvPr>
          <p:cNvSpPr txBox="1"/>
          <p:nvPr/>
        </p:nvSpPr>
        <p:spPr>
          <a:xfrm>
            <a:off x="8724809" y="2772723"/>
            <a:ext cx="1408671" cy="355225"/>
          </a:xfrm>
          <a:prstGeom prst="rect">
            <a:avLst/>
          </a:prstGeom>
        </p:spPr>
        <p:txBody>
          <a:bodyPr vert="horz" wrap="square" lIns="0" tIns="16510" rIns="0" bIns="0" rtlCol="0">
            <a:spAutoFit/>
          </a:bodyPr>
          <a:lstStyle/>
          <a:p>
            <a:pPr marL="316230" algn="ctr">
              <a:lnSpc>
                <a:spcPct val="100000"/>
              </a:lnSpc>
              <a:spcBef>
                <a:spcPts val="130"/>
              </a:spcBef>
            </a:pPr>
            <a:r>
              <a:rPr lang="en" sz="2200" spc="100" dirty="0">
                <a:solidFill>
                  <a:srgbClr val="0071AE"/>
                </a:solidFill>
                <a:latin typeface="+mj-ea"/>
                <a:ea typeface="+mj-ea"/>
                <a:cs typeface="A P-OTF Aoto Gothic StdN M"/>
              </a:rPr>
              <a:t>260</a:t>
            </a:r>
            <a:r>
              <a:rPr lang="en" sz="1600" spc="-150" dirty="0">
                <a:solidFill>
                  <a:srgbClr val="0071AE"/>
                </a:solidFill>
                <a:latin typeface="BIZ UDPゴシック" panose="020B0400000000000000" pitchFamily="50" charset="-128"/>
                <a:ea typeface="BIZ UDPゴシック" panose="020B0400000000000000" pitchFamily="50" charset="-128"/>
                <a:cs typeface="A P-OTF Aoto Gothic StdN R"/>
              </a:rPr>
              <a:t>kPa</a:t>
            </a:r>
            <a:endParaRPr lang="en" sz="1600" spc="-150" dirty="0">
              <a:latin typeface="BIZ UDPゴシック" panose="020B0400000000000000" pitchFamily="50" charset="-128"/>
              <a:ea typeface="BIZ UDPゴシック" panose="020B0400000000000000" pitchFamily="50" charset="-128"/>
              <a:cs typeface="A P-OTF Aoto Gothic StdN R"/>
            </a:endParaRPr>
          </a:p>
        </p:txBody>
      </p:sp>
      <p:sp>
        <p:nvSpPr>
          <p:cNvPr id="134" name="object 151">
            <a:extLst>
              <a:ext uri="{FF2B5EF4-FFF2-40B4-BE49-F238E27FC236}">
                <a16:creationId xmlns:a16="http://schemas.microsoft.com/office/drawing/2014/main" id="{AC2E253C-6114-532E-51EB-BC295C4A7A7E}"/>
              </a:ext>
            </a:extLst>
          </p:cNvPr>
          <p:cNvSpPr txBox="1"/>
          <p:nvPr/>
        </p:nvSpPr>
        <p:spPr>
          <a:xfrm>
            <a:off x="8881185" y="3094709"/>
            <a:ext cx="1337541" cy="348172"/>
          </a:xfrm>
          <a:prstGeom prst="rect">
            <a:avLst/>
          </a:prstGeom>
        </p:spPr>
        <p:txBody>
          <a:bodyPr vert="horz" wrap="square" lIns="0" tIns="16510" rIns="0" bIns="0" rtlCol="0">
            <a:spAutoFit/>
          </a:bodyPr>
          <a:lstStyle/>
          <a:p>
            <a:pPr marL="12700" algn="dist">
              <a:lnSpc>
                <a:spcPts val="900"/>
              </a:lnSpc>
              <a:spcBef>
                <a:spcPts val="25"/>
              </a:spcBef>
            </a:pP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［条件］給水元圧300kPa、シャワー</a:t>
            </a:r>
            <a:r>
              <a:rPr lang="ja-JP" altLang="en-US" sz="650" dirty="0">
                <a:solidFill>
                  <a:srgbClr val="231F20"/>
                </a:solidFill>
                <a:latin typeface="BIZ UDPゴシック" panose="020B0400000000000000" pitchFamily="50" charset="-128"/>
                <a:ea typeface="BIZ UDPゴシック" panose="020B0400000000000000" pitchFamily="50" charset="-128"/>
                <a:cs typeface="A P-OTF Aoto Gothic StdN R"/>
              </a:rPr>
              <a:t>　　</a:t>
            </a:r>
            <a:endPar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dist">
              <a:lnSpc>
                <a:spcPts val="900"/>
              </a:lnSpc>
              <a:spcBef>
                <a:spcPts val="25"/>
              </a:spcBef>
            </a:pPr>
            <a:r>
              <a:rPr lang="ja-JP" altLang="en-US" sz="650" spc="-80"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温度40℃、</a:t>
            </a: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just">
              <a:lnSpc>
                <a:spcPts val="900"/>
              </a:lnSpc>
              <a:spcBef>
                <a:spcPts val="25"/>
              </a:spcBef>
            </a:pP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 リ</a:t>
            </a: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エチ</a:t>
            </a:r>
            <a:r>
              <a:rPr lang="ja-JP" altLang="en-US"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lang="en-US" altLang="ja-JP"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lang="ja-JP" altLang="en-US"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lang="ja-JP" altLang="en-US"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lang="ja-JP" altLang="en-US" sz="650" dirty="0">
              <a:latin typeface="BIZ UDPゴシック" panose="020B0400000000000000" pitchFamily="50" charset="-128"/>
              <a:ea typeface="BIZ UDPゴシック" panose="020B0400000000000000" pitchFamily="50" charset="-128"/>
              <a:cs typeface="A P-OTF Aoto Gothic StdN R"/>
            </a:endParaRPr>
          </a:p>
        </p:txBody>
      </p:sp>
      <p:cxnSp>
        <p:nvCxnSpPr>
          <p:cNvPr id="137" name="直線コネクタ 136">
            <a:extLst>
              <a:ext uri="{FF2B5EF4-FFF2-40B4-BE49-F238E27FC236}">
                <a16:creationId xmlns:a16="http://schemas.microsoft.com/office/drawing/2014/main" id="{2F509F0E-2438-831D-F1FF-376655617E13}"/>
              </a:ext>
            </a:extLst>
          </p:cNvPr>
          <p:cNvCxnSpPr>
            <a:cxnSpLocks/>
          </p:cNvCxnSpPr>
          <p:nvPr/>
        </p:nvCxnSpPr>
        <p:spPr>
          <a:xfrm>
            <a:off x="8880451" y="2624000"/>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bject 140">
            <a:extLst>
              <a:ext uri="{FF2B5EF4-FFF2-40B4-BE49-F238E27FC236}">
                <a16:creationId xmlns:a16="http://schemas.microsoft.com/office/drawing/2014/main" id="{2CBBD1C7-6A98-EA5A-0E4A-A24CC0EEE1B0}"/>
              </a:ext>
            </a:extLst>
          </p:cNvPr>
          <p:cNvSpPr txBox="1"/>
          <p:nvPr/>
        </p:nvSpPr>
        <p:spPr>
          <a:xfrm>
            <a:off x="9086440" y="3982028"/>
            <a:ext cx="966217" cy="163506"/>
          </a:xfrm>
          <a:prstGeom prst="rect">
            <a:avLst/>
          </a:prstGeom>
        </p:spPr>
        <p:txBody>
          <a:bodyPr vert="horz" wrap="square" lIns="0" tIns="24765" rIns="0" bIns="0" rtlCol="0">
            <a:spAutoFit/>
          </a:bodyPr>
          <a:lstStyle/>
          <a:p>
            <a:pPr marL="31750" algn="ctr">
              <a:lnSpc>
                <a:spcPct val="100000"/>
              </a:lnSpc>
              <a:spcBef>
                <a:spcPts val="195"/>
              </a:spcBef>
            </a:pPr>
            <a:r>
              <a:rPr sz="900" spc="-10" dirty="0" err="1">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dirty="0">
              <a:latin typeface="BIZ UDPゴシック" panose="020B0400000000000000" pitchFamily="50" charset="-128"/>
              <a:ea typeface="BIZ UDPゴシック" panose="020B0400000000000000" pitchFamily="50" charset="-128"/>
              <a:cs typeface="A P-OTF Aoto Gothic StdN R"/>
            </a:endParaRPr>
          </a:p>
        </p:txBody>
      </p:sp>
      <p:sp>
        <p:nvSpPr>
          <p:cNvPr id="130" name="object 141">
            <a:extLst>
              <a:ext uri="{FF2B5EF4-FFF2-40B4-BE49-F238E27FC236}">
                <a16:creationId xmlns:a16="http://schemas.microsoft.com/office/drawing/2014/main" id="{DD00F477-C136-340A-A102-E5D7ADD49050}"/>
              </a:ext>
            </a:extLst>
          </p:cNvPr>
          <p:cNvSpPr txBox="1"/>
          <p:nvPr/>
        </p:nvSpPr>
        <p:spPr>
          <a:xfrm>
            <a:off x="9114362" y="3753973"/>
            <a:ext cx="951865"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M"/>
              </a:rPr>
              <a:t>当社高圧力タイプ</a:t>
            </a:r>
            <a:endParaRPr sz="900" spc="30" dirty="0">
              <a:latin typeface="BIZ UDPゴシック" panose="020B0400000000000000" pitchFamily="50" charset="-128"/>
              <a:ea typeface="BIZ UDPゴシック" panose="020B0400000000000000" pitchFamily="50" charset="-128"/>
              <a:cs typeface="A P-OTF Aoto Gothic StdN M"/>
            </a:endParaRPr>
          </a:p>
        </p:txBody>
      </p:sp>
      <p:sp>
        <p:nvSpPr>
          <p:cNvPr id="135" name="object 140">
            <a:extLst>
              <a:ext uri="{FF2B5EF4-FFF2-40B4-BE49-F238E27FC236}">
                <a16:creationId xmlns:a16="http://schemas.microsoft.com/office/drawing/2014/main" id="{73695931-93AC-A8C2-8422-C547224E1229}"/>
              </a:ext>
            </a:extLst>
          </p:cNvPr>
          <p:cNvSpPr txBox="1"/>
          <p:nvPr/>
        </p:nvSpPr>
        <p:spPr>
          <a:xfrm>
            <a:off x="8880451" y="4455766"/>
            <a:ext cx="1322944" cy="363369"/>
          </a:xfrm>
          <a:prstGeom prst="rect">
            <a:avLst/>
          </a:prstGeom>
        </p:spPr>
        <p:txBody>
          <a:bodyPr vert="horz" wrap="square" lIns="0" tIns="24765" rIns="0" bIns="0" rtlCol="0">
            <a:spAutoFit/>
          </a:bodyPr>
          <a:lstStyle/>
          <a:p>
            <a:pPr marL="42545" marR="5080" indent="-30480" algn="dist">
              <a:lnSpc>
                <a:spcPct val="113500"/>
              </a:lnSpc>
              <a:spcBef>
                <a:spcPts val="85"/>
              </a:spcBef>
            </a:pP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［条件</a:t>
            </a:r>
            <a:r>
              <a:rPr sz="650" spc="-22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給水元圧</a:t>
            </a:r>
            <a:r>
              <a:rPr sz="650" spc="55" dirty="0">
                <a:solidFill>
                  <a:srgbClr val="231F20"/>
                </a:solidFill>
                <a:latin typeface="BIZ UDPゴシック" panose="020B0400000000000000" pitchFamily="50" charset="-128"/>
                <a:ea typeface="BIZ UDPゴシック" panose="020B0400000000000000" pitchFamily="50" charset="-128"/>
                <a:cs typeface="A P-OTF Aoto Gothic StdN R"/>
              </a:rPr>
              <a:t>200kPa</a:t>
            </a:r>
            <a:r>
              <a:rPr sz="650" spc="-80" dirty="0">
                <a:solidFill>
                  <a:srgbClr val="231F20"/>
                </a:solidFill>
                <a:latin typeface="BIZ UDPゴシック" panose="020B0400000000000000" pitchFamily="50" charset="-128"/>
                <a:ea typeface="BIZ UDPゴシック" panose="020B0400000000000000" pitchFamily="50" charset="-128"/>
                <a:cs typeface="A P-OTF Aoto Gothic StdN R"/>
              </a:rPr>
              <a:t>、シャワー温</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度40</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5"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6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42545" marR="5080" indent="-30480" algn="just">
              <a:lnSpc>
                <a:spcPct val="113500"/>
              </a:lnSpc>
              <a:spcBef>
                <a:spcPts val="85"/>
              </a:spcBef>
            </a:pP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リエチ</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136" name="object 140">
            <a:extLst>
              <a:ext uri="{FF2B5EF4-FFF2-40B4-BE49-F238E27FC236}">
                <a16:creationId xmlns:a16="http://schemas.microsoft.com/office/drawing/2014/main" id="{D60F44BC-1CDC-EF34-AC48-3831C2F03D28}"/>
              </a:ext>
            </a:extLst>
          </p:cNvPr>
          <p:cNvSpPr txBox="1"/>
          <p:nvPr/>
        </p:nvSpPr>
        <p:spPr>
          <a:xfrm>
            <a:off x="9094131" y="4156032"/>
            <a:ext cx="929684" cy="317395"/>
          </a:xfrm>
          <a:prstGeom prst="rect">
            <a:avLst/>
          </a:prstGeom>
        </p:spPr>
        <p:txBody>
          <a:bodyPr vert="horz" wrap="square" lIns="0" tIns="24765" rIns="0" bIns="0" rtlCol="0">
            <a:spAutoFit/>
          </a:bodyPr>
          <a:lstStyle/>
          <a:p>
            <a:pPr marL="33655" algn="ctr">
              <a:lnSpc>
                <a:spcPct val="100000"/>
              </a:lnSpc>
              <a:spcBef>
                <a:spcPts val="190"/>
              </a:spcBef>
            </a:pPr>
            <a:r>
              <a:rPr sz="1900" spc="-10" dirty="0">
                <a:solidFill>
                  <a:srgbClr val="231F20"/>
                </a:solidFill>
                <a:latin typeface="+mj-ea"/>
                <a:ea typeface="+mj-ea"/>
                <a:cs typeface="A P-OTF Aoto Gothic StdN M"/>
              </a:rPr>
              <a:t>170</a:t>
            </a:r>
            <a:r>
              <a:rPr sz="1700" spc="-10" dirty="0">
                <a:solidFill>
                  <a:srgbClr val="231F20"/>
                </a:solidFill>
                <a:latin typeface="+mj-ea"/>
                <a:ea typeface="+mj-ea"/>
                <a:cs typeface="A P-OTF Aoto Gothic StdN R"/>
              </a:rPr>
              <a:t>kPa</a:t>
            </a:r>
            <a:endParaRPr sz="1700" dirty="0">
              <a:latin typeface="+mj-ea"/>
              <a:ea typeface="+mj-ea"/>
              <a:cs typeface="A P-OTF Aoto Gothic StdN R"/>
            </a:endParaRPr>
          </a:p>
        </p:txBody>
      </p:sp>
      <p:cxnSp>
        <p:nvCxnSpPr>
          <p:cNvPr id="141" name="直線コネクタ 140">
            <a:extLst>
              <a:ext uri="{FF2B5EF4-FFF2-40B4-BE49-F238E27FC236}">
                <a16:creationId xmlns:a16="http://schemas.microsoft.com/office/drawing/2014/main" id="{4671109D-63E4-F014-743F-EE86594FF0CF}"/>
              </a:ext>
            </a:extLst>
          </p:cNvPr>
          <p:cNvCxnSpPr>
            <a:cxnSpLocks/>
          </p:cNvCxnSpPr>
          <p:nvPr/>
        </p:nvCxnSpPr>
        <p:spPr>
          <a:xfrm>
            <a:off x="8880451" y="3967603"/>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グループ化 156">
            <a:extLst>
              <a:ext uri="{FF2B5EF4-FFF2-40B4-BE49-F238E27FC236}">
                <a16:creationId xmlns:a16="http://schemas.microsoft.com/office/drawing/2014/main" id="{54035BBB-6D73-7E0E-CE83-1E5F5707D3BE}"/>
              </a:ext>
            </a:extLst>
          </p:cNvPr>
          <p:cNvGrpSpPr/>
          <p:nvPr/>
        </p:nvGrpSpPr>
        <p:grpSpPr>
          <a:xfrm>
            <a:off x="8775421" y="1709951"/>
            <a:ext cx="2601406" cy="400156"/>
            <a:chOff x="8775421" y="1518069"/>
            <a:chExt cx="2601406" cy="400156"/>
          </a:xfrm>
        </p:grpSpPr>
        <p:sp>
          <p:nvSpPr>
            <p:cNvPr id="148" name="正方形/長方形 147">
              <a:extLst>
                <a:ext uri="{FF2B5EF4-FFF2-40B4-BE49-F238E27FC236}">
                  <a16:creationId xmlns:a16="http://schemas.microsoft.com/office/drawing/2014/main" id="{4E8D45C3-19C9-5EAF-08C1-43EDBA48FFA3}"/>
                </a:ext>
              </a:extLst>
            </p:cNvPr>
            <p:cNvSpPr/>
            <p:nvPr/>
          </p:nvSpPr>
          <p:spPr>
            <a:xfrm>
              <a:off x="8775421" y="1518069"/>
              <a:ext cx="2601406" cy="400156"/>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object 129">
              <a:extLst>
                <a:ext uri="{FF2B5EF4-FFF2-40B4-BE49-F238E27FC236}">
                  <a16:creationId xmlns:a16="http://schemas.microsoft.com/office/drawing/2014/main" id="{ABF48AB3-6EBD-8C96-4C48-5BFAE9CA63D4}"/>
                </a:ext>
              </a:extLst>
            </p:cNvPr>
            <p:cNvSpPr txBox="1"/>
            <p:nvPr/>
          </p:nvSpPr>
          <p:spPr>
            <a:xfrm>
              <a:off x="8880451" y="1528449"/>
              <a:ext cx="2488565" cy="379009"/>
            </a:xfrm>
            <a:prstGeom prst="rect">
              <a:avLst/>
            </a:prstGeom>
            <a:noFill/>
          </p:spPr>
          <p:txBody>
            <a:bodyPr vert="horz" wrap="none" lIns="0" tIns="0" rIns="0" bIns="0" rtlCol="0" anchor="ctr" anchorCtr="0">
              <a:noAutofit/>
            </a:bodyPr>
            <a:lstStyle/>
            <a:p>
              <a:pPr marL="242570" algn="l">
                <a:lnSpc>
                  <a:spcPct val="100000"/>
                </a:lnSpc>
                <a:spcBef>
                  <a:spcPts val="525"/>
                </a:spcBef>
              </a:pPr>
              <a:r>
                <a:rPr sz="1600" spc="100" dirty="0">
                  <a:solidFill>
                    <a:srgbClr val="FFFFFF"/>
                  </a:solidFill>
                  <a:latin typeface="BIZ UDPゴシック" panose="020B0400000000000000" pitchFamily="50" charset="-128"/>
                  <a:ea typeface="BIZ UDPゴシック" panose="020B0400000000000000" pitchFamily="50" charset="-128"/>
                  <a:cs typeface="A P-OTF Aoto Gothic StdN M"/>
                </a:rPr>
                <a:t>高圧力パワフル給湯</a:t>
              </a:r>
              <a:endParaRPr sz="1600" spc="100" dirty="0">
                <a:latin typeface="BIZ UDPゴシック" panose="020B0400000000000000" pitchFamily="50" charset="-128"/>
                <a:ea typeface="BIZ UDPゴシック" panose="020B0400000000000000" pitchFamily="50" charset="-128"/>
                <a:cs typeface="A P-OTF Aoto Gothic StdN M"/>
              </a:endParaRPr>
            </a:p>
          </p:txBody>
        </p:sp>
      </p:grpSp>
      <p:sp>
        <p:nvSpPr>
          <p:cNvPr id="3" name="object 3">
            <a:extLst>
              <a:ext uri="{FF2B5EF4-FFF2-40B4-BE49-F238E27FC236}">
                <a16:creationId xmlns:a16="http://schemas.microsoft.com/office/drawing/2014/main" id="{FC8772BA-976B-C578-B117-CDB74881CDDE}"/>
              </a:ext>
            </a:extLst>
          </p:cNvPr>
          <p:cNvSpPr/>
          <p:nvPr/>
        </p:nvSpPr>
        <p:spPr>
          <a:xfrm>
            <a:off x="714653" y="5458701"/>
            <a:ext cx="8788400"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4" name="object 4">
            <a:extLst>
              <a:ext uri="{FF2B5EF4-FFF2-40B4-BE49-F238E27FC236}">
                <a16:creationId xmlns:a16="http://schemas.microsoft.com/office/drawing/2014/main" id="{A809C4D1-5171-09DB-ED83-443388589EC9}"/>
              </a:ext>
            </a:extLst>
          </p:cNvPr>
          <p:cNvSpPr/>
          <p:nvPr/>
        </p:nvSpPr>
        <p:spPr>
          <a:xfrm>
            <a:off x="714658" y="5429287"/>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5" name="object 5">
            <a:extLst>
              <a:ext uri="{FF2B5EF4-FFF2-40B4-BE49-F238E27FC236}">
                <a16:creationId xmlns:a16="http://schemas.microsoft.com/office/drawing/2014/main" id="{87E7C252-58AE-74E5-F0C2-9B0D7EA94042}"/>
              </a:ext>
            </a:extLst>
          </p:cNvPr>
          <p:cNvSpPr/>
          <p:nvPr/>
        </p:nvSpPr>
        <p:spPr>
          <a:xfrm>
            <a:off x="714658" y="5890069"/>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6" name="object 6">
            <a:extLst>
              <a:ext uri="{FF2B5EF4-FFF2-40B4-BE49-F238E27FC236}">
                <a16:creationId xmlns:a16="http://schemas.microsoft.com/office/drawing/2014/main" id="{C1C363EA-7470-5F25-CBA3-5C36E5C5F4B3}"/>
              </a:ext>
            </a:extLst>
          </p:cNvPr>
          <p:cNvSpPr txBox="1"/>
          <p:nvPr/>
        </p:nvSpPr>
        <p:spPr>
          <a:xfrm>
            <a:off x="854562" y="5541162"/>
            <a:ext cx="8502650" cy="289823"/>
          </a:xfrm>
          <a:prstGeom prst="rect">
            <a:avLst/>
          </a:prstGeom>
        </p:spPr>
        <p:txBody>
          <a:bodyPr vert="horz" wrap="square" lIns="0" tIns="12700" rIns="0" bIns="0" rtlCol="0">
            <a:spAutoFit/>
          </a:bodyPr>
          <a:lstStyle/>
          <a:p>
            <a:pPr marL="12700">
              <a:spcBef>
                <a:spcPts val="100"/>
              </a:spcBef>
            </a:pPr>
            <a:r>
              <a:rPr kumimoji="1" lang="ja-JP" altLang="en-US" sz="1800" b="1" dirty="0">
                <a:solidFill>
                  <a:srgbClr val="0B3775"/>
                </a:solidFill>
                <a:latin typeface="游ゴシック" panose="020B0400000000000000" pitchFamily="50" charset="-128"/>
                <a:ea typeface="游ゴシック" panose="020B0400000000000000" pitchFamily="50" charset="-128"/>
              </a:rPr>
              <a:t>余剰電力</a:t>
            </a:r>
            <a:r>
              <a:rPr lang="ja-JP" altLang="en-US" sz="1800" b="1" dirty="0">
                <a:solidFill>
                  <a:srgbClr val="0B3775"/>
                </a:solidFill>
                <a:latin typeface="游ゴシック" panose="020B0400000000000000" pitchFamily="50" charset="-128"/>
                <a:ea typeface="游ゴシック" panose="020B0400000000000000" pitchFamily="50" charset="-128"/>
              </a:rPr>
              <a:t>の売電価格は年々減少</a:t>
            </a:r>
            <a:r>
              <a:rPr b="1" spc="-120" dirty="0">
                <a:solidFill>
                  <a:srgbClr val="0B3775"/>
                </a:solidFill>
                <a:latin typeface="游ゴシック" panose="020B0400000000000000" pitchFamily="50" charset="-128"/>
                <a:ea typeface="游ゴシック" panose="020B0400000000000000" pitchFamily="50" charset="-128"/>
                <a:cs typeface="A P-OTF Aoto Gothic StdN M"/>
              </a:rPr>
              <a:t>。</a:t>
            </a:r>
            <a:r>
              <a:rPr lang="ja-JP" altLang="en-US" b="1" spc="-120" dirty="0">
                <a:solidFill>
                  <a:srgbClr val="0B3775"/>
                </a:solidFill>
                <a:latin typeface="游ゴシック" panose="020B0400000000000000" pitchFamily="50" charset="-128"/>
                <a:ea typeface="游ゴシック" panose="020B0400000000000000" pitchFamily="50" charset="-128"/>
                <a:cs typeface="A P-OTF Aoto Gothic StdN M"/>
              </a:rPr>
              <a:t>だから今こそ、おひさまエコキュート</a:t>
            </a:r>
            <a:endParaRPr b="1" spc="-120" dirty="0">
              <a:solidFill>
                <a:srgbClr val="0B3775"/>
              </a:solidFill>
              <a:latin typeface="游ゴシック" panose="020B0400000000000000" pitchFamily="50" charset="-128"/>
              <a:ea typeface="游ゴシック" panose="020B0400000000000000" pitchFamily="50" charset="-128"/>
              <a:cs typeface="A P-OTF Aoto Gothic StdN M"/>
            </a:endParaRPr>
          </a:p>
        </p:txBody>
      </p:sp>
      <p:sp>
        <p:nvSpPr>
          <p:cNvPr id="110" name="正方形/長方形 109">
            <a:extLst>
              <a:ext uri="{FF2B5EF4-FFF2-40B4-BE49-F238E27FC236}">
                <a16:creationId xmlns:a16="http://schemas.microsoft.com/office/drawing/2014/main" id="{F0CAA093-E0D4-05D6-3205-D54B8BE5539F}"/>
              </a:ext>
            </a:extLst>
          </p:cNvPr>
          <p:cNvSpPr/>
          <p:nvPr/>
        </p:nvSpPr>
        <p:spPr>
          <a:xfrm>
            <a:off x="361022" y="431728"/>
            <a:ext cx="14403657" cy="9801923"/>
          </a:xfrm>
          <a:prstGeom prst="rect">
            <a:avLst/>
          </a:prstGeom>
          <a:noFill/>
          <a:ln w="12700">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4301FA0-3DE4-8F44-3DE6-1D72798E0F89}"/>
              </a:ext>
            </a:extLst>
          </p:cNvPr>
          <p:cNvGrpSpPr/>
          <p:nvPr/>
        </p:nvGrpSpPr>
        <p:grpSpPr>
          <a:xfrm>
            <a:off x="10498209" y="2321818"/>
            <a:ext cx="716379" cy="652535"/>
            <a:chOff x="10498209" y="2129936"/>
            <a:chExt cx="716379" cy="652535"/>
          </a:xfrm>
        </p:grpSpPr>
        <p:sp>
          <p:nvSpPr>
            <p:cNvPr id="7" name="楕円 6">
              <a:extLst>
                <a:ext uri="{FF2B5EF4-FFF2-40B4-BE49-F238E27FC236}">
                  <a16:creationId xmlns:a16="http://schemas.microsoft.com/office/drawing/2014/main" id="{060A57D9-1EA0-94AC-6615-6DB871BACB48}"/>
                </a:ext>
              </a:extLst>
            </p:cNvPr>
            <p:cNvSpPr/>
            <p:nvPr/>
          </p:nvSpPr>
          <p:spPr>
            <a:xfrm>
              <a:off x="10530130" y="2129936"/>
              <a:ext cx="652535" cy="652535"/>
            </a:xfrm>
            <a:prstGeom prst="ellipse">
              <a:avLst/>
            </a:prstGeom>
            <a:solidFill>
              <a:srgbClr val="EA5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1D80FFC9-1512-263D-3BA6-E2DB8DAD03D4}"/>
                </a:ext>
              </a:extLst>
            </p:cNvPr>
            <p:cNvGrpSpPr/>
            <p:nvPr/>
          </p:nvGrpSpPr>
          <p:grpSpPr>
            <a:xfrm>
              <a:off x="10498209" y="2219188"/>
              <a:ext cx="716379" cy="457865"/>
              <a:chOff x="10498209" y="2219188"/>
              <a:chExt cx="716379" cy="457865"/>
            </a:xfrm>
          </p:grpSpPr>
          <p:sp>
            <p:nvSpPr>
              <p:cNvPr id="27" name="object 143">
                <a:extLst>
                  <a:ext uri="{FF2B5EF4-FFF2-40B4-BE49-F238E27FC236}">
                    <a16:creationId xmlns:a16="http://schemas.microsoft.com/office/drawing/2014/main" id="{02D9BCE1-1243-B04D-D4CD-B370EA0B6F85}"/>
                  </a:ext>
                </a:extLst>
              </p:cNvPr>
              <p:cNvSpPr txBox="1"/>
              <p:nvPr/>
            </p:nvSpPr>
            <p:spPr>
              <a:xfrm>
                <a:off x="10498209" y="2219188"/>
                <a:ext cx="716379" cy="198003"/>
              </a:xfrm>
              <a:prstGeom prst="rect">
                <a:avLst/>
              </a:prstGeom>
            </p:spPr>
            <p:txBody>
              <a:bodyPr vert="horz" wrap="square" lIns="0" tIns="15875" rIns="0" bIns="0" rtlCol="0">
                <a:spAutoFit/>
              </a:bodyPr>
              <a:lstStyle/>
              <a:p>
                <a:pPr marL="12700" algn="ctr">
                  <a:lnSpc>
                    <a:spcPts val="1700"/>
                  </a:lnSpc>
                  <a:spcBef>
                    <a:spcPts val="125"/>
                  </a:spcBef>
                </a:pPr>
                <a:r>
                  <a:rPr sz="1000" spc="-50" dirty="0" err="1">
                    <a:solidFill>
                      <a:srgbClr val="FFFFFF"/>
                    </a:solidFill>
                    <a:latin typeface="BIZ UDPゴシック" panose="020B0400000000000000" pitchFamily="50" charset="-128"/>
                    <a:ea typeface="BIZ UDPゴシック" panose="020B0400000000000000" pitchFamily="50" charset="-128"/>
                    <a:cs typeface="Hiragino UD Sans Std W5"/>
                  </a:rPr>
                  <a:t>給湯圧力</a:t>
                </a:r>
                <a:endParaRPr sz="1000" spc="-50" dirty="0">
                  <a:latin typeface="BIZ UDPゴシック" panose="020B0400000000000000" pitchFamily="50" charset="-128"/>
                  <a:ea typeface="BIZ UDPゴシック" panose="020B0400000000000000" pitchFamily="50" charset="-128"/>
                  <a:cs typeface="Hiragino UD Sans Std W5"/>
                </a:endParaRPr>
              </a:p>
            </p:txBody>
          </p:sp>
          <p:sp>
            <p:nvSpPr>
              <p:cNvPr id="31" name="object 143">
                <a:extLst>
                  <a:ext uri="{FF2B5EF4-FFF2-40B4-BE49-F238E27FC236}">
                    <a16:creationId xmlns:a16="http://schemas.microsoft.com/office/drawing/2014/main" id="{A5959A04-0C8C-DEB6-2147-F619B6641F14}"/>
                  </a:ext>
                </a:extLst>
              </p:cNvPr>
              <p:cNvSpPr txBox="1"/>
              <p:nvPr/>
            </p:nvSpPr>
            <p:spPr>
              <a:xfrm>
                <a:off x="10588332" y="2443015"/>
                <a:ext cx="472392" cy="234038"/>
              </a:xfrm>
              <a:prstGeom prst="rect">
                <a:avLst/>
              </a:prstGeom>
            </p:spPr>
            <p:txBody>
              <a:bodyPr vert="horz" wrap="square" lIns="0" tIns="15875" rIns="0" bIns="0" rtlCol="0">
                <a:spAutoFit/>
              </a:bodyPr>
              <a:lstStyle/>
              <a:p>
                <a:pPr marL="31115" algn="ctr">
                  <a:lnSpc>
                    <a:spcPts val="1700"/>
                  </a:lnSpc>
                </a:pPr>
                <a:r>
                  <a:rPr spc="-300" dirty="0">
                    <a:solidFill>
                      <a:srgbClr val="FFFFFF"/>
                    </a:solidFill>
                    <a:latin typeface="BIZ UDPゴシック" panose="020B0400000000000000" pitchFamily="50" charset="-128"/>
                    <a:ea typeface="BIZ UDPゴシック" panose="020B0400000000000000" pitchFamily="50" charset="-128"/>
                    <a:cs typeface="Hiragino UD Sans Std W4"/>
                  </a:rPr>
                  <a:t>1.</a:t>
                </a:r>
                <a:r>
                  <a:rPr spc="-50" dirty="0">
                    <a:solidFill>
                      <a:srgbClr val="FFFFFF"/>
                    </a:solidFill>
                    <a:latin typeface="BIZ UDPゴシック" panose="020B0400000000000000" pitchFamily="50" charset="-128"/>
                    <a:ea typeface="BIZ UDPゴシック" panose="020B0400000000000000" pitchFamily="50" charset="-128"/>
                    <a:cs typeface="Hiragino UD Sans Std W4"/>
                  </a:rPr>
                  <a:t>5</a:t>
                </a:r>
                <a:r>
                  <a:rPr sz="1400" spc="-50" baseline="2645" dirty="0">
                    <a:solidFill>
                      <a:srgbClr val="FFFFFF"/>
                    </a:solidFill>
                    <a:latin typeface="BIZ UDPゴシック" panose="020B0400000000000000" pitchFamily="50" charset="-128"/>
                    <a:ea typeface="BIZ UDPゴシック" panose="020B0400000000000000" pitchFamily="50" charset="-128"/>
                    <a:cs typeface="Hiragino UD Sans Std W5"/>
                  </a:rPr>
                  <a:t>倍</a:t>
                </a:r>
                <a:endParaRPr sz="1400" spc="-50" baseline="2645" dirty="0">
                  <a:latin typeface="BIZ UDPゴシック" panose="020B0400000000000000" pitchFamily="50" charset="-128"/>
                  <a:ea typeface="BIZ UDPゴシック" panose="020B0400000000000000" pitchFamily="50" charset="-128"/>
                  <a:cs typeface="Hiragino UD Sans Std W5"/>
                </a:endParaRPr>
              </a:p>
            </p:txBody>
          </p:sp>
        </p:grpSp>
      </p:grpSp>
      <p:sp>
        <p:nvSpPr>
          <p:cNvPr id="60" name="object 126">
            <a:extLst>
              <a:ext uri="{FF2B5EF4-FFF2-40B4-BE49-F238E27FC236}">
                <a16:creationId xmlns:a16="http://schemas.microsoft.com/office/drawing/2014/main" id="{D4D4C472-16AD-9F76-496B-44B5E3F6A8DD}"/>
              </a:ext>
            </a:extLst>
          </p:cNvPr>
          <p:cNvSpPr txBox="1"/>
          <p:nvPr/>
        </p:nvSpPr>
        <p:spPr>
          <a:xfrm>
            <a:off x="11474046" y="1707044"/>
            <a:ext cx="3048201" cy="410369"/>
          </a:xfrm>
          <a:prstGeom prst="rect">
            <a:avLst/>
          </a:prstGeom>
        </p:spPr>
        <p:txBody>
          <a:bodyPr vert="horz" wrap="square" lIns="0" tIns="12700" rIns="0" bIns="0" rtlCol="0">
            <a:spAutoFit/>
          </a:bodyPr>
          <a:lstStyle/>
          <a:p>
            <a:pPr marL="12700" marR="5080">
              <a:spcBef>
                <a:spcPts val="100"/>
              </a:spcBef>
            </a:pPr>
            <a:r>
              <a:rPr sz="1250" spc="90" dirty="0">
                <a:solidFill>
                  <a:schemeClr val="bg1"/>
                </a:solidFill>
                <a:latin typeface="BIZ UDPゴシック" panose="020B0400000000000000" pitchFamily="50" charset="-128"/>
                <a:ea typeface="BIZ UDPゴシック" panose="020B0400000000000000" pitchFamily="50" charset="-128"/>
                <a:cs typeface="A P-OTF Aoto Gothic StdN M"/>
              </a:rPr>
              <a:t>気分も身体も爽</a:t>
            </a:r>
            <a:r>
              <a:rPr sz="1250" spc="-150" dirty="0">
                <a:solidFill>
                  <a:schemeClr val="bg1"/>
                </a:solidFill>
                <a:latin typeface="BIZ UDPゴシック" panose="020B0400000000000000" pitchFamily="50" charset="-128"/>
                <a:ea typeface="BIZ UDPゴシック" panose="020B0400000000000000" pitchFamily="50" charset="-128"/>
                <a:cs typeface="A P-OTF Aoto Gothic StdN M"/>
              </a:rPr>
              <a:t>快</a:t>
            </a:r>
            <a:r>
              <a:rPr sz="1250" spc="80" dirty="0">
                <a:solidFill>
                  <a:schemeClr val="bg1"/>
                </a:solidFill>
                <a:latin typeface="BIZ UDPゴシック" panose="020B0400000000000000" pitchFamily="50" charset="-128"/>
                <a:ea typeface="BIZ UDPゴシック" panose="020B0400000000000000" pitchFamily="50" charset="-128"/>
                <a:cs typeface="A P-OTF Aoto Gothic StdN M"/>
              </a:rPr>
              <a:t>！ </a:t>
            </a:r>
            <a:r>
              <a:rPr sz="1250" spc="90" dirty="0" err="1">
                <a:solidFill>
                  <a:schemeClr val="bg1"/>
                </a:solidFill>
                <a:latin typeface="BIZ UDPゴシック" panose="020B0400000000000000" pitchFamily="50" charset="-128"/>
                <a:ea typeface="BIZ UDPゴシック" panose="020B0400000000000000" pitchFamily="50" charset="-128"/>
                <a:cs typeface="A P-OTF Aoto Gothic StdN M"/>
              </a:rPr>
              <a:t>家族みんなが喜ぶ</a:t>
            </a:r>
            <a:endParaRPr lang="en-US" sz="1250" spc="90" dirty="0">
              <a:solidFill>
                <a:schemeClr val="bg1"/>
              </a:solidFill>
              <a:latin typeface="BIZ UDPゴシック" panose="020B0400000000000000" pitchFamily="50" charset="-128"/>
              <a:ea typeface="BIZ UDPゴシック" panose="020B0400000000000000" pitchFamily="50" charset="-128"/>
              <a:cs typeface="A P-OTF Aoto Gothic StdN M"/>
            </a:endParaRPr>
          </a:p>
          <a:p>
            <a:pPr marL="12700" marR="5080">
              <a:spcBef>
                <a:spcPts val="100"/>
              </a:spcBef>
            </a:pPr>
            <a:r>
              <a:rPr sz="1250" spc="100" dirty="0" err="1">
                <a:solidFill>
                  <a:schemeClr val="bg1"/>
                </a:solidFill>
                <a:latin typeface="BIZ UDPゴシック" panose="020B0400000000000000" pitchFamily="50" charset="-128"/>
                <a:ea typeface="BIZ UDPゴシック" panose="020B0400000000000000" pitchFamily="50" charset="-128"/>
                <a:cs typeface="A P-OTF Aoto Gothic StdN M"/>
              </a:rPr>
              <a:t>パワフルシャワーが楽しめます</a:t>
            </a:r>
            <a:r>
              <a:rPr sz="1250" spc="100" dirty="0">
                <a:solidFill>
                  <a:schemeClr val="bg1"/>
                </a:solidFill>
                <a:latin typeface="BIZ UDPゴシック" panose="020B0400000000000000" pitchFamily="50" charset="-128"/>
                <a:ea typeface="BIZ UDPゴシック" panose="020B0400000000000000" pitchFamily="50" charset="-128"/>
                <a:cs typeface="A P-OTF Aoto Gothic StdN M"/>
              </a:rPr>
              <a:t>。</a:t>
            </a:r>
          </a:p>
        </p:txBody>
      </p:sp>
      <p:sp>
        <p:nvSpPr>
          <p:cNvPr id="197" name="テキスト ボックス 196"/>
          <p:cNvSpPr txBox="1"/>
          <p:nvPr/>
        </p:nvSpPr>
        <p:spPr>
          <a:xfrm>
            <a:off x="9558973" y="5420491"/>
            <a:ext cx="4989733" cy="738664"/>
          </a:xfrm>
          <a:prstGeom prst="rect">
            <a:avLst/>
          </a:prstGeom>
          <a:noFill/>
        </p:spPr>
        <p:txBody>
          <a:bodyPr wrap="square" rtlCol="0">
            <a:spAutoFit/>
          </a:bodyPr>
          <a:lstStyle/>
          <a:p>
            <a:pPr algn="just"/>
            <a:r>
              <a:rPr kumimoji="1" lang="ja-JP" altLang="en-US" sz="1400" b="1" dirty="0">
                <a:solidFill>
                  <a:schemeClr val="accent2">
                    <a:lumMod val="75000"/>
                  </a:schemeClr>
                </a:solidFill>
                <a:latin typeface="BIZ UDPゴシック" panose="020B0400000000000000" pitchFamily="50" charset="-128"/>
                <a:ea typeface="BIZ UDPゴシック" panose="020B0400000000000000" pitchFamily="50" charset="-128"/>
              </a:rPr>
              <a:t>おひさまエコキュート</a:t>
            </a:r>
            <a:r>
              <a:rPr kumimoji="1" lang="ja-JP" altLang="en-US" sz="1400" dirty="0">
                <a:latin typeface="BIZ UDPゴシック" panose="020B0400000000000000" pitchFamily="50" charset="-128"/>
                <a:ea typeface="BIZ UDPゴシック" panose="020B0400000000000000" pitchFamily="50" charset="-128"/>
              </a:rPr>
              <a:t>は</a:t>
            </a:r>
            <a:endParaRPr kumimoji="1" lang="en-US" altLang="ja-JP" sz="1400" dirty="0">
              <a:latin typeface="BIZ UDPゴシック" panose="020B0400000000000000" pitchFamily="50" charset="-128"/>
              <a:ea typeface="BIZ UDPゴシック" panose="020B0400000000000000" pitchFamily="50" charset="-128"/>
            </a:endParaRPr>
          </a:p>
          <a:p>
            <a:pPr algn="just"/>
            <a:r>
              <a:rPr kumimoji="1" lang="ja-JP" altLang="en-US" sz="1400" dirty="0">
                <a:latin typeface="BIZ UDPゴシック" panose="020B0400000000000000" pitchFamily="50" charset="-128"/>
                <a:ea typeface="BIZ UDPゴシック" panose="020B0400000000000000" pitchFamily="50" charset="-128"/>
              </a:rPr>
              <a:t>主に昼間に沸き上げを行うことで、太陽光発電の余剰電力を有効活用し、自家消費を促進します。</a:t>
            </a:r>
          </a:p>
        </p:txBody>
      </p:sp>
      <p:sp>
        <p:nvSpPr>
          <p:cNvPr id="200" name="角丸四角形 199"/>
          <p:cNvSpPr/>
          <p:nvPr/>
        </p:nvSpPr>
        <p:spPr>
          <a:xfrm>
            <a:off x="9797840" y="8158332"/>
            <a:ext cx="2001067" cy="289758"/>
          </a:xfrm>
          <a:prstGeom prst="roundRect">
            <a:avLst/>
          </a:prstGeom>
          <a:solidFill>
            <a:schemeClr val="accent2">
              <a:lumMod val="20000"/>
              <a:lumOff val="80000"/>
            </a:schemeClr>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9916712" y="8169078"/>
            <a:ext cx="179568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光熱費節約＆</a:t>
            </a:r>
            <a:r>
              <a:rPr kumimoji="1" lang="en-US" altLang="ja-JP" sz="1100" dirty="0">
                <a:latin typeface="BIZ UDPゴシック" panose="020B0400000000000000" pitchFamily="50" charset="-128"/>
                <a:ea typeface="BIZ UDPゴシック" panose="020B0400000000000000" pitchFamily="50" charset="-128"/>
              </a:rPr>
              <a:t>CO</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排出減</a:t>
            </a:r>
          </a:p>
        </p:txBody>
      </p:sp>
      <p:sp>
        <p:nvSpPr>
          <p:cNvPr id="202" name="テキスト ボックス 201"/>
          <p:cNvSpPr txBox="1"/>
          <p:nvPr/>
        </p:nvSpPr>
        <p:spPr>
          <a:xfrm>
            <a:off x="11868850" y="8084980"/>
            <a:ext cx="2258571" cy="461665"/>
          </a:xfrm>
          <a:prstGeom prst="rect">
            <a:avLst/>
          </a:prstGeom>
          <a:noFill/>
        </p:spPr>
        <p:txBody>
          <a:bodyPr wrap="square" rtlCol="0">
            <a:spAutoFit/>
          </a:bodyPr>
          <a:lstStyle/>
          <a:p>
            <a:pPr algn="just"/>
            <a:r>
              <a:rPr lang="ja-JP" altLang="en-US" sz="1200" dirty="0">
                <a:latin typeface="BIZ UDPゴシック" panose="020B0400000000000000" pitchFamily="50" charset="-128"/>
                <a:ea typeface="BIZ UDPゴシック" panose="020B0400000000000000" pitchFamily="50" charset="-128"/>
              </a:rPr>
              <a:t>ガス給湯器と比較すると、光熱費も</a:t>
            </a:r>
            <a:r>
              <a:rPr lang="en-US" altLang="ja-JP" sz="1200" dirty="0">
                <a:latin typeface="BIZ UDPゴシック" panose="020B0400000000000000" pitchFamily="50" charset="-128"/>
                <a:ea typeface="BIZ UDPゴシック" panose="020B0400000000000000" pitchFamily="50" charset="-128"/>
              </a:rPr>
              <a:t>CO</a:t>
            </a:r>
            <a:r>
              <a:rPr lang="en-US" altLang="ja-JP" sz="9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排出量も</a:t>
            </a:r>
            <a:r>
              <a:rPr lang="ja-JP" altLang="en-US" sz="1200" b="1" dirty="0">
                <a:solidFill>
                  <a:schemeClr val="accent2">
                    <a:lumMod val="75000"/>
                  </a:schemeClr>
                </a:solidFill>
                <a:latin typeface="BIZ UDPゴシック" panose="020B0400000000000000" pitchFamily="50" charset="-128"/>
                <a:ea typeface="BIZ UDPゴシック" panose="020B0400000000000000" pitchFamily="50" charset="-128"/>
              </a:rPr>
              <a:t>半分以下！</a:t>
            </a:r>
          </a:p>
        </p:txBody>
      </p:sp>
      <p:pic>
        <p:nvPicPr>
          <p:cNvPr id="204" name="図 20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8964" y="1572289"/>
            <a:ext cx="1236208" cy="3400881"/>
          </a:xfrm>
          <a:prstGeom prst="rect">
            <a:avLst/>
          </a:prstGeom>
        </p:spPr>
      </p:pic>
      <p:pic>
        <p:nvPicPr>
          <p:cNvPr id="26" name="図 25">
            <a:extLst>
              <a:ext uri="{FF2B5EF4-FFF2-40B4-BE49-F238E27FC236}">
                <a16:creationId xmlns:a16="http://schemas.microsoft.com/office/drawing/2014/main" id="{3376B0E3-77E5-E487-A9AE-9906C36D41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0119" y="3723247"/>
            <a:ext cx="1826257" cy="1546701"/>
          </a:xfrm>
          <a:prstGeom prst="rect">
            <a:avLst/>
          </a:prstGeom>
        </p:spPr>
      </p:pic>
      <p:sp>
        <p:nvSpPr>
          <p:cNvPr id="206" name="テキスト ボックス 205"/>
          <p:cNvSpPr txBox="1"/>
          <p:nvPr/>
        </p:nvSpPr>
        <p:spPr>
          <a:xfrm>
            <a:off x="382275" y="8779238"/>
            <a:ext cx="8560919" cy="1477328"/>
          </a:xfrm>
          <a:prstGeom prst="rect">
            <a:avLst/>
          </a:prstGeom>
          <a:noFill/>
        </p:spPr>
        <p:txBody>
          <a:bodyPr wrap="square" rtlCol="0">
            <a:spAutoFit/>
          </a:bodyPr>
          <a:lstStyle/>
          <a:p>
            <a:r>
              <a:rPr lang="zh-CN" altLang="en-US" sz="600" dirty="0">
                <a:latin typeface="游ゴシック" panose="020B0400000000000000" pitchFamily="50" charset="-128"/>
                <a:ea typeface="游ゴシック" panose="020B0400000000000000" pitchFamily="50" charset="-128"/>
              </a:rPr>
              <a:t>■</a:t>
            </a:r>
            <a:r>
              <a:rPr lang="en-US" altLang="zh-CN" sz="600" dirty="0">
                <a:latin typeface="游ゴシック" panose="020B0400000000000000" pitchFamily="50" charset="-128"/>
                <a:ea typeface="游ゴシック" panose="020B0400000000000000" pitchFamily="50" charset="-128"/>
              </a:rPr>
              <a:t>CO</a:t>
            </a:r>
            <a:r>
              <a:rPr lang="en-US" altLang="zh-CN" sz="600" baseline="-25000" dirty="0">
                <a:latin typeface="游ゴシック" panose="020B0400000000000000" pitchFamily="50" charset="-128"/>
                <a:ea typeface="游ゴシック" panose="020B0400000000000000" pitchFamily="50" charset="-128"/>
              </a:rPr>
              <a:t>2</a:t>
            </a:r>
            <a:r>
              <a:rPr lang="zh-CN" altLang="en-US" sz="600" dirty="0">
                <a:latin typeface="游ゴシック" panose="020B0400000000000000" pitchFamily="50" charset="-128"/>
                <a:ea typeface="游ゴシック" panose="020B0400000000000000" pitchFamily="50" charset="-128"/>
              </a:rPr>
              <a:t>排出量算出条件（当社試算）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給湯光熱費試算で算出したエネルギー消費量に排出係数を乗じて算出 排出係数 電気（東京電力パワーグリッド 関東エリア）</a:t>
            </a:r>
            <a:r>
              <a:rPr lang="en-US" altLang="ja-JP" sz="600" dirty="0">
                <a:latin typeface="游ゴシック" panose="020B0400000000000000" pitchFamily="50" charset="-128"/>
                <a:ea typeface="游ゴシック" panose="020B0400000000000000" pitchFamily="50" charset="-128"/>
              </a:rPr>
              <a:t>0.408kg-CO</a:t>
            </a:r>
            <a:r>
              <a:rPr lang="en-US" altLang="ja-JP" sz="600" baseline="-25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 経済産業省 環境省公表（</a:t>
            </a:r>
            <a:r>
              <a:rPr lang="en-US" altLang="ja-JP" sz="600" dirty="0">
                <a:latin typeface="游ゴシック" panose="020B0400000000000000" pitchFamily="50" charset="-128"/>
                <a:ea typeface="游ゴシック" panose="020B0400000000000000" pitchFamily="50" charset="-128"/>
              </a:rPr>
              <a:t>2024</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8</a:t>
            </a:r>
            <a:r>
              <a:rPr lang="ja-JP" altLang="en-US" sz="600" dirty="0">
                <a:latin typeface="游ゴシック" panose="020B0400000000000000" pitchFamily="50" charset="-128"/>
                <a:ea typeface="游ゴシック" panose="020B0400000000000000" pitchFamily="50" charset="-128"/>
              </a:rPr>
              <a:t>月）「</a:t>
            </a:r>
            <a:r>
              <a:rPr lang="en-US" altLang="ja-JP" sz="600" dirty="0">
                <a:latin typeface="游ゴシック" panose="020B0400000000000000" pitchFamily="50" charset="-128"/>
                <a:ea typeface="游ゴシック" panose="020B0400000000000000" pitchFamily="50" charset="-128"/>
              </a:rPr>
              <a:t>2023</a:t>
            </a:r>
            <a:r>
              <a:rPr lang="ja-JP" altLang="en-US" sz="600" dirty="0">
                <a:latin typeface="游ゴシック" panose="020B0400000000000000" pitchFamily="50" charset="-128"/>
                <a:ea typeface="游ゴシック" panose="020B0400000000000000" pitchFamily="50" charset="-128"/>
              </a:rPr>
              <a:t>年度の電気事業者別調整後排出係数」に基づく） </a:t>
            </a:r>
            <a:endParaRPr lang="en-US" altLang="ja-JP" sz="600" dirty="0">
              <a:latin typeface="游ゴシック" panose="020B0400000000000000" pitchFamily="50" charset="-128"/>
              <a:ea typeface="游ゴシック" panose="020B0400000000000000" pitchFamily="50" charset="-128"/>
            </a:endParaRPr>
          </a:p>
          <a:p>
            <a:r>
              <a:rPr lang="ja-JP" altLang="en-US" sz="600" dirty="0">
                <a:latin typeface="游ゴシック" panose="020B0400000000000000" pitchFamily="50" charset="-128"/>
                <a:ea typeface="游ゴシック" panose="020B0400000000000000" pitchFamily="50" charset="-128"/>
              </a:rPr>
              <a:t>ガス（東京ガス 関東エリア）</a:t>
            </a:r>
            <a:r>
              <a:rPr lang="en-US" altLang="ja-JP" sz="600" dirty="0">
                <a:latin typeface="游ゴシック" panose="020B0400000000000000" pitchFamily="50" charset="-128"/>
                <a:ea typeface="游ゴシック" panose="020B0400000000000000" pitchFamily="50" charset="-128"/>
              </a:rPr>
              <a:t>0.0499kg-CO</a:t>
            </a:r>
            <a:r>
              <a:rPr lang="en-US" altLang="ja-JP" sz="600" baseline="-25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/MJ </a:t>
            </a:r>
            <a:r>
              <a:rPr lang="ja-JP" altLang="en-US" sz="600" dirty="0">
                <a:latin typeface="游ゴシック" panose="020B0400000000000000" pitchFamily="50" charset="-128"/>
                <a:ea typeface="游ゴシック" panose="020B0400000000000000" pitchFamily="50" charset="-128"/>
              </a:rPr>
              <a:t>（「特定排出者の事業活動に伴う温室効果ガスの排出量の算定に関する省令」（経済産業省・環境省令第３号 </a:t>
            </a:r>
            <a:r>
              <a:rPr lang="en-US" altLang="ja-JP" sz="600" dirty="0">
                <a:latin typeface="游ゴシック" panose="020B0400000000000000" pitchFamily="50" charset="-128"/>
                <a:ea typeface="游ゴシック" panose="020B0400000000000000" pitchFamily="50" charset="-128"/>
              </a:rPr>
              <a:t>2010</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月改訂</a:t>
            </a:r>
            <a:r>
              <a:rPr lang="en-US" altLang="ja-JP" sz="600" dirty="0">
                <a:latin typeface="游ゴシック" panose="020B0400000000000000" pitchFamily="50" charset="-128"/>
                <a:ea typeface="游ゴシック" panose="020B0400000000000000" pitchFamily="50" charset="-128"/>
              </a:rPr>
              <a:t>)</a:t>
            </a:r>
            <a:r>
              <a:rPr lang="ja-JP" altLang="en-US" sz="600" dirty="0" err="1">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発熱量 </a:t>
            </a:r>
            <a:r>
              <a:rPr lang="en-US" altLang="ja-JP" sz="600" dirty="0">
                <a:latin typeface="游ゴシック" panose="020B0400000000000000" pitchFamily="50" charset="-128"/>
                <a:ea typeface="游ゴシック" panose="020B0400000000000000" pitchFamily="50" charset="-128"/>
              </a:rPr>
              <a:t>45MJ/m</a:t>
            </a:r>
            <a:r>
              <a:rPr lang="en-US" altLang="ja-JP" sz="600" baseline="300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に基づく）</a:t>
            </a:r>
          </a:p>
          <a:p>
            <a:r>
              <a:rPr lang="zh-TW" altLang="en-US" sz="600" dirty="0">
                <a:latin typeface="游ゴシック" panose="020B0400000000000000" pitchFamily="50" charset="-128"/>
                <a:ea typeface="游ゴシック" panose="020B0400000000000000" pitchFamily="50" charset="-128"/>
              </a:rPr>
              <a:t>■給湯光熱費算出条件（当社試算）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国立研究開発法人建築研究所による「建築物のエネルギー消費性能に関する技術情報」で公開されているエネルギー消費性能計算プログラム（住宅版）</a:t>
            </a:r>
            <a:r>
              <a:rPr lang="en-US" altLang="ja-JP" sz="600" dirty="0">
                <a:latin typeface="游ゴシック" panose="020B0400000000000000" pitchFamily="50" charset="-128"/>
                <a:ea typeface="游ゴシック" panose="020B0400000000000000" pitchFamily="50" charset="-128"/>
              </a:rPr>
              <a:t>Ver2.5.4</a:t>
            </a:r>
            <a:r>
              <a:rPr lang="ja-JP" altLang="en-US" sz="600" dirty="0">
                <a:latin typeface="游ゴシック" panose="020B0400000000000000" pitchFamily="50" charset="-128"/>
                <a:ea typeface="游ゴシック" panose="020B0400000000000000" pitchFamily="50" charset="-128"/>
              </a:rPr>
              <a:t>をもとに以下の条件を設定。</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住宅の間取り：主たる居室</a:t>
            </a:r>
            <a:r>
              <a:rPr lang="en-US" altLang="ja-JP" sz="600" dirty="0">
                <a:latin typeface="游ゴシック" panose="020B0400000000000000" pitchFamily="50" charset="-128"/>
                <a:ea typeface="游ゴシック" panose="020B0400000000000000" pitchFamily="50" charset="-128"/>
              </a:rPr>
              <a:t>29.81m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その他居室</a:t>
            </a:r>
            <a:r>
              <a:rPr lang="en-US" altLang="ja-JP" sz="600" dirty="0">
                <a:latin typeface="游ゴシック" panose="020B0400000000000000" pitchFamily="50" charset="-128"/>
                <a:ea typeface="游ゴシック" panose="020B0400000000000000" pitchFamily="50" charset="-128"/>
              </a:rPr>
              <a:t>51.34m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非居室</a:t>
            </a:r>
            <a:r>
              <a:rPr lang="en-US" altLang="ja-JP" sz="600" dirty="0">
                <a:latin typeface="游ゴシック" panose="020B0400000000000000" pitchFamily="50" charset="-128"/>
                <a:ea typeface="游ゴシック" panose="020B0400000000000000" pitchFamily="50" charset="-128"/>
              </a:rPr>
              <a:t>38.93m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地域区分</a:t>
            </a:r>
            <a:r>
              <a:rPr lang="en-US" altLang="ja-JP" sz="600" dirty="0">
                <a:latin typeface="游ゴシック" panose="020B0400000000000000" pitchFamily="50" charset="-128"/>
                <a:ea typeface="游ゴシック" panose="020B0400000000000000" pitchFamily="50" charset="-128"/>
              </a:rPr>
              <a:t>6</a:t>
            </a:r>
            <a:r>
              <a:rPr lang="ja-JP" altLang="en-US" sz="600" dirty="0">
                <a:latin typeface="游ゴシック" panose="020B0400000000000000" pitchFamily="50" charset="-128"/>
                <a:ea typeface="游ゴシック" panose="020B0400000000000000" pitchFamily="50" charset="-128"/>
              </a:rPr>
              <a:t>地域 年間日射地域区分 </a:t>
            </a:r>
            <a:r>
              <a:rPr lang="en-US" altLang="ja-JP" sz="600" dirty="0">
                <a:latin typeface="游ゴシック" panose="020B0400000000000000" pitchFamily="50" charset="-128"/>
                <a:ea typeface="游ゴシック" panose="020B0400000000000000" pitchFamily="50" charset="-128"/>
              </a:rPr>
              <a:t>A3</a:t>
            </a:r>
            <a:r>
              <a:rPr lang="ja-JP" altLang="en-US" sz="600" dirty="0">
                <a:latin typeface="游ゴシック" panose="020B0400000000000000" pitchFamily="50" charset="-128"/>
                <a:ea typeface="游ゴシック" panose="020B0400000000000000" pitchFamily="50" charset="-128"/>
              </a:rPr>
              <a:t>区分・外皮平均熱還流率 </a:t>
            </a:r>
            <a:r>
              <a:rPr lang="en-US" altLang="ja-JP" sz="600" dirty="0">
                <a:latin typeface="游ゴシック" panose="020B0400000000000000" pitchFamily="50" charset="-128"/>
                <a:ea typeface="游ゴシック" panose="020B0400000000000000" pitchFamily="50" charset="-128"/>
              </a:rPr>
              <a:t>0.87W/m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K</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暖冷房設備：主たる居室、その他の居室 ルームエアコンディショナー エネルギー消費区分（い）・換気 壁付け式第三種換気設備 比消費電力 </a:t>
            </a:r>
            <a:r>
              <a:rPr lang="en-US" altLang="ja-JP" sz="600" dirty="0">
                <a:latin typeface="游ゴシック" panose="020B0400000000000000" pitchFamily="50" charset="-128"/>
                <a:ea typeface="游ゴシック" panose="020B0400000000000000" pitchFamily="50" charset="-128"/>
              </a:rPr>
              <a:t>0.3W/</a:t>
            </a:r>
            <a:r>
              <a:rPr lang="ja-JP" altLang="en-US" sz="600" dirty="0">
                <a:latin typeface="游ゴシック" panose="020B0400000000000000" pitchFamily="50" charset="-128"/>
                <a:ea typeface="游ゴシック" panose="020B0400000000000000" pitchFamily="50" charset="-128"/>
              </a:rPr>
              <a:t>（</a:t>
            </a:r>
            <a:r>
              <a:rPr lang="en-US" altLang="ja-JP" sz="600" dirty="0">
                <a:latin typeface="游ゴシック" panose="020B0400000000000000" pitchFamily="50" charset="-128"/>
                <a:ea typeface="游ゴシック" panose="020B0400000000000000" pitchFamily="50" charset="-128"/>
              </a:rPr>
              <a:t>m</a:t>
            </a:r>
            <a:r>
              <a:rPr lang="en-US" altLang="ja-JP" sz="600" baseline="30000" dirty="0">
                <a:latin typeface="游ゴシック" panose="020B0400000000000000" pitchFamily="50" charset="-128"/>
                <a:ea typeface="游ゴシック" panose="020B0400000000000000" pitchFamily="50" charset="-128"/>
              </a:rPr>
              <a:t>3</a:t>
            </a:r>
            <a:r>
              <a:rPr lang="en-US" altLang="ja-JP" sz="600" dirty="0">
                <a:latin typeface="游ゴシック" panose="020B0400000000000000" pitchFamily="50" charset="-128"/>
                <a:ea typeface="游ゴシック" panose="020B0400000000000000" pitchFamily="50" charset="-128"/>
              </a:rPr>
              <a:t>/h</a:t>
            </a:r>
            <a:r>
              <a:rPr lang="ja-JP" altLang="en-US" sz="600" dirty="0">
                <a:latin typeface="游ゴシック" panose="020B0400000000000000" pitchFamily="50" charset="-128"/>
                <a:ea typeface="游ゴシック" panose="020B0400000000000000" pitchFamily="50" charset="-128"/>
              </a:rPr>
              <a:t>）換気回数 </a:t>
            </a:r>
            <a:r>
              <a:rPr lang="en-US" altLang="ja-JP" sz="600" dirty="0">
                <a:latin typeface="游ゴシック" panose="020B0400000000000000" pitchFamily="50" charset="-128"/>
                <a:ea typeface="游ゴシック" panose="020B0400000000000000" pitchFamily="50" charset="-128"/>
              </a:rPr>
              <a:t>0.5</a:t>
            </a:r>
            <a:r>
              <a:rPr lang="ja-JP" altLang="en-US" sz="600" dirty="0">
                <a:latin typeface="游ゴシック" panose="020B0400000000000000" pitchFamily="50" charset="-128"/>
                <a:ea typeface="游ゴシック" panose="020B0400000000000000" pitchFamily="50" charset="-128"/>
              </a:rPr>
              <a:t>回</a:t>
            </a:r>
            <a:r>
              <a:rPr lang="en-US" altLang="ja-JP" sz="600" dirty="0">
                <a:latin typeface="游ゴシック" panose="020B0400000000000000" pitchFamily="50" charset="-128"/>
                <a:ea typeface="游ゴシック" panose="020B0400000000000000" pitchFamily="50" charset="-128"/>
              </a:rPr>
              <a:t>/h</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照明設備：主たる居室、その他の居室、非居住 すべての機器において</a:t>
            </a:r>
            <a:r>
              <a:rPr lang="en-US" altLang="ja-JP" sz="600" dirty="0">
                <a:latin typeface="游ゴシック" panose="020B0400000000000000" pitchFamily="50" charset="-128"/>
                <a:ea typeface="游ゴシック" panose="020B0400000000000000" pitchFamily="50" charset="-128"/>
              </a:rPr>
              <a:t>LED</a:t>
            </a:r>
            <a:r>
              <a:rPr lang="ja-JP" altLang="en-US" sz="600" dirty="0">
                <a:latin typeface="游ゴシック" panose="020B0400000000000000" pitchFamily="50" charset="-128"/>
                <a:ea typeface="游ゴシック" panose="020B0400000000000000" pitchFamily="50" charset="-128"/>
              </a:rPr>
              <a:t>を使用。（調光・人感センサーあり）</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太陽光発電：</a:t>
            </a:r>
            <a:r>
              <a:rPr lang="en-US" altLang="ja-JP" sz="600" dirty="0">
                <a:latin typeface="游ゴシック" panose="020B0400000000000000" pitchFamily="50" charset="-128"/>
                <a:ea typeface="游ゴシック" panose="020B0400000000000000" pitchFamily="50" charset="-128"/>
              </a:rPr>
              <a:t>5kW </a:t>
            </a:r>
            <a:r>
              <a:rPr lang="ja-JP" altLang="en-US" sz="600" dirty="0">
                <a:latin typeface="游ゴシック" panose="020B0400000000000000" pitchFamily="50" charset="-128"/>
                <a:ea typeface="游ゴシック" panose="020B0400000000000000" pitchFamily="50" charset="-128"/>
              </a:rPr>
              <a:t>結晶シリコン系太陽電池屋根置き型 真南から東及び西へ</a:t>
            </a:r>
            <a:r>
              <a:rPr lang="en-US" altLang="ja-JP" sz="600" dirty="0">
                <a:latin typeface="游ゴシック" panose="020B0400000000000000" pitchFamily="50" charset="-128"/>
                <a:ea typeface="游ゴシック" panose="020B0400000000000000" pitchFamily="50" charset="-128"/>
              </a:rPr>
              <a:t>15</a:t>
            </a:r>
            <a:r>
              <a:rPr lang="ja-JP" altLang="en-US" sz="600" dirty="0">
                <a:latin typeface="游ゴシック" panose="020B0400000000000000" pitchFamily="50" charset="-128"/>
                <a:ea typeface="游ゴシック" panose="020B0400000000000000" pitchFamily="50" charset="-128"/>
              </a:rPr>
              <a:t>度未満の勾配</a:t>
            </a:r>
            <a:r>
              <a:rPr lang="en-US" altLang="ja-JP" sz="600" dirty="0">
                <a:latin typeface="游ゴシック" panose="020B0400000000000000" pitchFamily="50" charset="-128"/>
                <a:ea typeface="游ゴシック" panose="020B0400000000000000" pitchFamily="50" charset="-128"/>
              </a:rPr>
              <a:t>30</a:t>
            </a:r>
            <a:r>
              <a:rPr lang="ja-JP" altLang="en-US" sz="600" dirty="0">
                <a:latin typeface="游ゴシック" panose="020B0400000000000000" pitchFamily="50" charset="-128"/>
                <a:ea typeface="游ゴシック" panose="020B0400000000000000" pitchFamily="50" charset="-128"/>
              </a:rPr>
              <a:t>度。</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給湯：日本産業規格</a:t>
            </a:r>
            <a:r>
              <a:rPr lang="en-US" altLang="ja-JP" sz="600" dirty="0">
                <a:latin typeface="游ゴシック" panose="020B0400000000000000" pitchFamily="50" charset="-128"/>
                <a:ea typeface="游ゴシック" panose="020B0400000000000000" pitchFamily="50" charset="-128"/>
              </a:rPr>
              <a:t>JIS C 9220:2018</a:t>
            </a:r>
            <a:r>
              <a:rPr lang="ja-JP" altLang="en-US" sz="600" dirty="0">
                <a:latin typeface="游ゴシック" panose="020B0400000000000000" pitchFamily="50" charset="-128"/>
                <a:ea typeface="游ゴシック" panose="020B0400000000000000" pitchFamily="50" charset="-128"/>
              </a:rPr>
              <a:t>に基づいて算出された年間給湯保温熱量より当社試算。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ガス給湯器</a:t>
            </a: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ガス料金 東京ガス「一般契約料金」基本料金含まず。燃料費調整額含む。 電気料金 東京電力エナジーパートナー「スタンダードＳ」 再生可能エネルギー発電促進賦課金、燃料費調整額（</a:t>
            </a:r>
            <a:r>
              <a:rPr lang="en-US" altLang="ja-JP" sz="600" dirty="0">
                <a:latin typeface="游ゴシック" panose="020B0400000000000000" pitchFamily="50" charset="-128"/>
                <a:ea typeface="游ゴシック" panose="020B0400000000000000" pitchFamily="50" charset="-128"/>
              </a:rPr>
              <a:t>2024</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11</a:t>
            </a:r>
            <a:r>
              <a:rPr lang="ja-JP" altLang="en-US" sz="600" dirty="0">
                <a:latin typeface="游ゴシック" panose="020B0400000000000000" pitchFamily="50" charset="-128"/>
                <a:ea typeface="游ゴシック" panose="020B0400000000000000" pitchFamily="50" charset="-128"/>
              </a:rPr>
              <a:t>月現在）含む。基本料金含まず。</a:t>
            </a:r>
            <a:endParaRPr lang="en-US" altLang="ja-JP" sz="600" dirty="0">
              <a:latin typeface="游ゴシック" panose="020B0400000000000000" pitchFamily="50" charset="-128"/>
              <a:ea typeface="游ゴシック" panose="020B0400000000000000" pitchFamily="50" charset="-128"/>
            </a:endParaRPr>
          </a:p>
          <a:p>
            <a:r>
              <a:rPr lang="ja-JP" altLang="en-US" sz="600" dirty="0">
                <a:latin typeface="游ゴシック" panose="020B0400000000000000" pitchFamily="50" charset="-128"/>
                <a:ea typeface="游ゴシック" panose="020B0400000000000000" pitchFamily="50" charset="-128"/>
              </a:rPr>
              <a:t>（当社調べ）エネルギー消費効率</a:t>
            </a:r>
            <a:r>
              <a:rPr lang="en-US" altLang="ja-JP" sz="600" dirty="0">
                <a:latin typeface="游ゴシック" panose="020B0400000000000000" pitchFamily="50" charset="-128"/>
                <a:ea typeface="游ゴシック" panose="020B0400000000000000" pitchFamily="50" charset="-128"/>
              </a:rPr>
              <a:t>78.2</a:t>
            </a:r>
            <a:r>
              <a:rPr lang="ja-JP" altLang="en-US" sz="600" dirty="0">
                <a:latin typeface="游ゴシック" panose="020B0400000000000000" pitchFamily="50" charset="-128"/>
                <a:ea typeface="游ゴシック" panose="020B0400000000000000" pitchFamily="50" charset="-128"/>
              </a:rPr>
              <a:t>％にて試算。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おひさまエコキュート</a:t>
            </a:r>
            <a:r>
              <a:rPr lang="en-US" altLang="ja-JP" sz="600" dirty="0">
                <a:latin typeface="游ゴシック" panose="020B0400000000000000" pitchFamily="50" charset="-128"/>
                <a:ea typeface="游ゴシック" panose="020B0400000000000000" pitchFamily="50" charset="-128"/>
              </a:rPr>
              <a:t>】CHP-</a:t>
            </a:r>
            <a:r>
              <a:rPr lang="ja-JP" altLang="en-US" sz="600" dirty="0">
                <a:latin typeface="游ゴシック" panose="020B0400000000000000" pitchFamily="50" charset="-128"/>
                <a:ea typeface="游ゴシック" panose="020B0400000000000000" pitchFamily="50" charset="-128"/>
              </a:rPr>
              <a:t>Ｅ</a:t>
            </a:r>
            <a:r>
              <a:rPr lang="en-US" altLang="ja-JP" sz="600" dirty="0">
                <a:latin typeface="游ゴシック" panose="020B0400000000000000" pitchFamily="50" charset="-128"/>
                <a:ea typeface="游ゴシック" panose="020B0400000000000000" pitchFamily="50" charset="-128"/>
              </a:rPr>
              <a:t>37A</a:t>
            </a:r>
            <a:r>
              <a:rPr lang="ja-JP" altLang="en-US" sz="600" dirty="0">
                <a:latin typeface="游ゴシック" panose="020B0400000000000000" pitchFamily="50" charset="-128"/>
                <a:ea typeface="游ゴシック" panose="020B0400000000000000" pitchFamily="50" charset="-128"/>
              </a:rPr>
              <a:t>Ｚ</a:t>
            </a:r>
            <a:r>
              <a:rPr lang="en-US" altLang="ja-JP" sz="600" dirty="0">
                <a:latin typeface="游ゴシック" panose="020B0400000000000000" pitchFamily="50" charset="-128"/>
                <a:ea typeface="游ゴシック" panose="020B0400000000000000" pitchFamily="50" charset="-128"/>
              </a:rPr>
              <a:t>1V</a:t>
            </a:r>
            <a:r>
              <a:rPr lang="ja-JP" altLang="en-US" sz="600" dirty="0">
                <a:latin typeface="游ゴシック" panose="020B0400000000000000" pitchFamily="50" charset="-128"/>
                <a:ea typeface="游ゴシック" panose="020B0400000000000000" pitchFamily="50" charset="-128"/>
              </a:rPr>
              <a:t>電気料金 東京電力エナジーパートナー「くらし上手」 契約容量</a:t>
            </a:r>
            <a:r>
              <a:rPr lang="en-US" altLang="ja-JP" sz="600" dirty="0">
                <a:latin typeface="游ゴシック" panose="020B0400000000000000" pitchFamily="50" charset="-128"/>
                <a:ea typeface="游ゴシック" panose="020B0400000000000000" pitchFamily="50" charset="-128"/>
              </a:rPr>
              <a:t>10kVA </a:t>
            </a:r>
            <a:r>
              <a:rPr lang="ja-JP" altLang="en-US" sz="600" dirty="0">
                <a:latin typeface="游ゴシック" panose="020B0400000000000000" pitchFamily="50" charset="-128"/>
                <a:ea typeface="游ゴシック" panose="020B0400000000000000" pitchFamily="50" charset="-128"/>
              </a:rPr>
              <a:t>再生可能エネルギー発電促進賦課金、燃料費調整額（</a:t>
            </a:r>
            <a:r>
              <a:rPr lang="en-US" altLang="ja-JP" sz="600" dirty="0">
                <a:latin typeface="游ゴシック" panose="020B0400000000000000" pitchFamily="50" charset="-128"/>
                <a:ea typeface="游ゴシック" panose="020B0400000000000000" pitchFamily="50" charset="-128"/>
              </a:rPr>
              <a:t>2024</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11</a:t>
            </a:r>
            <a:r>
              <a:rPr lang="ja-JP" altLang="en-US" sz="600" dirty="0">
                <a:latin typeface="游ゴシック" panose="020B0400000000000000" pitchFamily="50" charset="-128"/>
                <a:ea typeface="游ゴシック" panose="020B0400000000000000" pitchFamily="50" charset="-128"/>
              </a:rPr>
              <a:t>月）含む。基本料金含まず。（当社調べ）昼間の沸上げ比率は</a:t>
            </a:r>
            <a:r>
              <a:rPr lang="en-US" altLang="ja-JP" sz="600" dirty="0">
                <a:latin typeface="游ゴシック" panose="020B0400000000000000" pitchFamily="50" charset="-128"/>
                <a:ea typeface="游ゴシック" panose="020B0400000000000000" pitchFamily="50" charset="-128"/>
              </a:rPr>
              <a:t>80</a:t>
            </a:r>
            <a:r>
              <a:rPr lang="ja-JP" altLang="en-US" sz="600" dirty="0">
                <a:latin typeface="游ゴシック" panose="020B0400000000000000" pitchFamily="50" charset="-128"/>
                <a:ea typeface="游ゴシック" panose="020B0400000000000000" pitchFamily="50" charset="-128"/>
              </a:rPr>
              <a:t>％にて試算。給湯機で利用する太陽光発電の自家消費量は、全体の消費電力量から給湯分を案分して算出 太陽光発電の自家消費による運転の消費電力量は</a:t>
            </a:r>
            <a:r>
              <a:rPr lang="en-US" altLang="ja-JP" sz="600" dirty="0">
                <a:latin typeface="游ゴシック" panose="020B0400000000000000" pitchFamily="50" charset="-128"/>
                <a:ea typeface="游ゴシック" panose="020B0400000000000000" pitchFamily="50" charset="-128"/>
              </a:rPr>
              <a:t>16</a:t>
            </a:r>
            <a:r>
              <a:rPr lang="ja-JP" altLang="en-US" sz="600" dirty="0">
                <a:latin typeface="游ゴシック" panose="020B0400000000000000" pitchFamily="50" charset="-128"/>
                <a:ea typeface="游ゴシック" panose="020B0400000000000000" pitchFamily="50" charset="-128"/>
              </a:rPr>
              <a:t>円</a:t>
            </a:r>
            <a:r>
              <a:rPr lang="en-US" altLang="ja-JP" sz="600" dirty="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として算出。ガス料金および電気料金ともに国の「電気・ガス価格激変緩和対策事業」による影響額は含まず。</a:t>
            </a:r>
            <a:endParaRPr kumimoji="1" lang="ja-JP" altLang="en-US" sz="600" dirty="0">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05504" y="8648947"/>
            <a:ext cx="2321741" cy="1510066"/>
          </a:xfrm>
          <a:prstGeom prst="rect">
            <a:avLst/>
          </a:prstGeom>
        </p:spPr>
      </p:pic>
      <p:grpSp>
        <p:nvGrpSpPr>
          <p:cNvPr id="12" name="グループ化 11"/>
          <p:cNvGrpSpPr/>
          <p:nvPr/>
        </p:nvGrpSpPr>
        <p:grpSpPr>
          <a:xfrm>
            <a:off x="3357600" y="2989038"/>
            <a:ext cx="4897399" cy="585703"/>
            <a:chOff x="5073196" y="2333211"/>
            <a:chExt cx="3353125" cy="585703"/>
          </a:xfrm>
        </p:grpSpPr>
        <p:sp>
          <p:nvSpPr>
            <p:cNvPr id="198" name="テキスト ボックス 197">
              <a:extLst>
                <a:ext uri="{FF2B5EF4-FFF2-40B4-BE49-F238E27FC236}">
                  <a16:creationId xmlns:a16="http://schemas.microsoft.com/office/drawing/2014/main" id="{407EF409-622A-B247-0562-99476E10E7B5}"/>
                </a:ext>
              </a:extLst>
            </p:cNvPr>
            <p:cNvSpPr txBox="1"/>
            <p:nvPr/>
          </p:nvSpPr>
          <p:spPr>
            <a:xfrm>
              <a:off x="5085329" y="2333211"/>
              <a:ext cx="3340992" cy="579646"/>
            </a:xfrm>
            <a:prstGeom prst="rect">
              <a:avLst/>
            </a:prstGeom>
            <a:noFill/>
          </p:spPr>
          <p:txBody>
            <a:bodyPr wrap="square" lIns="72000" rIns="0" rtlCol="0">
              <a:spAutoFit/>
            </a:bodyPr>
            <a:lstStyle/>
            <a:p>
              <a:pPr algn="l">
                <a:lnSpc>
                  <a:spcPts val="1900"/>
                </a:lnSpc>
              </a:pPr>
              <a:r>
                <a:rPr lang="ja-JP" altLang="en-US" sz="1600" b="1" spc="80" dirty="0">
                  <a:solidFill>
                    <a:schemeClr val="bg1">
                      <a:lumMod val="75000"/>
                    </a:schemeClr>
                  </a:solidFill>
                  <a:latin typeface="BIZ UDPゴシック" panose="020B0400000000000000" pitchFamily="50" charset="-128"/>
                  <a:ea typeface="BIZ UDPゴシック" panose="020B0400000000000000" pitchFamily="50" charset="-128"/>
                </a:rPr>
                <a:t>主に、昼間にお湯をつくる“おひさまエコキュート”</a:t>
              </a:r>
              <a:endParaRPr lang="ja-JP" altLang="en-US" sz="1600" b="1" i="0" u="none" strike="noStrike" spc="80"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99" name="テキスト ボックス 198">
              <a:extLst>
                <a:ext uri="{FF2B5EF4-FFF2-40B4-BE49-F238E27FC236}">
                  <a16:creationId xmlns:a16="http://schemas.microsoft.com/office/drawing/2014/main" id="{407EF409-622A-B247-0562-99476E10E7B5}"/>
                </a:ext>
              </a:extLst>
            </p:cNvPr>
            <p:cNvSpPr txBox="1"/>
            <p:nvPr/>
          </p:nvSpPr>
          <p:spPr>
            <a:xfrm>
              <a:off x="5073196" y="2339268"/>
              <a:ext cx="3340992" cy="579646"/>
            </a:xfrm>
            <a:prstGeom prst="rect">
              <a:avLst/>
            </a:prstGeom>
            <a:noFill/>
          </p:spPr>
          <p:txBody>
            <a:bodyPr wrap="square" lIns="72000" rIns="0" rtlCol="0">
              <a:spAutoFit/>
            </a:bodyPr>
            <a:lstStyle/>
            <a:p>
              <a:pPr algn="l">
                <a:lnSpc>
                  <a:spcPts val="1900"/>
                </a:lnSpc>
              </a:pPr>
              <a:r>
                <a:rPr lang="ja-JP" altLang="en-US" sz="1600" b="1" spc="80" dirty="0">
                  <a:solidFill>
                    <a:schemeClr val="bg1"/>
                  </a:solidFill>
                  <a:latin typeface="BIZ UDPゴシック" panose="020B0400000000000000" pitchFamily="50" charset="-128"/>
                  <a:ea typeface="BIZ UDPゴシック" panose="020B0400000000000000" pitchFamily="50" charset="-128"/>
                </a:rPr>
                <a:t>主に、昼間にお湯をつくる“おひさまエコキュート”</a:t>
              </a:r>
              <a:endParaRPr lang="ja-JP" altLang="en-US" sz="1600" b="1" i="0" u="none" strike="noStrike" spc="8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1" name="グループ化 20"/>
          <p:cNvGrpSpPr/>
          <p:nvPr/>
        </p:nvGrpSpPr>
        <p:grpSpPr>
          <a:xfrm>
            <a:off x="12112468" y="8652349"/>
            <a:ext cx="2317676" cy="1506664"/>
            <a:chOff x="12112468" y="8652349"/>
            <a:chExt cx="2317676" cy="1506664"/>
          </a:xfrm>
        </p:grpSpPr>
        <p:grpSp>
          <p:nvGrpSpPr>
            <p:cNvPr id="19" name="グループ化 18"/>
            <p:cNvGrpSpPr/>
            <p:nvPr/>
          </p:nvGrpSpPr>
          <p:grpSpPr>
            <a:xfrm>
              <a:off x="12112468" y="8652349"/>
              <a:ext cx="2317676" cy="1506664"/>
              <a:chOff x="12112468" y="8652349"/>
              <a:chExt cx="2317676" cy="1506664"/>
            </a:xfrm>
          </p:grpSpPr>
          <p:grpSp>
            <p:nvGrpSpPr>
              <p:cNvPr id="17" name="グループ化 16"/>
              <p:cNvGrpSpPr/>
              <p:nvPr/>
            </p:nvGrpSpPr>
            <p:grpSpPr>
              <a:xfrm>
                <a:off x="12112468" y="8652349"/>
                <a:ext cx="2317676" cy="1506664"/>
                <a:chOff x="12112468" y="8652349"/>
                <a:chExt cx="2317676" cy="1506664"/>
              </a:xfrm>
            </p:grpSpPr>
            <p:grpSp>
              <p:nvGrpSpPr>
                <p:cNvPr id="15" name="グループ化 14"/>
                <p:cNvGrpSpPr/>
                <p:nvPr/>
              </p:nvGrpSpPr>
              <p:grpSpPr>
                <a:xfrm>
                  <a:off x="12112468" y="8652349"/>
                  <a:ext cx="2317676" cy="1506664"/>
                  <a:chOff x="12112468" y="8652349"/>
                  <a:chExt cx="2317676" cy="1506664"/>
                </a:xfrm>
              </p:grpSpPr>
              <p:pic>
                <p:nvPicPr>
                  <p:cNvPr id="9" name="図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112468" y="8652349"/>
                    <a:ext cx="2317676" cy="1506664"/>
                  </a:xfrm>
                  <a:prstGeom prst="rect">
                    <a:avLst/>
                  </a:prstGeom>
                </p:spPr>
              </p:pic>
              <p:sp>
                <p:nvSpPr>
                  <p:cNvPr id="8" name="正方形/長方形 7"/>
                  <p:cNvSpPr/>
                  <p:nvPr/>
                </p:nvSpPr>
                <p:spPr>
                  <a:xfrm>
                    <a:off x="13756481" y="8953500"/>
                    <a:ext cx="257175" cy="22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3657352" y="8891237"/>
                  <a:ext cx="441146" cy="369332"/>
                </a:xfrm>
                <a:prstGeom prst="rect">
                  <a:avLst/>
                </a:prstGeom>
                <a:noFill/>
              </p:spPr>
              <p:txBody>
                <a:bodyPr wrap="none" rtlCol="0">
                  <a:spAutoFit/>
                </a:bodyPr>
                <a:lstStyle/>
                <a:p>
                  <a:r>
                    <a:rPr kumimoji="1" lang="en-US" altLang="ja-JP" dirty="0">
                      <a:ln w="6350">
                        <a:solidFill>
                          <a:srgbClr val="E95433"/>
                        </a:solidFill>
                      </a:ln>
                      <a:solidFill>
                        <a:srgbClr val="E95433"/>
                      </a:solidFill>
                    </a:rPr>
                    <a:t>79</a:t>
                  </a:r>
                  <a:endParaRPr kumimoji="1" lang="ja-JP" altLang="en-US" dirty="0">
                    <a:ln w="6350">
                      <a:solidFill>
                        <a:srgbClr val="E95433"/>
                      </a:solidFill>
                    </a:ln>
                    <a:solidFill>
                      <a:srgbClr val="E95433"/>
                    </a:solidFill>
                  </a:endParaRPr>
                </a:p>
              </p:txBody>
            </p:sp>
          </p:grpSp>
          <p:sp>
            <p:nvSpPr>
              <p:cNvPr id="18" name="正方形/長方形 17"/>
              <p:cNvSpPr/>
              <p:nvPr/>
            </p:nvSpPr>
            <p:spPr>
              <a:xfrm>
                <a:off x="13725742" y="9651206"/>
                <a:ext cx="321252" cy="121903"/>
              </a:xfrm>
              <a:prstGeom prst="rect">
                <a:avLst/>
              </a:prstGeom>
              <a:solidFill>
                <a:srgbClr val="E95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7" name="テキスト ボックス 206"/>
            <p:cNvSpPr txBox="1"/>
            <p:nvPr/>
          </p:nvSpPr>
          <p:spPr>
            <a:xfrm>
              <a:off x="13705234" y="9574223"/>
              <a:ext cx="341760" cy="261610"/>
            </a:xfrm>
            <a:prstGeom prst="rect">
              <a:avLst/>
            </a:prstGeom>
            <a:noFill/>
          </p:spPr>
          <p:txBody>
            <a:bodyPr wrap="none" rtlCol="0">
              <a:spAutoFit/>
            </a:bodyPr>
            <a:lstStyle/>
            <a:p>
              <a:r>
                <a:rPr kumimoji="1" lang="en-US" altLang="ja-JP" sz="1100" dirty="0">
                  <a:ln w="6350">
                    <a:solidFill>
                      <a:schemeClr val="bg1"/>
                    </a:solidFill>
                  </a:ln>
                  <a:solidFill>
                    <a:schemeClr val="bg1"/>
                  </a:solidFill>
                </a:rPr>
                <a:t>21</a:t>
              </a:r>
              <a:endParaRPr kumimoji="1" lang="ja-JP" altLang="en-US" sz="1100" dirty="0">
                <a:ln w="6350">
                  <a:solidFill>
                    <a:schemeClr val="bg1"/>
                  </a:solidFill>
                </a:ln>
                <a:solidFill>
                  <a:schemeClr val="bg1"/>
                </a:solidFill>
              </a:endParaRPr>
            </a:p>
          </p:txBody>
        </p:sp>
      </p:grpSp>
      <p:sp>
        <p:nvSpPr>
          <p:cNvPr id="188" name="フリーフォーム: 図形 12">
            <a:extLst>
              <a:ext uri="{FF2B5EF4-FFF2-40B4-BE49-F238E27FC236}">
                <a16:creationId xmlns:a16="http://schemas.microsoft.com/office/drawing/2014/main" id="{91AFD549-E228-9F3F-F283-5987842A5773}"/>
              </a:ext>
            </a:extLst>
          </p:cNvPr>
          <p:cNvSpPr/>
          <p:nvPr/>
        </p:nvSpPr>
        <p:spPr>
          <a:xfrm>
            <a:off x="7842798" y="6090750"/>
            <a:ext cx="1596613" cy="2602335"/>
          </a:xfrm>
          <a:custGeom>
            <a:avLst/>
            <a:gdLst>
              <a:gd name="connsiteX0" fmla="*/ 553036 w 1181950"/>
              <a:gd name="connsiteY0" fmla="*/ 0 h 1234974"/>
              <a:gd name="connsiteX1" fmla="*/ 1181950 w 1181950"/>
              <a:gd name="connsiteY1" fmla="*/ 617487 h 1234974"/>
              <a:gd name="connsiteX2" fmla="*/ 553036 w 1181950"/>
              <a:gd name="connsiteY2" fmla="*/ 1234974 h 1234974"/>
              <a:gd name="connsiteX3" fmla="*/ 553036 w 1181950"/>
              <a:gd name="connsiteY3" fmla="*/ 873337 h 1234974"/>
              <a:gd name="connsiteX4" fmla="*/ 0 w 1181950"/>
              <a:gd name="connsiteY4" fmla="*/ 873337 h 1234974"/>
              <a:gd name="connsiteX5" fmla="*/ 0 w 1181950"/>
              <a:gd name="connsiteY5" fmla="*/ 351012 h 1234974"/>
              <a:gd name="connsiteX6" fmla="*/ 553036 w 1181950"/>
              <a:gd name="connsiteY6" fmla="*/ 351012 h 1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950" h="1234974">
                <a:moveTo>
                  <a:pt x="553036" y="0"/>
                </a:moveTo>
                <a:lnTo>
                  <a:pt x="1181950" y="617487"/>
                </a:lnTo>
                <a:lnTo>
                  <a:pt x="553036" y="1234974"/>
                </a:lnTo>
                <a:lnTo>
                  <a:pt x="553036" y="873337"/>
                </a:lnTo>
                <a:lnTo>
                  <a:pt x="0" y="873337"/>
                </a:lnTo>
                <a:lnTo>
                  <a:pt x="0" y="351012"/>
                </a:lnTo>
                <a:lnTo>
                  <a:pt x="553036" y="351012"/>
                </a:lnTo>
                <a:close/>
              </a:path>
            </a:pathLst>
          </a:custGeom>
          <a:solidFill>
            <a:srgbClr val="FFEA0F">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189" name="図 188"/>
          <p:cNvPicPr>
            <a:picLocks noChangeAspect="1"/>
          </p:cNvPicPr>
          <p:nvPr/>
        </p:nvPicPr>
        <p:blipFill>
          <a:blip r:embed="rId17"/>
          <a:stretch>
            <a:fillRect/>
          </a:stretch>
        </p:blipFill>
        <p:spPr>
          <a:xfrm>
            <a:off x="9669877" y="6208539"/>
            <a:ext cx="5194602" cy="1816376"/>
          </a:xfrm>
          <a:prstGeom prst="rect">
            <a:avLst/>
          </a:prstGeom>
        </p:spPr>
      </p:pic>
      <p:sp>
        <p:nvSpPr>
          <p:cNvPr id="190" name="テキスト ボックス 189"/>
          <p:cNvSpPr txBox="1"/>
          <p:nvPr/>
        </p:nvSpPr>
        <p:spPr>
          <a:xfrm>
            <a:off x="7728862" y="6661588"/>
            <a:ext cx="1890579" cy="1477328"/>
          </a:xfrm>
          <a:prstGeom prst="rect">
            <a:avLst/>
          </a:prstGeom>
          <a:noFill/>
        </p:spPr>
        <p:txBody>
          <a:bodyPr wrap="square" rtlCol="0">
            <a:spAutoFit/>
          </a:bodyPr>
          <a:lstStyle/>
          <a:p>
            <a:pPr algn="ct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余剰電力の</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売電単価は年々減少</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en-US" altLang="ja-JP"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余剰電力は</a:t>
            </a:r>
            <a:endParaRPr kumimoji="1" lang="en-US" altLang="ja-JP" sz="1600" dirty="0">
              <a:solidFill>
                <a:schemeClr val="accent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自家消費した方が</a:t>
            </a:r>
            <a:endParaRPr kumimoji="1" lang="en-US" altLang="ja-JP" sz="1600" dirty="0">
              <a:solidFill>
                <a:schemeClr val="accent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おトク</a:t>
            </a:r>
            <a:r>
              <a:rPr kumimoji="1" lang="ja-JP" altLang="en-US" sz="1400" dirty="0">
                <a:solidFill>
                  <a:schemeClr val="accent2">
                    <a:lumMod val="75000"/>
                  </a:schemeClr>
                </a:solidFill>
                <a:latin typeface="BIZ UDPゴシック" panose="020B0400000000000000" pitchFamily="50" charset="-128"/>
                <a:ea typeface="BIZ UDPゴシック" panose="020B0400000000000000" pitchFamily="50" charset="-128"/>
              </a:rPr>
              <a:t>！</a:t>
            </a:r>
          </a:p>
        </p:txBody>
      </p:sp>
      <p:grpSp>
        <p:nvGrpSpPr>
          <p:cNvPr id="191" name="グループ化 190"/>
          <p:cNvGrpSpPr/>
          <p:nvPr/>
        </p:nvGrpSpPr>
        <p:grpSpPr>
          <a:xfrm>
            <a:off x="2514665" y="6140271"/>
            <a:ext cx="2650409" cy="770152"/>
            <a:chOff x="4437906" y="3916372"/>
            <a:chExt cx="3372113" cy="770152"/>
          </a:xfrm>
        </p:grpSpPr>
        <p:sp>
          <p:nvSpPr>
            <p:cNvPr id="192" name="正方形/長方形 191"/>
            <p:cNvSpPr/>
            <p:nvPr/>
          </p:nvSpPr>
          <p:spPr>
            <a:xfrm>
              <a:off x="4445961" y="3926713"/>
              <a:ext cx="3165970"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193" name="テキスト ボックス 192"/>
            <p:cNvSpPr txBox="1"/>
            <p:nvPr/>
          </p:nvSpPr>
          <p:spPr>
            <a:xfrm>
              <a:off x="4454607" y="3916372"/>
              <a:ext cx="1366439" cy="523220"/>
            </a:xfrm>
            <a:prstGeom prst="rect">
              <a:avLst/>
            </a:prstGeom>
            <a:noFill/>
          </p:spPr>
          <p:txBody>
            <a:bodyPr wrap="square" rtlCol="0">
              <a:spAutoFit/>
            </a:bodyPr>
            <a:lstStyle/>
            <a:p>
              <a:r>
                <a:rPr lang="ja-JP" altLang="en-US" sz="1400" dirty="0"/>
                <a:t>売電単価は</a:t>
              </a:r>
              <a:endParaRPr lang="en-US" altLang="ja-JP" sz="1400" dirty="0"/>
            </a:p>
            <a:p>
              <a:r>
                <a:rPr lang="en-US" altLang="ja-JP" sz="1400" dirty="0"/>
                <a:t>1</a:t>
              </a:r>
              <a:r>
                <a:rPr lang="ja-JP" altLang="en-US" sz="1400" dirty="0"/>
                <a:t>７年前の</a:t>
              </a:r>
              <a:endParaRPr kumimoji="1" lang="ja-JP" altLang="en-US" sz="1400" dirty="0"/>
            </a:p>
          </p:txBody>
        </p:sp>
        <p:cxnSp>
          <p:nvCxnSpPr>
            <p:cNvPr id="194" name="直線矢印コネクタ 193"/>
            <p:cNvCxnSpPr>
              <a:cxnSpLocks/>
            </p:cNvCxnSpPr>
            <p:nvPr/>
          </p:nvCxnSpPr>
          <p:spPr>
            <a:xfrm>
              <a:off x="4437906" y="4686524"/>
              <a:ext cx="3174024"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195" name="テキスト ボックス 194"/>
            <p:cNvSpPr txBox="1"/>
            <p:nvPr/>
          </p:nvSpPr>
          <p:spPr>
            <a:xfrm>
              <a:off x="5553740" y="4034672"/>
              <a:ext cx="2256279" cy="523220"/>
            </a:xfrm>
            <a:prstGeom prst="rect">
              <a:avLst/>
            </a:prstGeom>
            <a:noFill/>
          </p:spPr>
          <p:txBody>
            <a:bodyPr wrap="square" rtlCol="0">
              <a:spAutoFit/>
            </a:bodyPr>
            <a:lstStyle/>
            <a:p>
              <a:r>
                <a:rPr kumimoji="1" lang="ja-JP" altLang="en-US" sz="1600" dirty="0"/>
                <a:t>約</a:t>
              </a:r>
              <a:r>
                <a:rPr kumimoji="1" lang="en-US" altLang="ja-JP" sz="2800" dirty="0"/>
                <a:t>1/2</a:t>
              </a:r>
              <a:r>
                <a:rPr kumimoji="1" lang="ja-JP" altLang="en-US" sz="1600" dirty="0"/>
                <a:t>～</a:t>
              </a:r>
              <a:r>
                <a:rPr kumimoji="1" lang="en-US" altLang="ja-JP" sz="2800" dirty="0"/>
                <a:t>1/6</a:t>
              </a:r>
              <a:endParaRPr kumimoji="1" lang="ja-JP" altLang="en-US" sz="2800" dirty="0"/>
            </a:p>
          </p:txBody>
        </p:sp>
      </p:grpSp>
      <p:sp>
        <p:nvSpPr>
          <p:cNvPr id="196" name="テキスト ボックス 195"/>
          <p:cNvSpPr txBox="1"/>
          <p:nvPr/>
        </p:nvSpPr>
        <p:spPr>
          <a:xfrm>
            <a:off x="2657895" y="8527985"/>
            <a:ext cx="2609978" cy="261610"/>
          </a:xfrm>
          <a:prstGeom prst="rect">
            <a:avLst/>
          </a:prstGeom>
          <a:noFill/>
        </p:spPr>
        <p:txBody>
          <a:bodyPr wrap="square" rtlCol="0">
            <a:spAutoFit/>
          </a:bodyPr>
          <a:lstStyle/>
          <a:p>
            <a:r>
              <a:rPr lang="ja-JP" altLang="en-US" sz="1100" dirty="0"/>
              <a:t>［太陽光</a:t>
            </a:r>
            <a:r>
              <a:rPr lang="en-US" altLang="ja-JP" sz="1100" dirty="0"/>
              <a:t>10kW</a:t>
            </a:r>
            <a:r>
              <a:rPr lang="ja-JP" altLang="en-US" sz="1100" dirty="0"/>
              <a:t>未満</a:t>
            </a:r>
            <a:r>
              <a:rPr lang="en-US" altLang="ja-JP" sz="1100" dirty="0"/>
              <a:t>(</a:t>
            </a:r>
            <a:r>
              <a:rPr lang="ja-JP" altLang="en-US" sz="1100" dirty="0"/>
              <a:t>住宅用</a:t>
            </a:r>
            <a:r>
              <a:rPr lang="en-US" altLang="ja-JP" sz="1100" dirty="0"/>
              <a:t>)</a:t>
            </a:r>
            <a:r>
              <a:rPr lang="ja-JP" altLang="en-US" sz="1100" dirty="0"/>
              <a:t>］</a:t>
            </a:r>
            <a:endParaRPr kumimoji="1" lang="ja-JP" altLang="en-US" sz="1100" dirty="0"/>
          </a:p>
        </p:txBody>
      </p:sp>
      <p:grpSp>
        <p:nvGrpSpPr>
          <p:cNvPr id="205" name="グループ化 204"/>
          <p:cNvGrpSpPr/>
          <p:nvPr/>
        </p:nvGrpSpPr>
        <p:grpSpPr>
          <a:xfrm>
            <a:off x="840171" y="7120019"/>
            <a:ext cx="5992748" cy="400110"/>
            <a:chOff x="2973223" y="3119341"/>
            <a:chExt cx="5992748" cy="400110"/>
          </a:xfrm>
        </p:grpSpPr>
        <p:sp>
          <p:nvSpPr>
            <p:cNvPr id="256" name="テキスト ボックス 255"/>
            <p:cNvSpPr txBox="1"/>
            <p:nvPr/>
          </p:nvSpPr>
          <p:spPr>
            <a:xfrm>
              <a:off x="4320968" y="3160745"/>
              <a:ext cx="4645003" cy="307777"/>
            </a:xfrm>
            <a:prstGeom prst="rect">
              <a:avLst/>
            </a:prstGeom>
            <a:noFill/>
          </p:spPr>
          <p:txBody>
            <a:bodyPr wrap="square" rtlCol="0">
              <a:spAutoFit/>
            </a:bodyPr>
            <a:lstStyle/>
            <a:p>
              <a:r>
                <a:rPr lang="en-US" altLang="ja-JP" sz="1400" b="1" dirty="0"/>
                <a:t>FIT</a:t>
              </a:r>
              <a:r>
                <a:rPr lang="ja-JP" altLang="en-US" sz="1400" b="1" dirty="0"/>
                <a:t>開始から</a:t>
              </a:r>
              <a:r>
                <a:rPr lang="en-US" altLang="ja-JP" sz="1400" b="1" dirty="0"/>
                <a:t>10</a:t>
              </a:r>
              <a:r>
                <a:rPr lang="ja-JP" altLang="en-US" sz="1400" b="1" dirty="0"/>
                <a:t>年が経った</a:t>
              </a:r>
              <a:r>
                <a:rPr lang="ja-JP" altLang="en-US" sz="1400" b="1" dirty="0">
                  <a:solidFill>
                    <a:srgbClr val="FF0000"/>
                  </a:solidFill>
                </a:rPr>
                <a:t>卒</a:t>
              </a:r>
              <a:r>
                <a:rPr lang="en-US" altLang="ja-JP" sz="1400" b="1" dirty="0">
                  <a:solidFill>
                    <a:srgbClr val="FF0000"/>
                  </a:solidFill>
                </a:rPr>
                <a:t>FIT</a:t>
              </a:r>
              <a:r>
                <a:rPr lang="ja-JP" altLang="en-US" sz="1400" b="1" dirty="0">
                  <a:solidFill>
                    <a:srgbClr val="FF0000"/>
                  </a:solidFill>
                </a:rPr>
                <a:t>ユーザー</a:t>
              </a:r>
              <a:r>
                <a:rPr lang="ja-JP" altLang="en-US" sz="1400" b="1" dirty="0"/>
                <a:t>は</a:t>
              </a:r>
              <a:endParaRPr kumimoji="1" lang="ja-JP" altLang="en-US" sz="1400" b="1" dirty="0"/>
            </a:p>
          </p:txBody>
        </p:sp>
        <p:grpSp>
          <p:nvGrpSpPr>
            <p:cNvPr id="257" name="グループ化 256"/>
            <p:cNvGrpSpPr/>
            <p:nvPr/>
          </p:nvGrpSpPr>
          <p:grpSpPr>
            <a:xfrm>
              <a:off x="2973223" y="3119341"/>
              <a:ext cx="1326671" cy="400110"/>
              <a:chOff x="2943225" y="3204471"/>
              <a:chExt cx="1326671" cy="400110"/>
            </a:xfrm>
          </p:grpSpPr>
          <p:sp>
            <p:nvSpPr>
              <p:cNvPr id="258" name="正方形/長方形 257"/>
              <p:cNvSpPr/>
              <p:nvPr/>
            </p:nvSpPr>
            <p:spPr>
              <a:xfrm>
                <a:off x="2943225" y="3208580"/>
                <a:ext cx="1326671" cy="379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9" name="テキスト ボックス 258"/>
              <p:cNvSpPr txBox="1"/>
              <p:nvPr/>
            </p:nvSpPr>
            <p:spPr>
              <a:xfrm>
                <a:off x="3105541" y="3204471"/>
                <a:ext cx="961700" cy="400110"/>
              </a:xfrm>
              <a:prstGeom prst="rect">
                <a:avLst/>
              </a:prstGeom>
              <a:noFill/>
            </p:spPr>
            <p:txBody>
              <a:bodyPr wrap="square" rtlCol="0">
                <a:spAutoFit/>
              </a:bodyPr>
              <a:lstStyle/>
              <a:p>
                <a:r>
                  <a:rPr lang="ja-JP" altLang="en-US" sz="2000" b="1" dirty="0">
                    <a:solidFill>
                      <a:schemeClr val="bg1"/>
                    </a:solidFill>
                  </a:rPr>
                  <a:t>さらに</a:t>
                </a:r>
                <a:endParaRPr kumimoji="1" lang="ja-JP" altLang="en-US" sz="2000" b="1" dirty="0">
                  <a:solidFill>
                    <a:schemeClr val="bg1"/>
                  </a:solidFill>
                </a:endParaRPr>
              </a:p>
            </p:txBody>
          </p:sp>
        </p:grpSp>
      </p:grpSp>
      <p:sp>
        <p:nvSpPr>
          <p:cNvPr id="265" name="テキスト ボックス 264"/>
          <p:cNvSpPr txBox="1"/>
          <p:nvPr/>
        </p:nvSpPr>
        <p:spPr>
          <a:xfrm>
            <a:off x="4835063" y="8612170"/>
            <a:ext cx="2277494" cy="230832"/>
          </a:xfrm>
          <a:prstGeom prst="rect">
            <a:avLst/>
          </a:prstGeom>
          <a:noFill/>
        </p:spPr>
        <p:txBody>
          <a:bodyPr wrap="square" rtlCol="0">
            <a:spAutoFit/>
          </a:bodyPr>
          <a:lstStyle/>
          <a:p>
            <a:r>
              <a:rPr lang="en-US" altLang="ja-JP" sz="900" dirty="0">
                <a:solidFill>
                  <a:schemeClr val="tx1"/>
                </a:solidFill>
                <a:latin typeface="+mj-ea"/>
                <a:ea typeface="+mj-ea"/>
              </a:rPr>
              <a:t>※</a:t>
            </a:r>
            <a:r>
              <a:rPr lang="ja-JP" altLang="en-US" sz="900" dirty="0">
                <a:solidFill>
                  <a:schemeClr val="tx1"/>
                </a:solidFill>
                <a:latin typeface="+mj-ea"/>
                <a:ea typeface="+mj-ea"/>
              </a:rPr>
              <a:t>電力会社により、単価は異なります。</a:t>
            </a:r>
            <a:endParaRPr kumimoji="1" lang="ja-JP" altLang="en-US" sz="600" baseline="30000" dirty="0">
              <a:solidFill>
                <a:schemeClr val="tx1"/>
              </a:solidFill>
              <a:latin typeface="+mj-ea"/>
              <a:ea typeface="+mj-ea"/>
            </a:endParaRPr>
          </a:p>
        </p:txBody>
      </p:sp>
      <p:grpSp>
        <p:nvGrpSpPr>
          <p:cNvPr id="266" name="グループ化 265"/>
          <p:cNvGrpSpPr/>
          <p:nvPr/>
        </p:nvGrpSpPr>
        <p:grpSpPr>
          <a:xfrm>
            <a:off x="498237" y="5992268"/>
            <a:ext cx="1919857" cy="983772"/>
            <a:chOff x="498237" y="5992268"/>
            <a:chExt cx="1919857" cy="983772"/>
          </a:xfrm>
        </p:grpSpPr>
        <p:grpSp>
          <p:nvGrpSpPr>
            <p:cNvPr id="267" name="グループ化 266"/>
            <p:cNvGrpSpPr/>
            <p:nvPr/>
          </p:nvGrpSpPr>
          <p:grpSpPr>
            <a:xfrm>
              <a:off x="498237" y="5992268"/>
              <a:ext cx="1919857" cy="983772"/>
              <a:chOff x="1231147" y="1048247"/>
              <a:chExt cx="2369820" cy="1277307"/>
            </a:xfrm>
          </p:grpSpPr>
          <p:sp>
            <p:nvSpPr>
              <p:cNvPr id="269" name="正方形/長方形 268"/>
              <p:cNvSpPr/>
              <p:nvPr/>
            </p:nvSpPr>
            <p:spPr>
              <a:xfrm>
                <a:off x="1231147" y="1269918"/>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0" name="テキスト ボックス 269"/>
              <p:cNvSpPr txBox="1"/>
              <p:nvPr/>
            </p:nvSpPr>
            <p:spPr>
              <a:xfrm>
                <a:off x="1631442" y="1592420"/>
                <a:ext cx="1543521" cy="599415"/>
              </a:xfrm>
              <a:prstGeom prst="rect">
                <a:avLst/>
              </a:prstGeom>
              <a:noFill/>
            </p:spPr>
            <p:txBody>
              <a:bodyPr wrap="square" rtlCol="0">
                <a:spAutoFit/>
              </a:bodyPr>
              <a:lstStyle/>
              <a:p>
                <a:r>
                  <a:rPr kumimoji="1" lang="en-US" altLang="ja-JP" sz="2400" b="1" dirty="0"/>
                  <a:t>48</a:t>
                </a:r>
                <a:r>
                  <a:rPr kumimoji="1" lang="ja-JP" altLang="en-US" sz="1600" b="1" dirty="0"/>
                  <a:t>円</a:t>
                </a:r>
                <a:r>
                  <a:rPr kumimoji="1" lang="en-US" altLang="ja-JP" sz="1600" b="1" dirty="0"/>
                  <a:t>/kWh</a:t>
                </a:r>
                <a:endParaRPr kumimoji="1" lang="ja-JP" altLang="en-US" sz="1600" b="1" baseline="30000" dirty="0"/>
              </a:p>
            </p:txBody>
          </p:sp>
          <p:grpSp>
            <p:nvGrpSpPr>
              <p:cNvPr id="271" name="グループ化 270"/>
              <p:cNvGrpSpPr/>
              <p:nvPr/>
            </p:nvGrpSpPr>
            <p:grpSpPr>
              <a:xfrm>
                <a:off x="1399438" y="1048247"/>
                <a:ext cx="2033588" cy="445443"/>
                <a:chOff x="4208621" y="1458796"/>
                <a:chExt cx="2033588" cy="445443"/>
              </a:xfrm>
            </p:grpSpPr>
            <p:sp>
              <p:nvSpPr>
                <p:cNvPr id="272" name="正方形/長方形 271"/>
                <p:cNvSpPr/>
                <p:nvPr/>
              </p:nvSpPr>
              <p:spPr>
                <a:xfrm>
                  <a:off x="4208621" y="1458796"/>
                  <a:ext cx="2033588" cy="445443"/>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3" name="テキスト ボックス 272"/>
                <p:cNvSpPr txBox="1"/>
                <p:nvPr/>
              </p:nvSpPr>
              <p:spPr>
                <a:xfrm>
                  <a:off x="4348795" y="1486461"/>
                  <a:ext cx="1751216" cy="307778"/>
                </a:xfrm>
                <a:prstGeom prst="rect">
                  <a:avLst/>
                </a:prstGeom>
                <a:noFill/>
              </p:spPr>
              <p:txBody>
                <a:bodyPr wrap="square" rtlCol="0">
                  <a:spAutoFit/>
                </a:bodyPr>
                <a:lstStyle/>
                <a:p>
                  <a:r>
                    <a:rPr kumimoji="1" lang="en-US" altLang="ja-JP" sz="1400" dirty="0"/>
                    <a:t>2009</a:t>
                  </a:r>
                  <a:r>
                    <a:rPr kumimoji="1" lang="ja-JP" altLang="en-US" sz="1400" dirty="0"/>
                    <a:t>年</a:t>
                  </a:r>
                  <a:r>
                    <a:rPr kumimoji="1" lang="en-US" altLang="ja-JP" sz="1400" dirty="0"/>
                    <a:t>FIT</a:t>
                  </a:r>
                  <a:r>
                    <a:rPr kumimoji="1" lang="ja-JP" altLang="en-US" sz="1400" dirty="0"/>
                    <a:t>開始</a:t>
                  </a:r>
                </a:p>
              </p:txBody>
            </p:sp>
          </p:grpSp>
        </p:grpSp>
        <p:sp>
          <p:nvSpPr>
            <p:cNvPr id="268" name="正方形/長方形 267"/>
            <p:cNvSpPr/>
            <p:nvPr/>
          </p:nvSpPr>
          <p:spPr>
            <a:xfrm>
              <a:off x="657889" y="6014908"/>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74" name="グループ化 273"/>
          <p:cNvGrpSpPr/>
          <p:nvPr/>
        </p:nvGrpSpPr>
        <p:grpSpPr>
          <a:xfrm>
            <a:off x="493036" y="7576573"/>
            <a:ext cx="1925057" cy="1066906"/>
            <a:chOff x="493036" y="7576573"/>
            <a:chExt cx="1925057" cy="1066906"/>
          </a:xfrm>
        </p:grpSpPr>
        <p:sp>
          <p:nvSpPr>
            <p:cNvPr id="275" name="正方形/長方形 274"/>
            <p:cNvSpPr/>
            <p:nvPr/>
          </p:nvSpPr>
          <p:spPr>
            <a:xfrm>
              <a:off x="493036" y="7740232"/>
              <a:ext cx="1925057" cy="90324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6" name="テキスト ボックス 275"/>
            <p:cNvSpPr txBox="1"/>
            <p:nvPr/>
          </p:nvSpPr>
          <p:spPr>
            <a:xfrm>
              <a:off x="830580" y="8016179"/>
              <a:ext cx="1484373" cy="461665"/>
            </a:xfrm>
            <a:prstGeom prst="rect">
              <a:avLst/>
            </a:prstGeom>
            <a:noFill/>
          </p:spPr>
          <p:txBody>
            <a:bodyPr wrap="square" rtlCol="0">
              <a:spAutoFit/>
            </a:bodyPr>
            <a:lstStyle/>
            <a:p>
              <a:r>
                <a:rPr kumimoji="1" lang="en-US" altLang="ja-JP" sz="2400" b="1" dirty="0"/>
                <a:t>31</a:t>
              </a:r>
              <a:r>
                <a:rPr kumimoji="1" lang="ja-JP" altLang="en-US" sz="1600" b="1" dirty="0"/>
                <a:t>円</a:t>
              </a:r>
              <a:r>
                <a:rPr kumimoji="1" lang="en-US" altLang="ja-JP" sz="1600" b="1" dirty="0"/>
                <a:t>/kWh</a:t>
              </a:r>
              <a:r>
                <a:rPr kumimoji="1" lang="en-US" altLang="ja-JP" sz="1600" b="1" baseline="30000" dirty="0"/>
                <a:t>※</a:t>
              </a:r>
              <a:endParaRPr kumimoji="1" lang="ja-JP" altLang="en-US" sz="1600" b="1" baseline="30000" dirty="0"/>
            </a:p>
          </p:txBody>
        </p:sp>
        <p:grpSp>
          <p:nvGrpSpPr>
            <p:cNvPr id="277" name="グループ化 276"/>
            <p:cNvGrpSpPr/>
            <p:nvPr/>
          </p:nvGrpSpPr>
          <p:grpSpPr>
            <a:xfrm>
              <a:off x="635289" y="7576573"/>
              <a:ext cx="1647466" cy="343077"/>
              <a:chOff x="635289" y="7576573"/>
              <a:chExt cx="1647466" cy="343077"/>
            </a:xfrm>
          </p:grpSpPr>
          <p:grpSp>
            <p:nvGrpSpPr>
              <p:cNvPr id="278" name="グループ化 277"/>
              <p:cNvGrpSpPr/>
              <p:nvPr/>
            </p:nvGrpSpPr>
            <p:grpSpPr>
              <a:xfrm>
                <a:off x="635289" y="7576573"/>
                <a:ext cx="1647466" cy="343077"/>
                <a:chOff x="634574" y="5992269"/>
                <a:chExt cx="1647466" cy="343077"/>
              </a:xfrm>
            </p:grpSpPr>
            <p:sp>
              <p:nvSpPr>
                <p:cNvPr id="280" name="正方形/長方形 279"/>
                <p:cNvSpPr/>
                <p:nvPr/>
              </p:nvSpPr>
              <p:spPr>
                <a:xfrm>
                  <a:off x="634574" y="5992269"/>
                  <a:ext cx="1647466" cy="343077"/>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1" name="正方形/長方形 280"/>
                <p:cNvSpPr/>
                <p:nvPr/>
              </p:nvSpPr>
              <p:spPr>
                <a:xfrm>
                  <a:off x="657889" y="6014908"/>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279" name="テキスト ボックス 278"/>
              <p:cNvSpPr txBox="1"/>
              <p:nvPr/>
            </p:nvSpPr>
            <p:spPr>
              <a:xfrm>
                <a:off x="765366" y="7589410"/>
                <a:ext cx="1422550" cy="307777"/>
              </a:xfrm>
              <a:prstGeom prst="rect">
                <a:avLst/>
              </a:prstGeom>
              <a:noFill/>
            </p:spPr>
            <p:txBody>
              <a:bodyPr wrap="square" rtlCol="0">
                <a:spAutoFit/>
              </a:bodyPr>
              <a:lstStyle/>
              <a:p>
                <a:r>
                  <a:rPr kumimoji="1" lang="en-US" altLang="ja-JP" sz="1400" dirty="0"/>
                  <a:t>2016</a:t>
                </a:r>
                <a:r>
                  <a:rPr kumimoji="1" lang="ja-JP" altLang="en-US" sz="1400" dirty="0"/>
                  <a:t>年</a:t>
                </a:r>
                <a:r>
                  <a:rPr kumimoji="1" lang="en-US" altLang="ja-JP" sz="1400" dirty="0"/>
                  <a:t>FIT</a:t>
                </a:r>
                <a:r>
                  <a:rPr kumimoji="1" lang="ja-JP" altLang="en-US" sz="1400" dirty="0"/>
                  <a:t>開始</a:t>
                </a:r>
              </a:p>
            </p:txBody>
          </p:sp>
        </p:grpSp>
      </p:grpSp>
      <p:grpSp>
        <p:nvGrpSpPr>
          <p:cNvPr id="294" name="グループ化 293"/>
          <p:cNvGrpSpPr/>
          <p:nvPr/>
        </p:nvGrpSpPr>
        <p:grpSpPr>
          <a:xfrm>
            <a:off x="5103768" y="7546093"/>
            <a:ext cx="2003453" cy="1062027"/>
            <a:chOff x="4882788" y="7576573"/>
            <a:chExt cx="2003453" cy="1062027"/>
          </a:xfrm>
        </p:grpSpPr>
        <p:grpSp>
          <p:nvGrpSpPr>
            <p:cNvPr id="295" name="グループ化 294"/>
            <p:cNvGrpSpPr/>
            <p:nvPr/>
          </p:nvGrpSpPr>
          <p:grpSpPr>
            <a:xfrm>
              <a:off x="4882788" y="7576573"/>
              <a:ext cx="2003453" cy="1062027"/>
              <a:chOff x="4882788" y="7576573"/>
              <a:chExt cx="2003453" cy="1062027"/>
            </a:xfrm>
          </p:grpSpPr>
          <p:sp>
            <p:nvSpPr>
              <p:cNvPr id="297" name="テキスト ボックス 296"/>
              <p:cNvSpPr txBox="1"/>
              <p:nvPr/>
            </p:nvSpPr>
            <p:spPr>
              <a:xfrm>
                <a:off x="4882788" y="8012209"/>
                <a:ext cx="2003453" cy="461665"/>
              </a:xfrm>
              <a:prstGeom prst="rect">
                <a:avLst/>
              </a:prstGeom>
              <a:noFill/>
            </p:spPr>
            <p:txBody>
              <a:bodyPr wrap="square" rtlCol="0">
                <a:spAutoFit/>
              </a:bodyPr>
              <a:lstStyle/>
              <a:p>
                <a:r>
                  <a:rPr lang="en-US" altLang="ja-JP" sz="2400" b="1" dirty="0">
                    <a:solidFill>
                      <a:srgbClr val="FF0000"/>
                    </a:solidFill>
                  </a:rPr>
                  <a:t>8.3</a:t>
                </a:r>
                <a:r>
                  <a:rPr kumimoji="1" lang="ja-JP" altLang="en-US" sz="1600" b="1" dirty="0">
                    <a:solidFill>
                      <a:srgbClr val="FF0000"/>
                    </a:solidFill>
                  </a:rPr>
                  <a:t>円</a:t>
                </a:r>
                <a:r>
                  <a:rPr kumimoji="1" lang="en-US" altLang="ja-JP" sz="1600" b="1" dirty="0">
                    <a:solidFill>
                      <a:srgbClr val="FF0000"/>
                    </a:solidFill>
                  </a:rPr>
                  <a:t>/kWh</a:t>
                </a:r>
                <a:r>
                  <a:rPr kumimoji="1" lang="en-US" altLang="ja-JP" sz="1400" b="1" baseline="30000" dirty="0">
                    <a:solidFill>
                      <a:srgbClr val="FF0000"/>
                    </a:solidFill>
                  </a:rPr>
                  <a:t>※</a:t>
                </a:r>
                <a:r>
                  <a:rPr kumimoji="1" lang="en-US" altLang="ja-JP" sz="1400" b="1" dirty="0">
                    <a:solidFill>
                      <a:srgbClr val="FF0000"/>
                    </a:solidFill>
                  </a:rPr>
                  <a:t>(</a:t>
                </a:r>
                <a:r>
                  <a:rPr kumimoji="1" lang="ja-JP" altLang="en-US" sz="1400" b="1" dirty="0">
                    <a:solidFill>
                      <a:srgbClr val="FF0000"/>
                    </a:solidFill>
                  </a:rPr>
                  <a:t>税込</a:t>
                </a:r>
                <a:r>
                  <a:rPr kumimoji="1" lang="en-US" altLang="ja-JP" sz="1400" b="1" dirty="0">
                    <a:solidFill>
                      <a:srgbClr val="FF0000"/>
                    </a:solidFill>
                  </a:rPr>
                  <a:t>)</a:t>
                </a:r>
                <a:endParaRPr kumimoji="1" lang="ja-JP" altLang="en-US" sz="1400" b="1" dirty="0">
                  <a:solidFill>
                    <a:srgbClr val="FF0000"/>
                  </a:solidFill>
                </a:endParaRPr>
              </a:p>
            </p:txBody>
          </p:sp>
          <p:sp>
            <p:nvSpPr>
              <p:cNvPr id="298" name="正方形/長方形 297"/>
              <p:cNvSpPr/>
              <p:nvPr/>
            </p:nvSpPr>
            <p:spPr>
              <a:xfrm>
                <a:off x="4899672" y="7729626"/>
                <a:ext cx="1839287" cy="908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299" name="グループ化 298"/>
              <p:cNvGrpSpPr/>
              <p:nvPr/>
            </p:nvGrpSpPr>
            <p:grpSpPr>
              <a:xfrm>
                <a:off x="4990747" y="7576573"/>
                <a:ext cx="1647466" cy="343077"/>
                <a:chOff x="-2496819" y="5256012"/>
                <a:chExt cx="1647466" cy="343077"/>
              </a:xfrm>
            </p:grpSpPr>
            <p:sp>
              <p:nvSpPr>
                <p:cNvPr id="300" name="正方形/長方形 299"/>
                <p:cNvSpPr/>
                <p:nvPr/>
              </p:nvSpPr>
              <p:spPr>
                <a:xfrm>
                  <a:off x="-2496819" y="5256012"/>
                  <a:ext cx="1647466" cy="343077"/>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01" name="正方形/長方形 300"/>
                <p:cNvSpPr/>
                <p:nvPr/>
              </p:nvSpPr>
              <p:spPr>
                <a:xfrm>
                  <a:off x="-2473504" y="5278652"/>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sp>
          <p:nvSpPr>
            <p:cNvPr id="296" name="テキスト ボックス 295"/>
            <p:cNvSpPr txBox="1"/>
            <p:nvPr/>
          </p:nvSpPr>
          <p:spPr>
            <a:xfrm>
              <a:off x="4987351" y="7592759"/>
              <a:ext cx="1650862" cy="307777"/>
            </a:xfrm>
            <a:prstGeom prst="rect">
              <a:avLst/>
            </a:prstGeom>
            <a:noFill/>
          </p:spPr>
          <p:txBody>
            <a:bodyPr wrap="square" rtlCol="0">
              <a:spAutoFit/>
            </a:bodyPr>
            <a:lstStyle/>
            <a:p>
              <a:pPr algn="ctr"/>
              <a:r>
                <a:rPr lang="ja-JP" altLang="en-US" sz="1400" dirty="0"/>
                <a:t>卒</a:t>
              </a:r>
              <a:r>
                <a:rPr kumimoji="1" lang="en-US" altLang="ja-JP" sz="1400" dirty="0"/>
                <a:t>FIT</a:t>
              </a:r>
              <a:r>
                <a:rPr lang="ja-JP" altLang="en-US" sz="1400" dirty="0"/>
                <a:t>ユーザー</a:t>
              </a:r>
              <a:endParaRPr kumimoji="1" lang="ja-JP" altLang="en-US" sz="1400" dirty="0"/>
            </a:p>
          </p:txBody>
        </p:sp>
      </p:grpSp>
      <p:grpSp>
        <p:nvGrpSpPr>
          <p:cNvPr id="24" name="グループ化 23">
            <a:extLst>
              <a:ext uri="{FF2B5EF4-FFF2-40B4-BE49-F238E27FC236}">
                <a16:creationId xmlns:a16="http://schemas.microsoft.com/office/drawing/2014/main" id="{D641E51D-3EEC-AB29-7160-4049EC767B99}"/>
              </a:ext>
            </a:extLst>
          </p:cNvPr>
          <p:cNvGrpSpPr/>
          <p:nvPr/>
        </p:nvGrpSpPr>
        <p:grpSpPr>
          <a:xfrm>
            <a:off x="2504265" y="7716671"/>
            <a:ext cx="2494716" cy="759811"/>
            <a:chOff x="4437906" y="3926713"/>
            <a:chExt cx="3174025" cy="759811"/>
          </a:xfrm>
        </p:grpSpPr>
        <p:sp>
          <p:nvSpPr>
            <p:cNvPr id="25" name="正方形/長方形 24">
              <a:extLst>
                <a:ext uri="{FF2B5EF4-FFF2-40B4-BE49-F238E27FC236}">
                  <a16:creationId xmlns:a16="http://schemas.microsoft.com/office/drawing/2014/main" id="{A7016654-D39C-E885-997F-5411B56C9B92}"/>
                </a:ext>
              </a:extLst>
            </p:cNvPr>
            <p:cNvSpPr/>
            <p:nvPr/>
          </p:nvSpPr>
          <p:spPr>
            <a:xfrm>
              <a:off x="4445961" y="3926713"/>
              <a:ext cx="3165970"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29" name="テキスト ボックス 28">
              <a:extLst>
                <a:ext uri="{FF2B5EF4-FFF2-40B4-BE49-F238E27FC236}">
                  <a16:creationId xmlns:a16="http://schemas.microsoft.com/office/drawing/2014/main" id="{7E33369C-5869-5CD8-50F2-D31F8EB82203}"/>
                </a:ext>
              </a:extLst>
            </p:cNvPr>
            <p:cNvSpPr txBox="1"/>
            <p:nvPr/>
          </p:nvSpPr>
          <p:spPr>
            <a:xfrm>
              <a:off x="4755150" y="3939232"/>
              <a:ext cx="1366439" cy="523220"/>
            </a:xfrm>
            <a:prstGeom prst="rect">
              <a:avLst/>
            </a:prstGeom>
            <a:noFill/>
          </p:spPr>
          <p:txBody>
            <a:bodyPr wrap="square" rtlCol="0">
              <a:spAutoFit/>
            </a:bodyPr>
            <a:lstStyle/>
            <a:p>
              <a:r>
                <a:rPr lang="ja-JP" altLang="en-US" sz="1400" dirty="0"/>
                <a:t>売電単価は</a:t>
              </a:r>
              <a:endParaRPr lang="en-US" altLang="ja-JP" sz="1400" dirty="0"/>
            </a:p>
            <a:p>
              <a:r>
                <a:rPr lang="en-US" altLang="ja-JP" sz="1400" dirty="0"/>
                <a:t>10</a:t>
              </a:r>
              <a:r>
                <a:rPr lang="ja-JP" altLang="en-US" sz="1400" dirty="0"/>
                <a:t>年前の</a:t>
              </a:r>
              <a:endParaRPr kumimoji="1" lang="ja-JP" altLang="en-US" sz="1400" dirty="0"/>
            </a:p>
          </p:txBody>
        </p:sp>
        <p:cxnSp>
          <p:nvCxnSpPr>
            <p:cNvPr id="33" name="直線矢印コネクタ 32">
              <a:extLst>
                <a:ext uri="{FF2B5EF4-FFF2-40B4-BE49-F238E27FC236}">
                  <a16:creationId xmlns:a16="http://schemas.microsoft.com/office/drawing/2014/main" id="{6AEC84D6-B5BF-EF78-3975-DA7FB23ECF5C}"/>
                </a:ext>
              </a:extLst>
            </p:cNvPr>
            <p:cNvCxnSpPr>
              <a:cxnSpLocks/>
            </p:cNvCxnSpPr>
            <p:nvPr/>
          </p:nvCxnSpPr>
          <p:spPr>
            <a:xfrm>
              <a:off x="4437906" y="4686524"/>
              <a:ext cx="3174024"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4C92E77-8DEE-0689-7D72-AB1CDEB4E794}"/>
                </a:ext>
              </a:extLst>
            </p:cNvPr>
            <p:cNvSpPr txBox="1"/>
            <p:nvPr/>
          </p:nvSpPr>
          <p:spPr>
            <a:xfrm>
              <a:off x="5408317" y="4034672"/>
              <a:ext cx="2030278" cy="523220"/>
            </a:xfrm>
            <a:prstGeom prst="rect">
              <a:avLst/>
            </a:prstGeom>
            <a:noFill/>
          </p:spPr>
          <p:txBody>
            <a:bodyPr wrap="square" rtlCol="0">
              <a:spAutoFit/>
            </a:bodyPr>
            <a:lstStyle/>
            <a:p>
              <a:pPr algn="ctr"/>
              <a:r>
                <a:rPr kumimoji="1" lang="ja-JP" altLang="en-US" sz="1600" dirty="0"/>
                <a:t>約</a:t>
              </a:r>
              <a:r>
                <a:rPr kumimoji="1" lang="en-US" altLang="ja-JP" sz="2800" dirty="0"/>
                <a:t>1/4</a:t>
              </a:r>
              <a:endParaRPr kumimoji="1" lang="ja-JP" altLang="en-US" sz="2800" dirty="0"/>
            </a:p>
          </p:txBody>
        </p:sp>
      </p:grpSp>
      <p:grpSp>
        <p:nvGrpSpPr>
          <p:cNvPr id="58" name="グループ化 57">
            <a:extLst>
              <a:ext uri="{FF2B5EF4-FFF2-40B4-BE49-F238E27FC236}">
                <a16:creationId xmlns:a16="http://schemas.microsoft.com/office/drawing/2014/main" id="{F3C08AF8-39EF-9182-0356-A9495DB0FD98}"/>
              </a:ext>
            </a:extLst>
          </p:cNvPr>
          <p:cNvGrpSpPr/>
          <p:nvPr/>
        </p:nvGrpSpPr>
        <p:grpSpPr>
          <a:xfrm>
            <a:off x="5116424" y="5958160"/>
            <a:ext cx="2595017" cy="1131142"/>
            <a:chOff x="5116424" y="6011500"/>
            <a:chExt cx="2595017" cy="1131142"/>
          </a:xfrm>
        </p:grpSpPr>
        <p:grpSp>
          <p:nvGrpSpPr>
            <p:cNvPr id="289" name="グループ化 288"/>
            <p:cNvGrpSpPr/>
            <p:nvPr/>
          </p:nvGrpSpPr>
          <p:grpSpPr>
            <a:xfrm>
              <a:off x="5116424" y="6011500"/>
              <a:ext cx="2595017" cy="1086167"/>
              <a:chOff x="4895444" y="5897200"/>
              <a:chExt cx="2595017" cy="1086167"/>
            </a:xfrm>
          </p:grpSpPr>
          <p:sp>
            <p:nvSpPr>
              <p:cNvPr id="290" name="正方形/長方形 289"/>
              <p:cNvSpPr/>
              <p:nvPr/>
            </p:nvSpPr>
            <p:spPr>
              <a:xfrm>
                <a:off x="4895444" y="6045401"/>
                <a:ext cx="2595017" cy="9379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grpSp>
            <p:nvGrpSpPr>
              <p:cNvPr id="291" name="グループ化 290"/>
              <p:cNvGrpSpPr/>
              <p:nvPr/>
            </p:nvGrpSpPr>
            <p:grpSpPr>
              <a:xfrm>
                <a:off x="4993510" y="5897200"/>
                <a:ext cx="2401070" cy="343077"/>
                <a:chOff x="623684" y="5992268"/>
                <a:chExt cx="1647466" cy="343077"/>
              </a:xfrm>
            </p:grpSpPr>
            <p:sp>
              <p:nvSpPr>
                <p:cNvPr id="292" name="正方形/長方形 291"/>
                <p:cNvSpPr/>
                <p:nvPr/>
              </p:nvSpPr>
              <p:spPr>
                <a:xfrm>
                  <a:off x="623684" y="5992268"/>
                  <a:ext cx="1647466" cy="343077"/>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93" name="正方形/長方形 292"/>
                <p:cNvSpPr/>
                <p:nvPr/>
              </p:nvSpPr>
              <p:spPr>
                <a:xfrm>
                  <a:off x="646998" y="6014908"/>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sp>
          <p:nvSpPr>
            <p:cNvPr id="284" name="テキスト ボックス 283"/>
            <p:cNvSpPr txBox="1"/>
            <p:nvPr/>
          </p:nvSpPr>
          <p:spPr>
            <a:xfrm>
              <a:off x="5208535" y="6027351"/>
              <a:ext cx="2414558" cy="307777"/>
            </a:xfrm>
            <a:prstGeom prst="rect">
              <a:avLst/>
            </a:prstGeom>
            <a:noFill/>
          </p:spPr>
          <p:txBody>
            <a:bodyPr wrap="square" rtlCol="0">
              <a:spAutoFit/>
            </a:bodyPr>
            <a:lstStyle/>
            <a:p>
              <a:pPr algn="ctr"/>
              <a:r>
                <a:rPr kumimoji="1" lang="en-US" altLang="ja-JP" sz="1400" dirty="0"/>
                <a:t>2026</a:t>
              </a:r>
              <a:r>
                <a:rPr kumimoji="1" lang="ja-JP" altLang="en-US" sz="1400" dirty="0"/>
                <a:t>年</a:t>
              </a:r>
              <a:r>
                <a:rPr kumimoji="1" lang="en-US" altLang="ja-JP" sz="1400" dirty="0"/>
                <a:t>FIT</a:t>
              </a:r>
              <a:r>
                <a:rPr kumimoji="1" lang="ja-JP" altLang="en-US" sz="1400" dirty="0"/>
                <a:t>開始</a:t>
              </a:r>
            </a:p>
          </p:txBody>
        </p:sp>
        <p:grpSp>
          <p:nvGrpSpPr>
            <p:cNvPr id="57" name="グループ化 56">
              <a:extLst>
                <a:ext uri="{FF2B5EF4-FFF2-40B4-BE49-F238E27FC236}">
                  <a16:creationId xmlns:a16="http://schemas.microsoft.com/office/drawing/2014/main" id="{69C92523-538B-065B-E89B-EBB765A59ADB}"/>
                </a:ext>
              </a:extLst>
            </p:cNvPr>
            <p:cNvGrpSpPr/>
            <p:nvPr/>
          </p:nvGrpSpPr>
          <p:grpSpPr>
            <a:xfrm>
              <a:off x="5303867" y="6290412"/>
              <a:ext cx="2274902" cy="505432"/>
              <a:chOff x="5175277" y="6271363"/>
              <a:chExt cx="2274902" cy="505432"/>
            </a:xfrm>
          </p:grpSpPr>
          <p:sp>
            <p:nvSpPr>
              <p:cNvPr id="286" name="テキスト ボックス 285"/>
              <p:cNvSpPr txBox="1"/>
              <p:nvPr/>
            </p:nvSpPr>
            <p:spPr>
              <a:xfrm>
                <a:off x="6049244" y="6271363"/>
                <a:ext cx="1400935" cy="461665"/>
              </a:xfrm>
              <a:prstGeom prst="rect">
                <a:avLst/>
              </a:prstGeom>
              <a:noFill/>
            </p:spPr>
            <p:txBody>
              <a:bodyPr wrap="square" rtlCol="0">
                <a:spAutoFit/>
              </a:bodyPr>
              <a:lstStyle/>
              <a:p>
                <a:pPr algn="ctr"/>
                <a:r>
                  <a:rPr kumimoji="1" lang="en-US" altLang="ja-JP" sz="2400" b="1" dirty="0">
                    <a:solidFill>
                      <a:srgbClr val="FF0000"/>
                    </a:solidFill>
                  </a:rPr>
                  <a:t>24</a:t>
                </a:r>
                <a:r>
                  <a:rPr kumimoji="1" lang="ja-JP" altLang="en-US" sz="1600" b="1" dirty="0">
                    <a:solidFill>
                      <a:srgbClr val="FF0000"/>
                    </a:solidFill>
                  </a:rPr>
                  <a:t>円</a:t>
                </a:r>
                <a:r>
                  <a:rPr kumimoji="1" lang="en-US" altLang="ja-JP" sz="1600" b="1" dirty="0">
                    <a:solidFill>
                      <a:srgbClr val="FF0000"/>
                    </a:solidFill>
                  </a:rPr>
                  <a:t>/kWh</a:t>
                </a:r>
                <a:endParaRPr kumimoji="1" lang="ja-JP" altLang="en-US" sz="1600" b="1" baseline="30000" dirty="0">
                  <a:solidFill>
                    <a:srgbClr val="FF0000"/>
                  </a:solidFill>
                </a:endParaRPr>
              </a:p>
            </p:txBody>
          </p:sp>
          <p:grpSp>
            <p:nvGrpSpPr>
              <p:cNvPr id="42" name="グループ化 41">
                <a:extLst>
                  <a:ext uri="{FF2B5EF4-FFF2-40B4-BE49-F238E27FC236}">
                    <a16:creationId xmlns:a16="http://schemas.microsoft.com/office/drawing/2014/main" id="{23727BA5-A6F0-CDE2-73CC-177D25344AD0}"/>
                  </a:ext>
                </a:extLst>
              </p:cNvPr>
              <p:cNvGrpSpPr/>
              <p:nvPr/>
            </p:nvGrpSpPr>
            <p:grpSpPr>
              <a:xfrm>
                <a:off x="5175277" y="6438241"/>
                <a:ext cx="1345602" cy="338554"/>
                <a:chOff x="5251477" y="6469991"/>
                <a:chExt cx="1345602" cy="338554"/>
              </a:xfrm>
            </p:grpSpPr>
            <p:cxnSp>
              <p:nvCxnSpPr>
                <p:cNvPr id="40" name="直線コネクタ 39">
                  <a:extLst>
                    <a:ext uri="{FF2B5EF4-FFF2-40B4-BE49-F238E27FC236}">
                      <a16:creationId xmlns:a16="http://schemas.microsoft.com/office/drawing/2014/main" id="{187116EA-CCCF-E7BD-EA65-466E2FD29655}"/>
                    </a:ext>
                  </a:extLst>
                </p:cNvPr>
                <p:cNvCxnSpPr>
                  <a:cxnSpLocks/>
                </p:cNvCxnSpPr>
                <p:nvPr/>
              </p:nvCxnSpPr>
              <p:spPr>
                <a:xfrm>
                  <a:off x="5333015" y="6632125"/>
                  <a:ext cx="847650" cy="0"/>
                </a:xfrm>
                <a:prstGeom prst="line">
                  <a:avLst/>
                </a:prstGeom>
                <a:ln w="28575">
                  <a:solidFill>
                    <a:srgbClr val="95B3D7"/>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AF7F41FD-0BC3-C4F3-5B1A-418E2885444A}"/>
                    </a:ext>
                  </a:extLst>
                </p:cNvPr>
                <p:cNvSpPr txBox="1"/>
                <p:nvPr/>
              </p:nvSpPr>
              <p:spPr>
                <a:xfrm>
                  <a:off x="5251477" y="6469991"/>
                  <a:ext cx="1345602" cy="338554"/>
                </a:xfrm>
                <a:prstGeom prst="rect">
                  <a:avLst/>
                </a:prstGeom>
                <a:noFill/>
              </p:spPr>
              <p:txBody>
                <a:bodyPr wrap="square" rtlCol="0">
                  <a:spAutoFit/>
                </a:bodyPr>
                <a:lstStyle/>
                <a:p>
                  <a:pPr algn="l"/>
                  <a:r>
                    <a:rPr kumimoji="1" lang="en-US" altLang="ja-JP" sz="2400" baseline="30000" dirty="0">
                      <a:solidFill>
                        <a:schemeClr val="tx1"/>
                      </a:solidFill>
                      <a:uFill>
                        <a:solidFill>
                          <a:schemeClr val="accent5">
                            <a:lumMod val="20000"/>
                            <a:lumOff val="80000"/>
                          </a:schemeClr>
                        </a:solidFill>
                      </a:uFill>
                    </a:rPr>
                    <a:t>1</a:t>
                  </a:r>
                  <a:r>
                    <a:rPr kumimoji="1" lang="ja-JP" altLang="en-US" sz="2400" baseline="30000" dirty="0">
                      <a:solidFill>
                        <a:schemeClr val="tx1"/>
                      </a:solidFill>
                      <a:uFill>
                        <a:solidFill>
                          <a:schemeClr val="accent5">
                            <a:lumMod val="20000"/>
                            <a:lumOff val="80000"/>
                          </a:schemeClr>
                        </a:solidFill>
                      </a:uFill>
                    </a:rPr>
                    <a:t>～</a:t>
                  </a:r>
                  <a:r>
                    <a:rPr kumimoji="1" lang="en-US" altLang="ja-JP" sz="2400" baseline="30000" dirty="0">
                      <a:solidFill>
                        <a:schemeClr val="tx1"/>
                      </a:solidFill>
                      <a:uFill>
                        <a:solidFill>
                          <a:schemeClr val="accent5">
                            <a:lumMod val="20000"/>
                            <a:lumOff val="80000"/>
                          </a:schemeClr>
                        </a:solidFill>
                      </a:uFill>
                    </a:rPr>
                    <a:t>4</a:t>
                  </a:r>
                  <a:r>
                    <a:rPr kumimoji="1" lang="ja-JP" altLang="en-US" sz="2400" baseline="30000" dirty="0">
                      <a:solidFill>
                        <a:schemeClr val="tx1"/>
                      </a:solidFill>
                      <a:uFill>
                        <a:solidFill>
                          <a:schemeClr val="accent5">
                            <a:lumMod val="20000"/>
                            <a:lumOff val="80000"/>
                          </a:schemeClr>
                        </a:solidFill>
                      </a:uFill>
                    </a:rPr>
                    <a:t>年目</a:t>
                  </a:r>
                  <a:endParaRPr kumimoji="1" lang="ja-JP" altLang="en-US" sz="1600" baseline="30000" dirty="0">
                    <a:solidFill>
                      <a:schemeClr val="tx1"/>
                    </a:solidFill>
                    <a:uFill>
                      <a:solidFill>
                        <a:schemeClr val="accent5">
                          <a:lumMod val="20000"/>
                          <a:lumOff val="80000"/>
                        </a:schemeClr>
                      </a:solidFill>
                    </a:uFill>
                  </a:endParaRPr>
                </a:p>
              </p:txBody>
            </p:sp>
          </p:grpSp>
        </p:grpSp>
        <p:grpSp>
          <p:nvGrpSpPr>
            <p:cNvPr id="56" name="グループ化 55">
              <a:extLst>
                <a:ext uri="{FF2B5EF4-FFF2-40B4-BE49-F238E27FC236}">
                  <a16:creationId xmlns:a16="http://schemas.microsoft.com/office/drawing/2014/main" id="{5BB66C6F-D392-E0EE-C130-7FF60683A293}"/>
                </a:ext>
              </a:extLst>
            </p:cNvPr>
            <p:cNvGrpSpPr/>
            <p:nvPr/>
          </p:nvGrpSpPr>
          <p:grpSpPr>
            <a:xfrm>
              <a:off x="5304737" y="6645993"/>
              <a:ext cx="2330479" cy="496649"/>
              <a:chOff x="5185561" y="6554555"/>
              <a:chExt cx="2330479" cy="496649"/>
            </a:xfrm>
          </p:grpSpPr>
          <p:grpSp>
            <p:nvGrpSpPr>
              <p:cNvPr id="43" name="グループ化 42">
                <a:extLst>
                  <a:ext uri="{FF2B5EF4-FFF2-40B4-BE49-F238E27FC236}">
                    <a16:creationId xmlns:a16="http://schemas.microsoft.com/office/drawing/2014/main" id="{C0277902-2950-BDA3-B34F-3B72C78DF89B}"/>
                  </a:ext>
                </a:extLst>
              </p:cNvPr>
              <p:cNvGrpSpPr/>
              <p:nvPr/>
            </p:nvGrpSpPr>
            <p:grpSpPr>
              <a:xfrm>
                <a:off x="5185561" y="6712650"/>
                <a:ext cx="1332714" cy="338554"/>
                <a:chOff x="5251477" y="6469991"/>
                <a:chExt cx="1332714" cy="338554"/>
              </a:xfrm>
            </p:grpSpPr>
            <p:cxnSp>
              <p:nvCxnSpPr>
                <p:cNvPr id="44" name="直線コネクタ 43">
                  <a:extLst>
                    <a:ext uri="{FF2B5EF4-FFF2-40B4-BE49-F238E27FC236}">
                      <a16:creationId xmlns:a16="http://schemas.microsoft.com/office/drawing/2014/main" id="{A71EF522-E69F-828E-8A9B-3D862E0359E3}"/>
                    </a:ext>
                  </a:extLst>
                </p:cNvPr>
                <p:cNvCxnSpPr>
                  <a:cxnSpLocks/>
                </p:cNvCxnSpPr>
                <p:nvPr/>
              </p:nvCxnSpPr>
              <p:spPr>
                <a:xfrm>
                  <a:off x="5333015" y="6632125"/>
                  <a:ext cx="947964" cy="0"/>
                </a:xfrm>
                <a:prstGeom prst="line">
                  <a:avLst/>
                </a:prstGeom>
                <a:ln w="28575">
                  <a:solidFill>
                    <a:srgbClr val="95B3D7"/>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06CBA3DA-E422-8500-CF56-A4E7DA54BADB}"/>
                    </a:ext>
                  </a:extLst>
                </p:cNvPr>
                <p:cNvSpPr txBox="1"/>
                <p:nvPr/>
              </p:nvSpPr>
              <p:spPr>
                <a:xfrm>
                  <a:off x="5251477" y="6469991"/>
                  <a:ext cx="1332714" cy="338554"/>
                </a:xfrm>
                <a:prstGeom prst="rect">
                  <a:avLst/>
                </a:prstGeom>
                <a:noFill/>
              </p:spPr>
              <p:txBody>
                <a:bodyPr wrap="square" rtlCol="0">
                  <a:spAutoFit/>
                </a:bodyPr>
                <a:lstStyle/>
                <a:p>
                  <a:pPr algn="l"/>
                  <a:r>
                    <a:rPr kumimoji="1" lang="en-US" altLang="ja-JP" sz="2400" baseline="30000" dirty="0">
                      <a:solidFill>
                        <a:schemeClr val="tx1"/>
                      </a:solidFill>
                      <a:uFill>
                        <a:solidFill>
                          <a:schemeClr val="accent5">
                            <a:lumMod val="20000"/>
                            <a:lumOff val="80000"/>
                          </a:schemeClr>
                        </a:solidFill>
                      </a:uFill>
                    </a:rPr>
                    <a:t>5</a:t>
                  </a:r>
                  <a:r>
                    <a:rPr kumimoji="1" lang="ja-JP" altLang="en-US" sz="2400" baseline="30000" dirty="0">
                      <a:solidFill>
                        <a:schemeClr val="tx1"/>
                      </a:solidFill>
                      <a:uFill>
                        <a:solidFill>
                          <a:schemeClr val="accent5">
                            <a:lumMod val="20000"/>
                            <a:lumOff val="80000"/>
                          </a:schemeClr>
                        </a:solidFill>
                      </a:uFill>
                    </a:rPr>
                    <a:t>～</a:t>
                  </a:r>
                  <a:r>
                    <a:rPr kumimoji="1" lang="en-US" altLang="ja-JP" sz="2400" baseline="30000" dirty="0">
                      <a:solidFill>
                        <a:schemeClr val="tx1"/>
                      </a:solidFill>
                      <a:uFill>
                        <a:solidFill>
                          <a:schemeClr val="accent5">
                            <a:lumMod val="20000"/>
                            <a:lumOff val="80000"/>
                          </a:schemeClr>
                        </a:solidFill>
                      </a:uFill>
                    </a:rPr>
                    <a:t>10</a:t>
                  </a:r>
                  <a:r>
                    <a:rPr kumimoji="1" lang="ja-JP" altLang="en-US" sz="2400" baseline="30000" dirty="0">
                      <a:solidFill>
                        <a:schemeClr val="tx1"/>
                      </a:solidFill>
                      <a:uFill>
                        <a:solidFill>
                          <a:schemeClr val="accent5">
                            <a:lumMod val="20000"/>
                            <a:lumOff val="80000"/>
                          </a:schemeClr>
                        </a:solidFill>
                      </a:uFill>
                    </a:rPr>
                    <a:t>年目</a:t>
                  </a:r>
                  <a:endParaRPr kumimoji="1" lang="ja-JP" altLang="en-US" sz="1600" baseline="30000" dirty="0">
                    <a:solidFill>
                      <a:schemeClr val="tx1"/>
                    </a:solidFill>
                    <a:uFill>
                      <a:solidFill>
                        <a:schemeClr val="accent5">
                          <a:lumMod val="20000"/>
                          <a:lumOff val="80000"/>
                        </a:schemeClr>
                      </a:solidFill>
                    </a:uFill>
                  </a:endParaRPr>
                </a:p>
              </p:txBody>
            </p:sp>
          </p:grpSp>
          <p:sp>
            <p:nvSpPr>
              <p:cNvPr id="52" name="テキスト ボックス 51">
                <a:extLst>
                  <a:ext uri="{FF2B5EF4-FFF2-40B4-BE49-F238E27FC236}">
                    <a16:creationId xmlns:a16="http://schemas.microsoft.com/office/drawing/2014/main" id="{046FB63B-D846-E105-789F-AD020F100F15}"/>
                  </a:ext>
                </a:extLst>
              </p:cNvPr>
              <p:cNvSpPr txBox="1"/>
              <p:nvPr/>
            </p:nvSpPr>
            <p:spPr>
              <a:xfrm>
                <a:off x="6115105" y="6554555"/>
                <a:ext cx="1400935" cy="461665"/>
              </a:xfrm>
              <a:prstGeom prst="rect">
                <a:avLst/>
              </a:prstGeom>
              <a:noFill/>
            </p:spPr>
            <p:txBody>
              <a:bodyPr wrap="square" rtlCol="0">
                <a:spAutoFit/>
              </a:bodyPr>
              <a:lstStyle/>
              <a:p>
                <a:pPr algn="ctr"/>
                <a:r>
                  <a:rPr kumimoji="1" lang="en-US" altLang="ja-JP" sz="2400" b="1" dirty="0">
                    <a:solidFill>
                      <a:srgbClr val="FF0000"/>
                    </a:solidFill>
                  </a:rPr>
                  <a:t>8.3</a:t>
                </a:r>
                <a:r>
                  <a:rPr kumimoji="1" lang="ja-JP" altLang="en-US" sz="1600" b="1" dirty="0">
                    <a:solidFill>
                      <a:srgbClr val="FF0000"/>
                    </a:solidFill>
                  </a:rPr>
                  <a:t>円</a:t>
                </a:r>
                <a:r>
                  <a:rPr kumimoji="1" lang="en-US" altLang="ja-JP" sz="1600" b="1" dirty="0">
                    <a:solidFill>
                      <a:srgbClr val="FF0000"/>
                    </a:solidFill>
                  </a:rPr>
                  <a:t>/kWh</a:t>
                </a:r>
                <a:endParaRPr kumimoji="1" lang="ja-JP" altLang="en-US" sz="1600" b="1" baseline="30000" dirty="0">
                  <a:solidFill>
                    <a:srgbClr val="FF0000"/>
                  </a:solidFill>
                </a:endParaRPr>
              </a:p>
            </p:txBody>
          </p:sp>
        </p:grpSp>
      </p:grpSp>
    </p:spTree>
    <p:extLst>
      <p:ext uri="{BB962C8B-B14F-4D97-AF65-F5344CB8AC3E}">
        <p14:creationId xmlns:p14="http://schemas.microsoft.com/office/powerpoint/2010/main" val="388212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図 1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4" y="1248800"/>
            <a:ext cx="14421866" cy="4055689"/>
          </a:xfrm>
          <a:prstGeom prst="rect">
            <a:avLst/>
          </a:prstGeom>
        </p:spPr>
      </p:pic>
      <p:sp>
        <p:nvSpPr>
          <p:cNvPr id="158" name="正方形/長方形 157">
            <a:extLst>
              <a:ext uri="{FF2B5EF4-FFF2-40B4-BE49-F238E27FC236}">
                <a16:creationId xmlns:a16="http://schemas.microsoft.com/office/drawing/2014/main" id="{73CE3589-22F8-3BC4-2298-25E0B27C2E09}"/>
              </a:ext>
            </a:extLst>
          </p:cNvPr>
          <p:cNvSpPr/>
          <p:nvPr/>
        </p:nvSpPr>
        <p:spPr>
          <a:xfrm>
            <a:off x="8658509" y="1580860"/>
            <a:ext cx="5935412" cy="3423618"/>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58D3EFDA-9F4A-8AC0-1407-3A5178CFF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560" y="2200848"/>
            <a:ext cx="2753756" cy="1371653"/>
          </a:xfrm>
          <a:prstGeom prst="rect">
            <a:avLst/>
          </a:prstGeom>
        </p:spPr>
      </p:pic>
      <p:pic>
        <p:nvPicPr>
          <p:cNvPr id="36" name="図 35">
            <a:extLst>
              <a:ext uri="{FF2B5EF4-FFF2-40B4-BE49-F238E27FC236}">
                <a16:creationId xmlns:a16="http://schemas.microsoft.com/office/drawing/2014/main" id="{92EDA32F-68D1-ADFF-A99B-E9309E3325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7916" y="3632113"/>
            <a:ext cx="2753756" cy="1285434"/>
          </a:xfrm>
          <a:prstGeom prst="rect">
            <a:avLst/>
          </a:prstGeom>
        </p:spPr>
      </p:pic>
      <p:sp>
        <p:nvSpPr>
          <p:cNvPr id="84" name="フリーフォーム: 図形 83">
            <a:extLst>
              <a:ext uri="{FF2B5EF4-FFF2-40B4-BE49-F238E27FC236}">
                <a16:creationId xmlns:a16="http://schemas.microsoft.com/office/drawing/2014/main" id="{3A95B1AF-01BD-24CD-B9CB-08D0041BDF0C}"/>
              </a:ext>
            </a:extLst>
          </p:cNvPr>
          <p:cNvSpPr/>
          <p:nvPr/>
        </p:nvSpPr>
        <p:spPr>
          <a:xfrm rot="5400000">
            <a:off x="8979271" y="2032516"/>
            <a:ext cx="1301995" cy="1709256"/>
          </a:xfrm>
          <a:custGeom>
            <a:avLst/>
            <a:gdLst>
              <a:gd name="connsiteX0" fmla="*/ 0 w 1301995"/>
              <a:gd name="connsiteY0" fmla="*/ 1709256 h 1709256"/>
              <a:gd name="connsiteX1" fmla="*/ 1 w 1301995"/>
              <a:gd name="connsiteY1" fmla="*/ 103564 h 1709256"/>
              <a:gd name="connsiteX2" fmla="*/ 546848 w 1301995"/>
              <a:gd name="connsiteY2" fmla="*/ 103564 h 1709256"/>
              <a:gd name="connsiteX3" fmla="*/ 650815 w 1301995"/>
              <a:gd name="connsiteY3" fmla="*/ 0 h 1709256"/>
              <a:gd name="connsiteX4" fmla="*/ 754782 w 1301995"/>
              <a:gd name="connsiteY4" fmla="*/ 103564 h 1709256"/>
              <a:gd name="connsiteX5" fmla="*/ 1301995 w 1301995"/>
              <a:gd name="connsiteY5" fmla="*/ 103564 h 1709256"/>
              <a:gd name="connsiteX6" fmla="*/ 1301995 w 1301995"/>
              <a:gd name="connsiteY6" fmla="*/ 1709256 h 17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995" h="1709256">
                <a:moveTo>
                  <a:pt x="0" y="1709256"/>
                </a:moveTo>
                <a:lnTo>
                  <a:pt x="1" y="103564"/>
                </a:lnTo>
                <a:lnTo>
                  <a:pt x="546848" y="103564"/>
                </a:lnTo>
                <a:lnTo>
                  <a:pt x="650815" y="0"/>
                </a:lnTo>
                <a:lnTo>
                  <a:pt x="754782" y="103564"/>
                </a:lnTo>
                <a:lnTo>
                  <a:pt x="1301995" y="103564"/>
                </a:lnTo>
                <a:lnTo>
                  <a:pt x="1301995" y="170925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6" name="グループ化 95">
            <a:extLst>
              <a:ext uri="{FF2B5EF4-FFF2-40B4-BE49-F238E27FC236}">
                <a16:creationId xmlns:a16="http://schemas.microsoft.com/office/drawing/2014/main" id="{74AACF4A-AA44-D235-A0D5-D0B11A6C9216}"/>
              </a:ext>
            </a:extLst>
          </p:cNvPr>
          <p:cNvGrpSpPr/>
          <p:nvPr/>
        </p:nvGrpSpPr>
        <p:grpSpPr>
          <a:xfrm>
            <a:off x="8775640" y="3672077"/>
            <a:ext cx="1709256" cy="1211332"/>
            <a:chOff x="8775640" y="3479403"/>
            <a:chExt cx="1709256" cy="1211332"/>
          </a:xfrm>
        </p:grpSpPr>
        <p:sp>
          <p:nvSpPr>
            <p:cNvPr id="144" name="正方形/長方形 143">
              <a:extLst>
                <a:ext uri="{FF2B5EF4-FFF2-40B4-BE49-F238E27FC236}">
                  <a16:creationId xmlns:a16="http://schemas.microsoft.com/office/drawing/2014/main" id="{DD56C956-FFC8-CDEE-C33E-A3059881F8D2}"/>
                </a:ext>
              </a:extLst>
            </p:cNvPr>
            <p:cNvSpPr/>
            <p:nvPr/>
          </p:nvSpPr>
          <p:spPr>
            <a:xfrm>
              <a:off x="8775640" y="3479403"/>
              <a:ext cx="1598964" cy="1211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F3400577-FC37-DF87-2DB7-8A9A99EB7CAA}"/>
                </a:ext>
              </a:extLst>
            </p:cNvPr>
            <p:cNvSpPr/>
            <p:nvPr/>
          </p:nvSpPr>
          <p:spPr>
            <a:xfrm rot="5400000">
              <a:off x="10306351" y="3995377"/>
              <a:ext cx="238368" cy="11872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正方形/長方形 94">
            <a:extLst>
              <a:ext uri="{FF2B5EF4-FFF2-40B4-BE49-F238E27FC236}">
                <a16:creationId xmlns:a16="http://schemas.microsoft.com/office/drawing/2014/main" id="{CE342F92-2C3D-9621-39DC-B4057A80688C}"/>
              </a:ext>
            </a:extLst>
          </p:cNvPr>
          <p:cNvSpPr/>
          <p:nvPr/>
        </p:nvSpPr>
        <p:spPr>
          <a:xfrm>
            <a:off x="353489" y="432520"/>
            <a:ext cx="14411189" cy="837581"/>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0D0F300-51A7-D5F0-F433-793DA7D517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023" y="504721"/>
            <a:ext cx="6351404" cy="705421"/>
          </a:xfrm>
          <a:prstGeom prst="rect">
            <a:avLst/>
          </a:prstGeom>
        </p:spPr>
      </p:pic>
      <p:pic>
        <p:nvPicPr>
          <p:cNvPr id="20" name="図 19">
            <a:extLst>
              <a:ext uri="{FF2B5EF4-FFF2-40B4-BE49-F238E27FC236}">
                <a16:creationId xmlns:a16="http://schemas.microsoft.com/office/drawing/2014/main" id="{C9C7DDDE-F5A8-2160-48F2-8F948499D2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65" y="585075"/>
            <a:ext cx="1883736" cy="548661"/>
          </a:xfrm>
          <a:prstGeom prst="rect">
            <a:avLst/>
          </a:prstGeom>
        </p:spPr>
      </p:pic>
      <p:pic>
        <p:nvPicPr>
          <p:cNvPr id="38" name="図 37">
            <a:extLst>
              <a:ext uri="{FF2B5EF4-FFF2-40B4-BE49-F238E27FC236}">
                <a16:creationId xmlns:a16="http://schemas.microsoft.com/office/drawing/2014/main" id="{97A81646-8C25-7610-6BB4-CCAFEF461A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36092" y="2206589"/>
            <a:ext cx="1374265" cy="1079033"/>
          </a:xfrm>
          <a:prstGeom prst="rect">
            <a:avLst/>
          </a:prstGeom>
        </p:spPr>
      </p:pic>
      <p:grpSp>
        <p:nvGrpSpPr>
          <p:cNvPr id="165" name="グループ化 164">
            <a:extLst>
              <a:ext uri="{FF2B5EF4-FFF2-40B4-BE49-F238E27FC236}">
                <a16:creationId xmlns:a16="http://schemas.microsoft.com/office/drawing/2014/main" id="{5C07C5A7-3242-DFE1-FCBE-2A32F767E38C}"/>
              </a:ext>
            </a:extLst>
          </p:cNvPr>
          <p:cNvGrpSpPr/>
          <p:nvPr/>
        </p:nvGrpSpPr>
        <p:grpSpPr>
          <a:xfrm>
            <a:off x="6521309" y="3604569"/>
            <a:ext cx="1858164" cy="1303756"/>
            <a:chOff x="723900" y="3508049"/>
            <a:chExt cx="1858164" cy="1303756"/>
          </a:xfrm>
        </p:grpSpPr>
        <p:pic>
          <p:nvPicPr>
            <p:cNvPr id="30" name="図 29">
              <a:extLst>
                <a:ext uri="{FF2B5EF4-FFF2-40B4-BE49-F238E27FC236}">
                  <a16:creationId xmlns:a16="http://schemas.microsoft.com/office/drawing/2014/main" id="{73179014-B930-2B51-628C-499DF69E9C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40" y="4136869"/>
              <a:ext cx="676682" cy="551274"/>
            </a:xfrm>
            <a:prstGeom prst="rect">
              <a:avLst/>
            </a:prstGeom>
          </p:spPr>
        </p:pic>
        <p:pic>
          <p:nvPicPr>
            <p:cNvPr id="32" name="図 31">
              <a:extLst>
                <a:ext uri="{FF2B5EF4-FFF2-40B4-BE49-F238E27FC236}">
                  <a16:creationId xmlns:a16="http://schemas.microsoft.com/office/drawing/2014/main" id="{947BE765-1E53-7CAB-F58E-0A0E7E2756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2453" y="4091703"/>
              <a:ext cx="1005879" cy="613978"/>
            </a:xfrm>
            <a:prstGeom prst="rect">
              <a:avLst/>
            </a:prstGeom>
          </p:spPr>
        </p:pic>
        <p:pic>
          <p:nvPicPr>
            <p:cNvPr id="66" name="図 65">
              <a:extLst>
                <a:ext uri="{FF2B5EF4-FFF2-40B4-BE49-F238E27FC236}">
                  <a16:creationId xmlns:a16="http://schemas.microsoft.com/office/drawing/2014/main" id="{E42B607D-CD19-1C86-C498-3E6D56C9B7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903" y="3541929"/>
              <a:ext cx="951012" cy="222077"/>
            </a:xfrm>
            <a:prstGeom prst="rect">
              <a:avLst/>
            </a:prstGeom>
          </p:spPr>
        </p:pic>
        <p:sp>
          <p:nvSpPr>
            <p:cNvPr id="67" name="object 100">
              <a:extLst>
                <a:ext uri="{FF2B5EF4-FFF2-40B4-BE49-F238E27FC236}">
                  <a16:creationId xmlns:a16="http://schemas.microsoft.com/office/drawing/2014/main" id="{9EC9B325-2C93-9AB4-C6ED-9131306F45F6}"/>
                </a:ext>
              </a:extLst>
            </p:cNvPr>
            <p:cNvSpPr txBox="1"/>
            <p:nvPr/>
          </p:nvSpPr>
          <p:spPr>
            <a:xfrm>
              <a:off x="824527" y="3748664"/>
              <a:ext cx="1678580" cy="164146"/>
            </a:xfrm>
            <a:prstGeom prst="rect">
              <a:avLst/>
            </a:prstGeom>
          </p:spPr>
          <p:txBody>
            <a:bodyPr vert="horz" wrap="square" lIns="0" tIns="33019" rIns="0" bIns="0" rtlCol="0">
              <a:spAutoFit/>
            </a:bodyPr>
            <a:lstStyle/>
            <a:p>
              <a:pPr marL="23495">
                <a:lnSpc>
                  <a:spcPct val="100000"/>
                </a:lnSpc>
                <a:spcBef>
                  <a:spcPts val="259"/>
                </a:spcBef>
              </a:pPr>
              <a:r>
                <a:rPr sz="850" spc="-20" dirty="0" err="1">
                  <a:solidFill>
                    <a:srgbClr val="231F20"/>
                  </a:solidFill>
                  <a:latin typeface="BIZ UDPゴシック" panose="020B0400000000000000" pitchFamily="50" charset="-128"/>
                  <a:ea typeface="BIZ UDPゴシック" panose="020B0400000000000000" pitchFamily="50" charset="-128"/>
                  <a:cs typeface="A P-OTF Aoto Gothic StdN M"/>
                </a:rPr>
                <a:t>無線LAN対応インターホンリモコン</a:t>
              </a:r>
              <a:endParaRPr sz="850" spc="-20" dirty="0">
                <a:latin typeface="BIZ UDPゴシック" panose="020B0400000000000000" pitchFamily="50" charset="-128"/>
                <a:ea typeface="BIZ UDPゴシック" panose="020B0400000000000000" pitchFamily="50" charset="-128"/>
                <a:cs typeface="A P-OTF Aoto Gothic StdN M"/>
              </a:endParaRPr>
            </a:p>
          </p:txBody>
        </p:sp>
        <p:sp>
          <p:nvSpPr>
            <p:cNvPr id="68" name="object 101">
              <a:extLst>
                <a:ext uri="{FF2B5EF4-FFF2-40B4-BE49-F238E27FC236}">
                  <a16:creationId xmlns:a16="http://schemas.microsoft.com/office/drawing/2014/main" id="{CE2DC547-054A-EA67-BE99-0226627C3D49}"/>
                </a:ext>
              </a:extLst>
            </p:cNvPr>
            <p:cNvSpPr txBox="1"/>
            <p:nvPr/>
          </p:nvSpPr>
          <p:spPr>
            <a:xfrm>
              <a:off x="755496" y="3915566"/>
              <a:ext cx="1769894" cy="210314"/>
            </a:xfrm>
            <a:prstGeom prst="rect">
              <a:avLst/>
            </a:prstGeom>
          </p:spPr>
          <p:txBody>
            <a:bodyPr vert="horz" wrap="square" lIns="0" tIns="12700" rIns="0" bIns="0" rtlCol="0">
              <a:spAutoFit/>
            </a:bodyPr>
            <a:lstStyle/>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ミドルウェアアダプターなしでHEMS接続可能</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lang="en-US" sz="600" dirty="0">
                <a:solidFill>
                  <a:srgbClr val="231F20"/>
                </a:solidFill>
                <a:latin typeface="BIZ UDPゴシック" panose="020B0400000000000000" pitchFamily="50" charset="-128"/>
                <a:ea typeface="BIZ UDPゴシック" panose="020B0400000000000000" pitchFamily="50" charset="-128"/>
                <a:cs typeface="TBGothicR Std Normal"/>
              </a:endParaRPr>
            </a:p>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コロナアプリも使える</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sz="600" dirty="0">
                <a:latin typeface="BIZ UDPゴシック" panose="020B0400000000000000" pitchFamily="50" charset="-128"/>
                <a:ea typeface="BIZ UDPゴシック" panose="020B0400000000000000" pitchFamily="50" charset="-128"/>
                <a:cs typeface="TBGothicR Std Normal"/>
              </a:endParaRPr>
            </a:p>
          </p:txBody>
        </p:sp>
        <p:sp>
          <p:nvSpPr>
            <p:cNvPr id="69" name="object 99">
              <a:extLst>
                <a:ext uri="{FF2B5EF4-FFF2-40B4-BE49-F238E27FC236}">
                  <a16:creationId xmlns:a16="http://schemas.microsoft.com/office/drawing/2014/main" id="{B6A75D8D-DAEC-D9C2-1AB0-DF6E2AD9CA22}"/>
                </a:ext>
              </a:extLst>
            </p:cNvPr>
            <p:cNvSpPr txBox="1"/>
            <p:nvPr/>
          </p:nvSpPr>
          <p:spPr>
            <a:xfrm>
              <a:off x="835031" y="4636639"/>
              <a:ext cx="789089"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r>
                <a:rPr sz="600" dirty="0" err="1">
                  <a:solidFill>
                    <a:srgbClr val="231F20"/>
                  </a:solidFill>
                  <a:latin typeface="BIZ UDPゴシック" panose="020B0400000000000000" pitchFamily="50" charset="-128"/>
                  <a:ea typeface="BIZ UDPゴシック" panose="020B0400000000000000" pitchFamily="50" charset="-128"/>
                  <a:cs typeface="A-OTF Gothic BBB Pro"/>
                </a:rPr>
                <a:t>台所リモコン</a:t>
              </a: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0" name="object 99">
              <a:extLst>
                <a:ext uri="{FF2B5EF4-FFF2-40B4-BE49-F238E27FC236}">
                  <a16:creationId xmlns:a16="http://schemas.microsoft.com/office/drawing/2014/main" id="{B94E9237-0968-A65A-168E-227A7052BFC8}"/>
                </a:ext>
              </a:extLst>
            </p:cNvPr>
            <p:cNvSpPr txBox="1"/>
            <p:nvPr/>
          </p:nvSpPr>
          <p:spPr>
            <a:xfrm>
              <a:off x="1698183" y="4636639"/>
              <a:ext cx="614474"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〈浴室リモコン〉</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1" name="四角形: 角を丸くする 70">
              <a:extLst>
                <a:ext uri="{FF2B5EF4-FFF2-40B4-BE49-F238E27FC236}">
                  <a16:creationId xmlns:a16="http://schemas.microsoft.com/office/drawing/2014/main" id="{16B1CF12-DBCF-BAFE-038C-36B749B163C7}"/>
                </a:ext>
              </a:extLst>
            </p:cNvPr>
            <p:cNvSpPr/>
            <p:nvPr/>
          </p:nvSpPr>
          <p:spPr>
            <a:xfrm>
              <a:off x="723900" y="3508049"/>
              <a:ext cx="1858164" cy="1303756"/>
            </a:xfrm>
            <a:prstGeom prst="roundRect">
              <a:avLst>
                <a:gd name="adj" fmla="val 6444"/>
              </a:avLst>
            </a:prstGeom>
            <a:noFill/>
            <a:ln w="38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35BC86E2-949C-F59F-E9E3-E2AC57DB70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3005" y="4549083"/>
            <a:ext cx="2445460" cy="391901"/>
          </a:xfrm>
          <a:prstGeom prst="rect">
            <a:avLst/>
          </a:prstGeom>
        </p:spPr>
      </p:pic>
      <p:sp>
        <p:nvSpPr>
          <p:cNvPr id="46" name="object 95">
            <a:extLst>
              <a:ext uri="{FF2B5EF4-FFF2-40B4-BE49-F238E27FC236}">
                <a16:creationId xmlns:a16="http://schemas.microsoft.com/office/drawing/2014/main" id="{D2980409-3CA0-16DB-7213-E915FE91A4AC}"/>
              </a:ext>
            </a:extLst>
          </p:cNvPr>
          <p:cNvSpPr txBox="1"/>
          <p:nvPr/>
        </p:nvSpPr>
        <p:spPr>
          <a:xfrm>
            <a:off x="3638583" y="3979752"/>
            <a:ext cx="682031" cy="262892"/>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lang="en-US" altLang="ja-JP" sz="1600" b="1" spc="30" dirty="0">
                <a:solidFill>
                  <a:schemeClr val="tx1"/>
                </a:solidFill>
                <a:latin typeface="+mj-ea"/>
                <a:ea typeface="+mj-ea"/>
                <a:cs typeface="A P-OTF Aoto Gothic StdN DB"/>
              </a:rPr>
              <a:t>460</a:t>
            </a:r>
            <a:r>
              <a:rPr sz="1200" b="1" spc="30" dirty="0">
                <a:solidFill>
                  <a:schemeClr val="tx1"/>
                </a:solidFill>
                <a:latin typeface="+mj-ea"/>
                <a:ea typeface="+mj-ea"/>
                <a:cs typeface="A P-OTF Aoto Gothic StdN DB"/>
              </a:rPr>
              <a:t>L</a:t>
            </a:r>
          </a:p>
        </p:txBody>
      </p:sp>
      <p:sp>
        <p:nvSpPr>
          <p:cNvPr id="48" name="object 95">
            <a:extLst>
              <a:ext uri="{FF2B5EF4-FFF2-40B4-BE49-F238E27FC236}">
                <a16:creationId xmlns:a16="http://schemas.microsoft.com/office/drawing/2014/main" id="{E0EB8056-A4F9-7DC8-372B-80680446DE54}"/>
              </a:ext>
            </a:extLst>
          </p:cNvPr>
          <p:cNvSpPr txBox="1"/>
          <p:nvPr/>
        </p:nvSpPr>
        <p:spPr>
          <a:xfrm>
            <a:off x="4560046" y="3977113"/>
            <a:ext cx="2024401" cy="293670"/>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b="1" spc="-40" dirty="0">
                <a:solidFill>
                  <a:schemeClr val="tx1"/>
                </a:solidFill>
                <a:latin typeface="游ゴシック" panose="020B0400000000000000" pitchFamily="50" charset="-128"/>
                <a:ea typeface="游ゴシック" panose="020B0400000000000000" pitchFamily="50" charset="-128"/>
                <a:cs typeface="A P-OTF Aoto Gothic StdN DB"/>
              </a:rPr>
              <a:t>CHP-</a:t>
            </a:r>
            <a:r>
              <a:rPr lang="en-US" altLang="ja-JP" b="1" spc="-40" dirty="0">
                <a:solidFill>
                  <a:schemeClr val="tx1"/>
                </a:solidFill>
                <a:latin typeface="游ゴシック" panose="020B0400000000000000" pitchFamily="50" charset="-128"/>
                <a:ea typeface="游ゴシック" panose="020B0400000000000000" pitchFamily="50" charset="-128"/>
                <a:cs typeface="A P-OTF Aoto Gothic StdN DB"/>
              </a:rPr>
              <a:t>E</a:t>
            </a:r>
            <a:r>
              <a:rPr lang="en-US" altLang="ja-JP" b="1" spc="-10" dirty="0">
                <a:solidFill>
                  <a:schemeClr val="tx1"/>
                </a:solidFill>
                <a:latin typeface="游ゴシック" panose="020B0400000000000000" pitchFamily="50" charset="-128"/>
                <a:ea typeface="游ゴシック" panose="020B0400000000000000" pitchFamily="50" charset="-128"/>
                <a:cs typeface="A P-OTF Aoto Gothic StdN DB"/>
              </a:rPr>
              <a:t>46</a:t>
            </a:r>
            <a:r>
              <a:rPr b="1" spc="-10" dirty="0">
                <a:solidFill>
                  <a:schemeClr val="tx1"/>
                </a:solidFill>
                <a:latin typeface="游ゴシック" panose="020B0400000000000000" pitchFamily="50" charset="-128"/>
                <a:ea typeface="游ゴシック" panose="020B0400000000000000" pitchFamily="50" charset="-128"/>
                <a:cs typeface="A P-OTF Aoto Gothic StdN DB"/>
              </a:rPr>
              <a:t>AZ1V</a:t>
            </a:r>
            <a:endParaRPr b="1" dirty="0">
              <a:solidFill>
                <a:schemeClr val="tx1"/>
              </a:solidFill>
              <a:latin typeface="游ゴシック" panose="020B0400000000000000" pitchFamily="50" charset="-128"/>
              <a:ea typeface="游ゴシック" panose="020B0400000000000000" pitchFamily="50" charset="-128"/>
              <a:cs typeface="A P-OTF Aoto Gothic StdN DB"/>
            </a:endParaRPr>
          </a:p>
        </p:txBody>
      </p:sp>
      <p:sp>
        <p:nvSpPr>
          <p:cNvPr id="51" name="テキスト ボックス 50">
            <a:extLst>
              <a:ext uri="{FF2B5EF4-FFF2-40B4-BE49-F238E27FC236}">
                <a16:creationId xmlns:a16="http://schemas.microsoft.com/office/drawing/2014/main" id="{BBBEC2E1-94FF-C636-879B-448784C17556}"/>
              </a:ext>
            </a:extLst>
          </p:cNvPr>
          <p:cNvSpPr txBox="1"/>
          <p:nvPr/>
        </p:nvSpPr>
        <p:spPr>
          <a:xfrm>
            <a:off x="4143649" y="4034427"/>
            <a:ext cx="721542" cy="179536"/>
          </a:xfrm>
          <a:prstGeom prst="rect">
            <a:avLst/>
          </a:prstGeom>
          <a:noFill/>
        </p:spPr>
        <p:txBody>
          <a:bodyPr wrap="square">
            <a:spAutoFit/>
          </a:bodyPr>
          <a:lstStyle/>
          <a:p>
            <a:pPr marL="22860" marR="12700" indent="-3810">
              <a:lnSpc>
                <a:spcPct val="102600"/>
              </a:lnSpc>
            </a:pPr>
            <a:r>
              <a:rPr lang="ja-JP" altLang="en-US" sz="550" spc="-35" dirty="0">
                <a:solidFill>
                  <a:schemeClr val="tx1"/>
                </a:solidFill>
                <a:latin typeface="游ゴシック" panose="020B0400000000000000" pitchFamily="50" charset="-128"/>
                <a:ea typeface="游ゴシック" panose="020B0400000000000000" pitchFamily="50" charset="-128"/>
                <a:cs typeface="Hiragino UD Sans Std W4"/>
              </a:rPr>
              <a:t>システム</a:t>
            </a:r>
            <a:r>
              <a:rPr lang="ja-JP" altLang="en-US" sz="550" spc="-25" dirty="0">
                <a:solidFill>
                  <a:schemeClr val="tx1"/>
                </a:solidFill>
                <a:latin typeface="游ゴシック" panose="020B0400000000000000" pitchFamily="50" charset="-128"/>
                <a:ea typeface="游ゴシック" panose="020B0400000000000000" pitchFamily="50" charset="-128"/>
                <a:cs typeface="Hiragino UD Sans Std W4"/>
              </a:rPr>
              <a:t>形式</a:t>
            </a:r>
            <a:endParaRPr lang="ja-JP" altLang="en-US" sz="550" dirty="0">
              <a:solidFill>
                <a:schemeClr val="tx1"/>
              </a:solidFill>
              <a:latin typeface="游ゴシック" panose="020B0400000000000000" pitchFamily="50" charset="-128"/>
              <a:ea typeface="游ゴシック" panose="020B0400000000000000" pitchFamily="50" charset="-128"/>
              <a:cs typeface="Hiragino UD Sans Std W4"/>
            </a:endParaRPr>
          </a:p>
        </p:txBody>
      </p:sp>
      <p:cxnSp>
        <p:nvCxnSpPr>
          <p:cNvPr id="53" name="直線コネクタ 52">
            <a:extLst>
              <a:ext uri="{FF2B5EF4-FFF2-40B4-BE49-F238E27FC236}">
                <a16:creationId xmlns:a16="http://schemas.microsoft.com/office/drawing/2014/main" id="{82A8721D-1DF2-1F2A-4B2A-E5B7FFC2380F}"/>
              </a:ext>
            </a:extLst>
          </p:cNvPr>
          <p:cNvCxnSpPr/>
          <p:nvPr/>
        </p:nvCxnSpPr>
        <p:spPr>
          <a:xfrm>
            <a:off x="3703857" y="3943250"/>
            <a:ext cx="272630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3623197-3A4A-5FE5-4326-E29F60D7C6E8}"/>
              </a:ext>
            </a:extLst>
          </p:cNvPr>
          <p:cNvCxnSpPr/>
          <p:nvPr/>
        </p:nvCxnSpPr>
        <p:spPr>
          <a:xfrm>
            <a:off x="3703857" y="4286264"/>
            <a:ext cx="272630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F699549-01EB-565B-3479-D2A0A8E79230}"/>
              </a:ext>
            </a:extLst>
          </p:cNvPr>
          <p:cNvCxnSpPr>
            <a:cxnSpLocks/>
          </p:cNvCxnSpPr>
          <p:nvPr/>
        </p:nvCxnSpPr>
        <p:spPr>
          <a:xfrm flipV="1">
            <a:off x="4230396" y="3943250"/>
            <a:ext cx="0" cy="34298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91">
            <a:extLst>
              <a:ext uri="{FF2B5EF4-FFF2-40B4-BE49-F238E27FC236}">
                <a16:creationId xmlns:a16="http://schemas.microsoft.com/office/drawing/2014/main" id="{101589B8-23BE-905D-A80E-1718AE28E158}"/>
              </a:ext>
            </a:extLst>
          </p:cNvPr>
          <p:cNvSpPr txBox="1"/>
          <p:nvPr/>
        </p:nvSpPr>
        <p:spPr>
          <a:xfrm>
            <a:off x="3719535" y="4457382"/>
            <a:ext cx="336526" cy="120546"/>
          </a:xfrm>
          <a:prstGeom prst="rect">
            <a:avLst/>
          </a:prstGeom>
        </p:spPr>
        <p:txBody>
          <a:bodyPr vert="horz" wrap="square" lIns="0" tIns="12700" rIns="0" bIns="0" rtlCol="0">
            <a:spAutoFit/>
          </a:bodyPr>
          <a:lstStyle/>
          <a:p>
            <a:pPr marL="12700">
              <a:lnSpc>
                <a:spcPct val="100000"/>
              </a:lnSpc>
              <a:spcBef>
                <a:spcPts val="100"/>
              </a:spcBef>
            </a:pP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r>
              <a:rPr lang="ja-JP" alt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区分</a:t>
            </a:r>
            <a:r>
              <a:rPr lang="en-US" altLang="ja-JP" sz="700" spc="-50" dirty="0">
                <a:solidFill>
                  <a:srgbClr val="231F20"/>
                </a:solidFill>
                <a:latin typeface="BIZ UDPゴシック" panose="020B0400000000000000" pitchFamily="50" charset="-128"/>
                <a:ea typeface="BIZ UDPゴシック" panose="020B0400000000000000" pitchFamily="50" charset="-128"/>
                <a:cs typeface="Hiragino UD Sans Std W4"/>
              </a:rPr>
              <a:t>E</a:t>
            </a: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p>
        </p:txBody>
      </p:sp>
      <p:sp>
        <p:nvSpPr>
          <p:cNvPr id="73" name="object 91">
            <a:extLst>
              <a:ext uri="{FF2B5EF4-FFF2-40B4-BE49-F238E27FC236}">
                <a16:creationId xmlns:a16="http://schemas.microsoft.com/office/drawing/2014/main" id="{4D9ACAD2-56B2-4AC8-302D-17B32382B592}"/>
              </a:ext>
            </a:extLst>
          </p:cNvPr>
          <p:cNvSpPr txBox="1"/>
          <p:nvPr/>
        </p:nvSpPr>
        <p:spPr>
          <a:xfrm>
            <a:off x="5486324" y="4464105"/>
            <a:ext cx="672612" cy="105157"/>
          </a:xfrm>
          <a:prstGeom prst="rect">
            <a:avLst/>
          </a:prstGeom>
        </p:spPr>
        <p:txBody>
          <a:bodyPr vert="horz" wrap="square" lIns="0" tIns="12700" rIns="0" bIns="0" rtlCol="0">
            <a:spAutoFit/>
          </a:bodyPr>
          <a:lstStyle/>
          <a:p>
            <a:pPr marL="12700">
              <a:lnSpc>
                <a:spcPct val="100000"/>
              </a:lnSpc>
              <a:spcBef>
                <a:spcPts val="100"/>
              </a:spcBef>
            </a:pPr>
            <a:r>
              <a:rPr lang="en-US" altLang="ja-JP" sz="600" spc="-50" dirty="0">
                <a:solidFill>
                  <a:srgbClr val="231F20"/>
                </a:solidFill>
                <a:latin typeface="BIZ UDPゴシック" panose="020B0400000000000000" pitchFamily="50" charset="-128"/>
                <a:ea typeface="BIZ UDPゴシック" panose="020B0400000000000000" pitchFamily="50" charset="-128"/>
                <a:cs typeface="Hiragino UD Sans Std W4"/>
              </a:rPr>
              <a:t>JIS C 9220:2018</a:t>
            </a:r>
            <a:endParaRPr lang="en-US" sz="6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4" name="object 91">
            <a:extLst>
              <a:ext uri="{FF2B5EF4-FFF2-40B4-BE49-F238E27FC236}">
                <a16:creationId xmlns:a16="http://schemas.microsoft.com/office/drawing/2014/main" id="{82B4DB8B-1C3E-40CC-8C1F-9D3AA6D4D486}"/>
              </a:ext>
            </a:extLst>
          </p:cNvPr>
          <p:cNvSpPr txBox="1"/>
          <p:nvPr/>
        </p:nvSpPr>
        <p:spPr>
          <a:xfrm>
            <a:off x="4048773" y="4638608"/>
            <a:ext cx="336526" cy="194925"/>
          </a:xfrm>
          <a:prstGeom prst="rect">
            <a:avLst/>
          </a:prstGeom>
        </p:spPr>
        <p:txBody>
          <a:bodyPr vert="horz" wrap="square" lIns="0" tIns="12700" rIns="0" bIns="0" rtlCol="0">
            <a:spAutoFit/>
          </a:bodyPr>
          <a:lstStyle/>
          <a:p>
            <a:pPr marL="12700" algn="dist">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目標年度：</a:t>
            </a:r>
            <a:endParaRPr lang="en-US" altLang="ja-JP"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a:p>
            <a:pPr marL="12700">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２０２５年度</a:t>
            </a:r>
            <a:endParaRPr lang="en-US"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5" name="object 91">
            <a:extLst>
              <a:ext uri="{FF2B5EF4-FFF2-40B4-BE49-F238E27FC236}">
                <a16:creationId xmlns:a16="http://schemas.microsoft.com/office/drawing/2014/main" id="{20092A47-3D5C-E861-5D81-71BFA787E826}"/>
              </a:ext>
            </a:extLst>
          </p:cNvPr>
          <p:cNvSpPr txBox="1"/>
          <p:nvPr/>
        </p:nvSpPr>
        <p:spPr>
          <a:xfrm>
            <a:off x="4583656" y="4616107"/>
            <a:ext cx="575852"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省エネ基準達成率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6" name="object 91">
            <a:extLst>
              <a:ext uri="{FF2B5EF4-FFF2-40B4-BE49-F238E27FC236}">
                <a16:creationId xmlns:a16="http://schemas.microsoft.com/office/drawing/2014/main" id="{3E51F4B1-48FB-6E02-1305-BE467647A723}"/>
              </a:ext>
            </a:extLst>
          </p:cNvPr>
          <p:cNvSpPr txBox="1"/>
          <p:nvPr/>
        </p:nvSpPr>
        <p:spPr>
          <a:xfrm>
            <a:off x="5413068" y="4616107"/>
            <a:ext cx="629295"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年間給湯保温効率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7" name="object 92">
            <a:extLst>
              <a:ext uri="{FF2B5EF4-FFF2-40B4-BE49-F238E27FC236}">
                <a16:creationId xmlns:a16="http://schemas.microsoft.com/office/drawing/2014/main" id="{87E1EC0B-09EF-5A58-1D68-546A75ACA14D}"/>
              </a:ext>
            </a:extLst>
          </p:cNvPr>
          <p:cNvSpPr txBox="1"/>
          <p:nvPr/>
        </p:nvSpPr>
        <p:spPr>
          <a:xfrm>
            <a:off x="5570584" y="4671583"/>
            <a:ext cx="303886" cy="228268"/>
          </a:xfrm>
          <a:prstGeom prst="rect">
            <a:avLst/>
          </a:prstGeom>
        </p:spPr>
        <p:txBody>
          <a:bodyPr vert="horz" wrap="square" lIns="0" tIns="12700" rIns="0" bIns="0" rtlCol="0">
            <a:spAutoFit/>
          </a:bodyPr>
          <a:lstStyle/>
          <a:p>
            <a:pPr marL="12700">
              <a:lnSpc>
                <a:spcPct val="100000"/>
              </a:lnSpc>
              <a:spcBef>
                <a:spcPts val="100"/>
              </a:spcBef>
            </a:pPr>
            <a:r>
              <a:rPr lang="en-US" sz="1400" b="1" spc="-50" dirty="0">
                <a:solidFill>
                  <a:srgbClr val="231F20"/>
                </a:solidFill>
                <a:latin typeface="+mj-ea"/>
                <a:ea typeface="+mj-ea"/>
                <a:cs typeface="Avenir Next "/>
              </a:rPr>
              <a:t>3.</a:t>
            </a:r>
            <a:r>
              <a:rPr lang="en-US" sz="1400" b="1" spc="70" dirty="0">
                <a:solidFill>
                  <a:srgbClr val="231F20"/>
                </a:solidFill>
                <a:latin typeface="+mj-ea"/>
                <a:ea typeface="+mj-ea"/>
                <a:cs typeface="Avenir Next "/>
              </a:rPr>
              <a:t>5</a:t>
            </a:r>
            <a:endParaRPr lang="en-US" sz="1700" b="1" spc="70" dirty="0">
              <a:solidFill>
                <a:srgbClr val="231F20"/>
              </a:solidFill>
              <a:latin typeface="+mj-ea"/>
              <a:ea typeface="+mj-ea"/>
              <a:cs typeface="Avenir Next "/>
            </a:endParaRPr>
          </a:p>
        </p:txBody>
      </p:sp>
      <p:sp>
        <p:nvSpPr>
          <p:cNvPr id="78" name="object 92">
            <a:extLst>
              <a:ext uri="{FF2B5EF4-FFF2-40B4-BE49-F238E27FC236}">
                <a16:creationId xmlns:a16="http://schemas.microsoft.com/office/drawing/2014/main" id="{6FF64CE7-FD94-8EE5-7047-4EF5662817C2}"/>
              </a:ext>
            </a:extLst>
          </p:cNvPr>
          <p:cNvSpPr txBox="1"/>
          <p:nvPr/>
        </p:nvSpPr>
        <p:spPr>
          <a:xfrm>
            <a:off x="4661841" y="4671831"/>
            <a:ext cx="534341" cy="228268"/>
          </a:xfrm>
          <a:prstGeom prst="rect">
            <a:avLst/>
          </a:prstGeom>
        </p:spPr>
        <p:txBody>
          <a:bodyPr vert="horz" wrap="square" lIns="0" tIns="12700" rIns="0" bIns="0" rtlCol="0">
            <a:spAutoFit/>
          </a:bodyPr>
          <a:lstStyle/>
          <a:p>
            <a:pPr marL="12700">
              <a:lnSpc>
                <a:spcPct val="100000"/>
              </a:lnSpc>
              <a:spcBef>
                <a:spcPts val="100"/>
              </a:spcBef>
            </a:pPr>
            <a:r>
              <a:rPr lang="en-US" sz="1400" b="1" spc="-30" dirty="0">
                <a:solidFill>
                  <a:srgbClr val="231F20"/>
                </a:solidFill>
                <a:latin typeface="+mj-ea"/>
                <a:ea typeface="+mj-ea"/>
                <a:cs typeface="Avenir Next "/>
              </a:rPr>
              <a:t>100</a:t>
            </a:r>
            <a:r>
              <a:rPr lang="en-US" sz="1400" b="1" spc="-10" baseline="2057" dirty="0">
                <a:solidFill>
                  <a:srgbClr val="231F20"/>
                </a:solidFill>
                <a:latin typeface="+mj-ea"/>
                <a:ea typeface="+mj-ea"/>
                <a:cs typeface="Avenir Next "/>
              </a:rPr>
              <a:t>%</a:t>
            </a:r>
            <a:endParaRPr lang="en-US" sz="1400" b="1" spc="70" dirty="0">
              <a:solidFill>
                <a:srgbClr val="231F20"/>
              </a:solidFill>
              <a:latin typeface="+mj-ea"/>
              <a:ea typeface="+mj-ea"/>
              <a:cs typeface="Avenir Next "/>
            </a:endParaRPr>
          </a:p>
        </p:txBody>
      </p:sp>
      <p:sp>
        <p:nvSpPr>
          <p:cNvPr id="79" name="object 25">
            <a:extLst>
              <a:ext uri="{FF2B5EF4-FFF2-40B4-BE49-F238E27FC236}">
                <a16:creationId xmlns:a16="http://schemas.microsoft.com/office/drawing/2014/main" id="{6EDAB771-DCF3-BC4F-96D2-4295862637D9}"/>
              </a:ext>
            </a:extLst>
          </p:cNvPr>
          <p:cNvSpPr txBox="1"/>
          <p:nvPr/>
        </p:nvSpPr>
        <p:spPr>
          <a:xfrm>
            <a:off x="2996988" y="555324"/>
            <a:ext cx="4223048" cy="182101"/>
          </a:xfrm>
          <a:prstGeom prst="rect">
            <a:avLst/>
          </a:prstGeom>
        </p:spPr>
        <p:txBody>
          <a:bodyPr vert="horz" wrap="square" lIns="0" tIns="12700" rIns="0" bIns="0" rtlCol="0">
            <a:spAutoFit/>
          </a:bodyPr>
          <a:lstStyle/>
          <a:p>
            <a:pPr marL="46990">
              <a:lnSpc>
                <a:spcPct val="100000"/>
              </a:lnSpc>
              <a:spcBef>
                <a:spcPts val="100"/>
              </a:spcBef>
              <a:tabLst>
                <a:tab pos="1670685" algn="l"/>
                <a:tab pos="3069590" algn="l"/>
              </a:tabLst>
            </a:pPr>
            <a:r>
              <a:rPr lang="ja-JP" altLang="en-US" sz="1100" spc="60" dirty="0">
                <a:solidFill>
                  <a:srgbClr val="FFFFFF"/>
                </a:solidFill>
                <a:latin typeface="游ゴシック" panose="020B0400000000000000" pitchFamily="50" charset="-128"/>
                <a:ea typeface="游ゴシック" panose="020B0400000000000000" pitchFamily="50" charset="-128"/>
                <a:cs typeface="A P-OTF Aoto Gothic StdN R"/>
              </a:rPr>
              <a:t>昼間沸上げ</a:t>
            </a:r>
            <a:r>
              <a:rPr sz="1100" spc="60" dirty="0">
                <a:solidFill>
                  <a:srgbClr val="FFFFFF"/>
                </a:solidFill>
                <a:latin typeface="游ゴシック" panose="020B0400000000000000" pitchFamily="50" charset="-128"/>
                <a:ea typeface="游ゴシック" panose="020B0400000000000000" pitchFamily="50" charset="-128"/>
                <a:cs typeface="A P-OTF Aoto Gothic StdN R"/>
              </a:rPr>
              <a:t>型</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自然冷媒CO</a:t>
            </a:r>
            <a:r>
              <a:rPr sz="600" b="1" spc="10" dirty="0">
                <a:solidFill>
                  <a:srgbClr val="FFFFFF"/>
                </a:solidFill>
                <a:latin typeface="游ゴシック" panose="020B0400000000000000" pitchFamily="50" charset="-128"/>
                <a:ea typeface="游ゴシック" panose="020B0400000000000000" pitchFamily="50" charset="-128"/>
                <a:cs typeface="A P-OTF Aoto Gothic StdN R"/>
              </a:rPr>
              <a:t>2</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家庭用</a:t>
            </a:r>
            <a:r>
              <a:rPr lang="ja-JP" altLang="en-US" sz="1100" spc="10" dirty="0">
                <a:solidFill>
                  <a:srgbClr val="FFFFFF"/>
                </a:solidFill>
                <a:latin typeface="游ゴシック" panose="020B0400000000000000" pitchFamily="50" charset="-128"/>
                <a:ea typeface="游ゴシック" panose="020B0400000000000000" pitchFamily="50" charset="-128"/>
                <a:cs typeface="A P-OTF Aoto Gothic StdN R"/>
              </a:rPr>
              <a:t>　 </a:t>
            </a:r>
            <a:r>
              <a:rPr sz="1100" spc="30" dirty="0" err="1">
                <a:solidFill>
                  <a:srgbClr val="FFFFFF"/>
                </a:solidFill>
                <a:latin typeface="游ゴシック" panose="020B0400000000000000" pitchFamily="50" charset="-128"/>
                <a:ea typeface="游ゴシック" panose="020B0400000000000000" pitchFamily="50" charset="-128"/>
                <a:cs typeface="A P-OTF Aoto Gothic StdN R"/>
              </a:rPr>
              <a:t>ヒートポンプ給湯機</a:t>
            </a:r>
            <a:endParaRPr sz="1100" spc="30" dirty="0">
              <a:latin typeface="游ゴシック" panose="020B0400000000000000" pitchFamily="50" charset="-128"/>
              <a:ea typeface="游ゴシック" panose="020B0400000000000000" pitchFamily="50" charset="-128"/>
              <a:cs typeface="A P-OTF Aoto Gothic StdN R"/>
            </a:endParaRPr>
          </a:p>
        </p:txBody>
      </p:sp>
      <p:sp>
        <p:nvSpPr>
          <p:cNvPr id="80" name="テキスト ボックス 79">
            <a:extLst>
              <a:ext uri="{FF2B5EF4-FFF2-40B4-BE49-F238E27FC236}">
                <a16:creationId xmlns:a16="http://schemas.microsoft.com/office/drawing/2014/main" id="{99956F25-FBC5-53D3-407B-B58AA8C7AE03}"/>
              </a:ext>
            </a:extLst>
          </p:cNvPr>
          <p:cNvSpPr txBox="1"/>
          <p:nvPr/>
        </p:nvSpPr>
        <p:spPr>
          <a:xfrm>
            <a:off x="2911958" y="716370"/>
            <a:ext cx="5086173" cy="646331"/>
          </a:xfrm>
          <a:prstGeom prst="rect">
            <a:avLst/>
          </a:prstGeom>
          <a:noFill/>
        </p:spPr>
        <p:txBody>
          <a:bodyPr wrap="square" rtlCol="0">
            <a:spAutoFit/>
          </a:bodyPr>
          <a:lstStyle/>
          <a:p>
            <a:r>
              <a:rPr lang="ja-JP" altLang="en-US" sz="3600" b="1" spc="70" dirty="0">
                <a:solidFill>
                  <a:srgbClr val="FFFFFF"/>
                </a:solidFill>
                <a:latin typeface="游ゴシック" panose="020B0400000000000000" pitchFamily="50" charset="-128"/>
                <a:ea typeface="游ゴシック" panose="020B0400000000000000" pitchFamily="50" charset="-128"/>
                <a:cs typeface="A P-OTF Aoto Gothic StdN M"/>
              </a:rPr>
              <a:t>おひさまエコキュート</a:t>
            </a:r>
            <a:endParaRPr lang="ja-JP" altLang="en-US" sz="3600" b="1" spc="70" dirty="0">
              <a:latin typeface="游ゴシック" panose="020B0400000000000000" pitchFamily="50" charset="-128"/>
              <a:ea typeface="游ゴシック" panose="020B0400000000000000" pitchFamily="50" charset="-128"/>
              <a:cs typeface="A P-OTF Aoto Gothic StdN M"/>
            </a:endParaRPr>
          </a:p>
        </p:txBody>
      </p:sp>
      <p:sp>
        <p:nvSpPr>
          <p:cNvPr id="88" name="object 27">
            <a:extLst>
              <a:ext uri="{FF2B5EF4-FFF2-40B4-BE49-F238E27FC236}">
                <a16:creationId xmlns:a16="http://schemas.microsoft.com/office/drawing/2014/main" id="{673B9292-BBA9-BAE0-3FC5-B9FB84E63FA0}"/>
              </a:ext>
            </a:extLst>
          </p:cNvPr>
          <p:cNvSpPr txBox="1"/>
          <p:nvPr/>
        </p:nvSpPr>
        <p:spPr>
          <a:xfrm>
            <a:off x="10954841" y="896043"/>
            <a:ext cx="399415" cy="184025"/>
          </a:xfrm>
          <a:prstGeom prst="rect">
            <a:avLst/>
          </a:prstGeom>
        </p:spPr>
        <p:txBody>
          <a:bodyPr vert="horz" wrap="square" lIns="0" tIns="17145" rIns="0" bIns="0" rtlCol="0">
            <a:spAutoFit/>
          </a:bodyPr>
          <a:lstStyle/>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ふろ自動</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スイッチオン</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89" name="object 28">
            <a:extLst>
              <a:ext uri="{FF2B5EF4-FFF2-40B4-BE49-F238E27FC236}">
                <a16:creationId xmlns:a16="http://schemas.microsoft.com/office/drawing/2014/main" id="{9F9727A0-6ACF-F2D5-BA16-7154959D47D7}"/>
              </a:ext>
            </a:extLst>
          </p:cNvPr>
          <p:cNvSpPr txBox="1"/>
          <p:nvPr/>
        </p:nvSpPr>
        <p:spPr>
          <a:xfrm>
            <a:off x="13939106" y="896043"/>
            <a:ext cx="609600" cy="180049"/>
          </a:xfrm>
          <a:prstGeom prst="rect">
            <a:avLst/>
          </a:prstGeom>
        </p:spPr>
        <p:txBody>
          <a:bodyPr vert="horz" wrap="square" lIns="0" tIns="12700" rIns="0" bIns="0" rtlCol="0">
            <a:spAutoFit/>
          </a:bodyPr>
          <a:lstStyle/>
          <a:p>
            <a:pPr>
              <a:lnSpc>
                <a:spcPts val="65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入浴を検知して</a:t>
            </a:r>
            <a:endParaRPr sz="500" dirty="0">
              <a:latin typeface="BIZ UDPゴシック" panose="020B0400000000000000" pitchFamily="50" charset="-128"/>
              <a:ea typeface="BIZ UDPゴシック" panose="020B0400000000000000" pitchFamily="50" charset="-128"/>
              <a:cs typeface="A-OTF Gothic BBB Pro"/>
            </a:endParaRPr>
          </a:p>
          <a:p>
            <a:pPr>
              <a:lnSpc>
                <a:spcPts val="650"/>
              </a:lnSpc>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設定湯温に追いだき</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1" name="object 31">
            <a:extLst>
              <a:ext uri="{FF2B5EF4-FFF2-40B4-BE49-F238E27FC236}">
                <a16:creationId xmlns:a16="http://schemas.microsoft.com/office/drawing/2014/main" id="{ED1E2CDC-8A5C-FA8E-E069-3449632BBFB9}"/>
              </a:ext>
            </a:extLst>
          </p:cNvPr>
          <p:cNvSpPr txBox="1"/>
          <p:nvPr/>
        </p:nvSpPr>
        <p:spPr>
          <a:xfrm>
            <a:off x="11586922" y="938169"/>
            <a:ext cx="399415"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お湯はり開始</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2" name="object 32">
            <a:extLst>
              <a:ext uri="{FF2B5EF4-FFF2-40B4-BE49-F238E27FC236}">
                <a16:creationId xmlns:a16="http://schemas.microsoft.com/office/drawing/2014/main" id="{3331D5C4-3501-D9B7-0E69-45B6D2E19C98}"/>
              </a:ext>
            </a:extLst>
          </p:cNvPr>
          <p:cNvSpPr txBox="1"/>
          <p:nvPr/>
        </p:nvSpPr>
        <p:spPr>
          <a:xfrm>
            <a:off x="13430923" y="937819"/>
            <a:ext cx="344170"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入浴を待機</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4" name="object 64">
            <a:extLst>
              <a:ext uri="{FF2B5EF4-FFF2-40B4-BE49-F238E27FC236}">
                <a16:creationId xmlns:a16="http://schemas.microsoft.com/office/drawing/2014/main" id="{E7DB1684-01B6-99D4-AA4C-9E3EAE5EB339}"/>
              </a:ext>
            </a:extLst>
          </p:cNvPr>
          <p:cNvSpPr txBox="1"/>
          <p:nvPr/>
        </p:nvSpPr>
        <p:spPr>
          <a:xfrm>
            <a:off x="8552323" y="463834"/>
            <a:ext cx="1514055" cy="782265"/>
          </a:xfrm>
          <a:prstGeom prst="rect">
            <a:avLst/>
          </a:prstGeom>
        </p:spPr>
        <p:txBody>
          <a:bodyPr vert="horz" wrap="square" lIns="0" tIns="12700" rIns="0" bIns="0" rtlCol="0">
            <a:spAutoFit/>
          </a:bodyPr>
          <a:lstStyle/>
          <a:p>
            <a:pPr algn="l">
              <a:lnSpc>
                <a:spcPts val="3000"/>
              </a:lnSpc>
              <a:spcBef>
                <a:spcPts val="100"/>
              </a:spcBef>
            </a:pPr>
            <a:r>
              <a:rPr sz="900" b="1" dirty="0">
                <a:solidFill>
                  <a:srgbClr val="0071AE"/>
                </a:solidFill>
                <a:latin typeface="+mj-ea"/>
                <a:ea typeface="+mj-ea"/>
                <a:cs typeface="A P-OTF Aoto Gothic StdN R"/>
              </a:rPr>
              <a:t>一般地向け（－10℃対応）</a:t>
            </a:r>
            <a:endParaRPr sz="900" b="1" dirty="0">
              <a:latin typeface="+mj-ea"/>
              <a:ea typeface="+mj-ea"/>
              <a:cs typeface="A P-OTF Aoto Gothic StdN R"/>
            </a:endParaRPr>
          </a:p>
          <a:p>
            <a:pPr marL="173355" algn="l">
              <a:lnSpc>
                <a:spcPts val="3000"/>
              </a:lnSpc>
            </a:pPr>
            <a:r>
              <a:rPr lang="ja-JP" altLang="en-US" sz="3600" spc="-150" dirty="0">
                <a:solidFill>
                  <a:srgbClr val="0071AE"/>
                </a:solidFill>
                <a:latin typeface="+mj-ea"/>
                <a:ea typeface="+mj-ea"/>
                <a:cs typeface="A P-OTF Aoto Gothic StdN DB"/>
              </a:rPr>
              <a:t>４６０</a:t>
            </a:r>
            <a:r>
              <a:rPr sz="2100" dirty="0">
                <a:solidFill>
                  <a:srgbClr val="0071AE"/>
                </a:solidFill>
                <a:latin typeface="+mj-ea"/>
                <a:ea typeface="+mj-ea"/>
                <a:cs typeface="A P-OTF Aoto Gothic StdN DB"/>
              </a:rPr>
              <a:t>L</a:t>
            </a:r>
            <a:endParaRPr sz="2100" dirty="0">
              <a:latin typeface="+mj-ea"/>
              <a:ea typeface="+mj-ea"/>
              <a:cs typeface="A P-OTF Aoto Gothic StdN DB"/>
            </a:endParaRPr>
          </a:p>
        </p:txBody>
      </p:sp>
      <p:sp>
        <p:nvSpPr>
          <p:cNvPr id="112" name="テキスト ボックス 111">
            <a:extLst>
              <a:ext uri="{FF2B5EF4-FFF2-40B4-BE49-F238E27FC236}">
                <a16:creationId xmlns:a16="http://schemas.microsoft.com/office/drawing/2014/main" id="{76F8CF6A-27F9-97E2-CB13-FEC2CE6FEC75}"/>
              </a:ext>
            </a:extLst>
          </p:cNvPr>
          <p:cNvSpPr txBox="1"/>
          <p:nvPr/>
        </p:nvSpPr>
        <p:spPr>
          <a:xfrm>
            <a:off x="9907900" y="697495"/>
            <a:ext cx="1431814" cy="307777"/>
          </a:xfrm>
          <a:prstGeom prst="rect">
            <a:avLst/>
          </a:prstGeom>
          <a:noFill/>
        </p:spPr>
        <p:txBody>
          <a:bodyPr wrap="square">
            <a:spAutoFit/>
          </a:bodyPr>
          <a:lstStyle/>
          <a:p>
            <a:r>
              <a:rPr lang="ja-JP" altLang="en-US" sz="1400" b="1" i="0" u="none" strike="noStrike" spc="-150" baseline="0" dirty="0">
                <a:solidFill>
                  <a:srgbClr val="FFFFFF"/>
                </a:solidFill>
                <a:latin typeface="PAotoGothicStdN-Medium"/>
              </a:rPr>
              <a:t>フルオート</a:t>
            </a:r>
            <a:endParaRPr lang="ja-JP" altLang="en-US" sz="1400" b="1" spc="-150" dirty="0"/>
          </a:p>
        </p:txBody>
      </p:sp>
      <p:sp>
        <p:nvSpPr>
          <p:cNvPr id="113" name="object 30">
            <a:extLst>
              <a:ext uri="{FF2B5EF4-FFF2-40B4-BE49-F238E27FC236}">
                <a16:creationId xmlns:a16="http://schemas.microsoft.com/office/drawing/2014/main" id="{0D71089A-4E96-1AD0-9383-305E90CD2DA3}"/>
              </a:ext>
            </a:extLst>
          </p:cNvPr>
          <p:cNvSpPr txBox="1"/>
          <p:nvPr/>
        </p:nvSpPr>
        <p:spPr>
          <a:xfrm>
            <a:off x="12115580" y="892282"/>
            <a:ext cx="665570"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設定された湯温・	</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湯量でお湯はり停止</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114" name="object 30">
            <a:extLst>
              <a:ext uri="{FF2B5EF4-FFF2-40B4-BE49-F238E27FC236}">
                <a16:creationId xmlns:a16="http://schemas.microsoft.com/office/drawing/2014/main" id="{2A006A9C-E6DB-0763-15E1-BCC2BCBE5B38}"/>
              </a:ext>
            </a:extLst>
          </p:cNvPr>
          <p:cNvSpPr txBox="1"/>
          <p:nvPr/>
        </p:nvSpPr>
        <p:spPr>
          <a:xfrm>
            <a:off x="12741178" y="890695"/>
            <a:ext cx="494053"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メロディ音と音声</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ガイドでお知らせ</a:t>
            </a:r>
            <a:endParaRPr sz="500" dirty="0">
              <a:latin typeface="BIZ UDPゴシック" panose="020B0400000000000000" pitchFamily="50" charset="-128"/>
              <a:ea typeface="BIZ UDPゴシック" panose="020B0400000000000000" pitchFamily="50" charset="-128"/>
              <a:cs typeface="A-OTF Gothic BBB Pro"/>
            </a:endParaRPr>
          </a:p>
        </p:txBody>
      </p:sp>
      <p:grpSp>
        <p:nvGrpSpPr>
          <p:cNvPr id="161" name="グループ化 160">
            <a:extLst>
              <a:ext uri="{FF2B5EF4-FFF2-40B4-BE49-F238E27FC236}">
                <a16:creationId xmlns:a16="http://schemas.microsoft.com/office/drawing/2014/main" id="{C6F40236-0B2C-DFDB-3E6C-D2A3FDA69221}"/>
              </a:ext>
            </a:extLst>
          </p:cNvPr>
          <p:cNvGrpSpPr/>
          <p:nvPr/>
        </p:nvGrpSpPr>
        <p:grpSpPr>
          <a:xfrm>
            <a:off x="13149000" y="3240382"/>
            <a:ext cx="1377038" cy="1632122"/>
            <a:chOff x="13149000" y="3056021"/>
            <a:chExt cx="1377038" cy="1632122"/>
          </a:xfrm>
        </p:grpSpPr>
        <p:sp>
          <p:nvSpPr>
            <p:cNvPr id="128" name="正方形/長方形 127">
              <a:extLst>
                <a:ext uri="{FF2B5EF4-FFF2-40B4-BE49-F238E27FC236}">
                  <a16:creationId xmlns:a16="http://schemas.microsoft.com/office/drawing/2014/main" id="{55A9E6F0-2570-E1D4-C96B-3B4EE0D52B01}"/>
                </a:ext>
              </a:extLst>
            </p:cNvPr>
            <p:cNvSpPr/>
            <p:nvPr/>
          </p:nvSpPr>
          <p:spPr>
            <a:xfrm>
              <a:off x="13170459" y="3056021"/>
              <a:ext cx="1303251" cy="1632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 name="グループ化 116">
              <a:extLst>
                <a:ext uri="{FF2B5EF4-FFF2-40B4-BE49-F238E27FC236}">
                  <a16:creationId xmlns:a16="http://schemas.microsoft.com/office/drawing/2014/main" id="{0144E6F3-F8A8-C723-3C4A-F98300073F9C}"/>
                </a:ext>
              </a:extLst>
            </p:cNvPr>
            <p:cNvGrpSpPr/>
            <p:nvPr/>
          </p:nvGrpSpPr>
          <p:grpSpPr>
            <a:xfrm>
              <a:off x="13190612" y="3140210"/>
              <a:ext cx="1250718" cy="578615"/>
              <a:chOff x="13190612" y="3140210"/>
              <a:chExt cx="1250718" cy="578615"/>
            </a:xfrm>
          </p:grpSpPr>
          <p:sp>
            <p:nvSpPr>
              <p:cNvPr id="115" name="正方形/長方形 114">
                <a:extLst>
                  <a:ext uri="{FF2B5EF4-FFF2-40B4-BE49-F238E27FC236}">
                    <a16:creationId xmlns:a16="http://schemas.microsoft.com/office/drawing/2014/main" id="{94462B45-847B-6450-FB8B-8DD03E61A0FD}"/>
                  </a:ext>
                </a:extLst>
              </p:cNvPr>
              <p:cNvSpPr/>
              <p:nvPr/>
            </p:nvSpPr>
            <p:spPr>
              <a:xfrm>
                <a:off x="13255705" y="3140210"/>
                <a:ext cx="1139219" cy="42463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872B5859-6A57-3BCE-6FBD-8B04C8899DC3}"/>
                  </a:ext>
                </a:extLst>
              </p:cNvPr>
              <p:cNvSpPr txBox="1"/>
              <p:nvPr/>
            </p:nvSpPr>
            <p:spPr>
              <a:xfrm>
                <a:off x="13190612" y="3164827"/>
                <a:ext cx="1250718" cy="553998"/>
              </a:xfrm>
              <a:prstGeom prst="rect">
                <a:avLst/>
              </a:prstGeom>
              <a:noFill/>
            </p:spPr>
            <p:txBody>
              <a:bodyPr wrap="square" rtlCol="0">
                <a:spAutoFit/>
              </a:bodyPr>
              <a:lstStyle/>
              <a:p>
                <a:pPr algn="ctr">
                  <a:lnSpc>
                    <a:spcPts val="1200"/>
                  </a:lnSpc>
                  <a:spcBef>
                    <a:spcPts val="470"/>
                  </a:spcBef>
                </a:pPr>
                <a:r>
                  <a:rPr lang="en-US" altLang="ja-JP" sz="1050" b="1" spc="-10" dirty="0">
                    <a:solidFill>
                      <a:srgbClr val="FFFFFF"/>
                    </a:solidFill>
                    <a:latin typeface="BIZ UDPゴシック" panose="020B0400000000000000" pitchFamily="50" charset="-128"/>
                    <a:ea typeface="BIZ UDPゴシック" panose="020B0400000000000000" pitchFamily="50" charset="-128"/>
                    <a:cs typeface="A P-OTF Aoto Gothic StdN B"/>
                  </a:rPr>
                  <a:t>3</a:t>
                </a:r>
                <a:r>
                  <a:rPr lang="ja-JP" altLang="en-US" sz="1050" b="1" spc="-75" dirty="0">
                    <a:solidFill>
                      <a:srgbClr val="FFFFFF"/>
                    </a:solidFill>
                    <a:latin typeface="BIZ UDPゴシック" panose="020B0400000000000000" pitchFamily="50" charset="-128"/>
                    <a:ea typeface="BIZ UDPゴシック" panose="020B0400000000000000" pitchFamily="50" charset="-128"/>
                    <a:cs typeface="A P-OTF Aoto Gothic StdN B"/>
                  </a:rPr>
                  <a:t>階でも</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r>
                  <a:rPr lang="ja-JP" altLang="en-US" sz="1050" b="1" dirty="0">
                    <a:solidFill>
                      <a:srgbClr val="FFFFFF"/>
                    </a:solidFill>
                    <a:latin typeface="BIZ UDPゴシック" panose="020B0400000000000000" pitchFamily="50" charset="-128"/>
                    <a:ea typeface="BIZ UDPゴシック" panose="020B0400000000000000" pitchFamily="50" charset="-128"/>
                    <a:cs typeface="A P-OTF Aoto Gothic StdN B"/>
                  </a:rPr>
                  <a:t>パワフルシャワー</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endParaRPr kumimoji="1" lang="ja-JP" altLang="en-US" sz="1050" dirty="0">
                  <a:latin typeface="BIZ UDPゴシック" panose="020B0400000000000000" pitchFamily="50" charset="-128"/>
                  <a:ea typeface="BIZ UDPゴシック" panose="020B0400000000000000" pitchFamily="50" charset="-128"/>
                </a:endParaRPr>
              </a:p>
            </p:txBody>
          </p:sp>
        </p:grpSp>
        <p:sp>
          <p:nvSpPr>
            <p:cNvPr id="118" name="object 152">
              <a:extLst>
                <a:ext uri="{FF2B5EF4-FFF2-40B4-BE49-F238E27FC236}">
                  <a16:creationId xmlns:a16="http://schemas.microsoft.com/office/drawing/2014/main" id="{BAFC5591-F7D5-EC06-F0E2-255F34BA7AA4}"/>
                </a:ext>
              </a:extLst>
            </p:cNvPr>
            <p:cNvSpPr txBox="1"/>
            <p:nvPr/>
          </p:nvSpPr>
          <p:spPr>
            <a:xfrm>
              <a:off x="13149000" y="3619827"/>
              <a:ext cx="1252800" cy="138499"/>
            </a:xfrm>
            <a:prstGeom prst="rect">
              <a:avLst/>
            </a:prstGeom>
          </p:spPr>
          <p:txBody>
            <a:bodyPr vert="horz" wrap="square" lIns="0" tIns="0" rIns="0" bIns="0" rtlCol="0">
              <a:spAutoFit/>
            </a:bodyPr>
            <a:lstStyle/>
            <a:p>
              <a:pPr marL="113664">
                <a:lnSpc>
                  <a:spcPct val="100000"/>
                </a:lnSpc>
              </a:pPr>
              <a:r>
                <a:rPr sz="900" spc="-40" dirty="0" err="1">
                  <a:solidFill>
                    <a:srgbClr val="231F20"/>
                  </a:solidFill>
                  <a:latin typeface="A P-OTF Aoto Gothic StdN R"/>
                  <a:cs typeface="A P-OTF Aoto Gothic StdN R"/>
                </a:rPr>
                <a:t>シャワー流量のめやす</a:t>
              </a:r>
              <a:endParaRPr sz="900" dirty="0">
                <a:latin typeface="A P-OTF Aoto Gothic StdN R"/>
                <a:cs typeface="A P-OTF Aoto Gothic StdN R"/>
              </a:endParaRPr>
            </a:p>
          </p:txBody>
        </p:sp>
        <p:grpSp>
          <p:nvGrpSpPr>
            <p:cNvPr id="119" name="グループ化 118">
              <a:extLst>
                <a:ext uri="{FF2B5EF4-FFF2-40B4-BE49-F238E27FC236}">
                  <a16:creationId xmlns:a16="http://schemas.microsoft.com/office/drawing/2014/main" id="{EF791FAC-D650-D025-CA57-87EE911537FF}"/>
                </a:ext>
              </a:extLst>
            </p:cNvPr>
            <p:cNvGrpSpPr/>
            <p:nvPr/>
          </p:nvGrpSpPr>
          <p:grpSpPr>
            <a:xfrm>
              <a:off x="13170459" y="3869338"/>
              <a:ext cx="371506" cy="295866"/>
              <a:chOff x="13058910" y="4077122"/>
              <a:chExt cx="371506" cy="295866"/>
            </a:xfrm>
          </p:grpSpPr>
          <p:sp>
            <p:nvSpPr>
              <p:cNvPr id="120" name="円/楕円 274">
                <a:extLst>
                  <a:ext uri="{FF2B5EF4-FFF2-40B4-BE49-F238E27FC236}">
                    <a16:creationId xmlns:a16="http://schemas.microsoft.com/office/drawing/2014/main" id="{6B3FDE27-F7E5-C936-51B1-F66803219F00}"/>
                  </a:ext>
                </a:extLst>
              </p:cNvPr>
              <p:cNvSpPr/>
              <p:nvPr/>
            </p:nvSpPr>
            <p:spPr>
              <a:xfrm>
                <a:off x="13130821" y="40771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object 152">
                <a:extLst>
                  <a:ext uri="{FF2B5EF4-FFF2-40B4-BE49-F238E27FC236}">
                    <a16:creationId xmlns:a16="http://schemas.microsoft.com/office/drawing/2014/main" id="{84299FAB-FD1D-1057-3BEF-78AEAD9AD24C}"/>
                  </a:ext>
                </a:extLst>
              </p:cNvPr>
              <p:cNvSpPr txBox="1"/>
              <p:nvPr/>
            </p:nvSpPr>
            <p:spPr>
              <a:xfrm>
                <a:off x="13058910" y="4092645"/>
                <a:ext cx="371506" cy="230832"/>
              </a:xfrm>
              <a:prstGeom prst="rect">
                <a:avLst/>
              </a:prstGeom>
            </p:spPr>
            <p:txBody>
              <a:bodyPr vert="horz" wrap="square" lIns="0" tIns="0" rIns="0" bIns="0" rtlCol="0">
                <a:spAutoFit/>
              </a:bodyPr>
              <a:lstStyle/>
              <a:p>
                <a:pPr marL="125095">
                  <a:lnSpc>
                    <a:spcPct val="100000"/>
                  </a:lnSpc>
                  <a:spcBef>
                    <a:spcPts val="445"/>
                  </a:spcBef>
                </a:pPr>
                <a:r>
                  <a:rPr sz="1500" baseline="8333" dirty="0">
                    <a:solidFill>
                      <a:srgbClr val="231F20"/>
                    </a:solidFill>
                    <a:latin typeface="HGSｺﾞｼｯｸM" panose="020B0600000000000000" pitchFamily="50" charset="-128"/>
                    <a:ea typeface="HGSｺﾞｼｯｸM" panose="020B0600000000000000" pitchFamily="50" charset="-128"/>
                    <a:cs typeface="Hiragino UD Sans Std W4"/>
                  </a:rPr>
                  <a:t>3</a:t>
                </a:r>
                <a:r>
                  <a:rPr lang="ja-JP" altLang="en-US" sz="1500" spc="270" baseline="8333" dirty="0">
                    <a:solidFill>
                      <a:srgbClr val="231F20"/>
                    </a:solidFill>
                    <a:latin typeface="HGSｺﾞｼｯｸM" panose="020B0600000000000000" pitchFamily="50" charset="-128"/>
                    <a:ea typeface="HGSｺﾞｼｯｸM" panose="020B0600000000000000" pitchFamily="50" charset="-128"/>
                    <a:cs typeface="Hiragino UD Sans Std W4"/>
                  </a:rPr>
                  <a:t>階</a:t>
                </a:r>
                <a:endParaRPr lang="ja-JP" altLang="en-US" sz="1250" dirty="0">
                  <a:latin typeface="HGSｺﾞｼｯｸM" panose="020B0600000000000000" pitchFamily="50" charset="-128"/>
                  <a:ea typeface="HGSｺﾞｼｯｸM" panose="020B0600000000000000" pitchFamily="50" charset="-128"/>
                  <a:cs typeface="A P-OTF Aoto Gothic StdN R"/>
                </a:endParaRPr>
              </a:p>
            </p:txBody>
          </p:sp>
        </p:grpSp>
        <p:grpSp>
          <p:nvGrpSpPr>
            <p:cNvPr id="122" name="グループ化 121">
              <a:extLst>
                <a:ext uri="{FF2B5EF4-FFF2-40B4-BE49-F238E27FC236}">
                  <a16:creationId xmlns:a16="http://schemas.microsoft.com/office/drawing/2014/main" id="{BDA5ED1E-8B27-D445-59D6-4A33175B94F3}"/>
                </a:ext>
              </a:extLst>
            </p:cNvPr>
            <p:cNvGrpSpPr/>
            <p:nvPr/>
          </p:nvGrpSpPr>
          <p:grpSpPr>
            <a:xfrm>
              <a:off x="13170459" y="4276171"/>
              <a:ext cx="371506" cy="295866"/>
              <a:chOff x="13058910" y="4534322"/>
              <a:chExt cx="371506" cy="295866"/>
            </a:xfrm>
          </p:grpSpPr>
          <p:sp>
            <p:nvSpPr>
              <p:cNvPr id="123" name="円/楕円 275">
                <a:extLst>
                  <a:ext uri="{FF2B5EF4-FFF2-40B4-BE49-F238E27FC236}">
                    <a16:creationId xmlns:a16="http://schemas.microsoft.com/office/drawing/2014/main" id="{1EDC6021-0C7C-1F28-7345-0B76C241D61A}"/>
                  </a:ext>
                </a:extLst>
              </p:cNvPr>
              <p:cNvSpPr/>
              <p:nvPr/>
            </p:nvSpPr>
            <p:spPr>
              <a:xfrm>
                <a:off x="13130821" y="45343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object 152">
                <a:extLst>
                  <a:ext uri="{FF2B5EF4-FFF2-40B4-BE49-F238E27FC236}">
                    <a16:creationId xmlns:a16="http://schemas.microsoft.com/office/drawing/2014/main" id="{7C9F3EA8-148D-1A22-6D6C-FA5222997C75}"/>
                  </a:ext>
                </a:extLst>
              </p:cNvPr>
              <p:cNvSpPr txBox="1"/>
              <p:nvPr/>
            </p:nvSpPr>
            <p:spPr>
              <a:xfrm>
                <a:off x="13058910" y="4549845"/>
                <a:ext cx="371506" cy="230832"/>
              </a:xfrm>
              <a:prstGeom prst="rect">
                <a:avLst/>
              </a:prstGeom>
            </p:spPr>
            <p:txBody>
              <a:bodyPr vert="horz" wrap="square" lIns="0" tIns="0" rIns="0" bIns="0" rtlCol="0">
                <a:spAutoFit/>
              </a:bodyPr>
              <a:lstStyle/>
              <a:p>
                <a:pPr marL="125095">
                  <a:lnSpc>
                    <a:spcPct val="100000"/>
                  </a:lnSpc>
                  <a:spcBef>
                    <a:spcPts val="445"/>
                  </a:spcBef>
                </a:pPr>
                <a:r>
                  <a:rPr lang="en-US" altLang="ja-JP"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1</a:t>
                </a:r>
                <a:r>
                  <a:rPr lang="ja-JP" altLang="en-US"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階</a:t>
                </a:r>
                <a:endParaRPr lang="ja-JP" altLang="en-US" sz="1250" dirty="0">
                  <a:latin typeface="HGｺﾞｼｯｸM" panose="020B0609000000000000" pitchFamily="49" charset="-128"/>
                  <a:ea typeface="HGｺﾞｼｯｸM" panose="020B0609000000000000" pitchFamily="49" charset="-128"/>
                  <a:cs typeface="A P-OTF Aoto Gothic StdN R"/>
                </a:endParaRPr>
              </a:p>
            </p:txBody>
          </p:sp>
        </p:grpSp>
        <p:sp>
          <p:nvSpPr>
            <p:cNvPr id="126" name="object 152">
              <a:extLst>
                <a:ext uri="{FF2B5EF4-FFF2-40B4-BE49-F238E27FC236}">
                  <a16:creationId xmlns:a16="http://schemas.microsoft.com/office/drawing/2014/main" id="{AA218FD6-0AC7-1377-0969-BC678B40F493}"/>
                </a:ext>
              </a:extLst>
            </p:cNvPr>
            <p:cNvSpPr txBox="1"/>
            <p:nvPr/>
          </p:nvSpPr>
          <p:spPr>
            <a:xfrm>
              <a:off x="13434576" y="4226539"/>
              <a:ext cx="1064599" cy="361637"/>
            </a:xfrm>
            <a:prstGeom prst="rect">
              <a:avLst/>
            </a:prstGeom>
          </p:spPr>
          <p:txBody>
            <a:bodyPr vert="horz" wrap="square" lIns="0" tIns="0" rIns="0" bIns="0" rtlCol="0">
              <a:spAutoFit/>
            </a:bodyPr>
            <a:lstStyle/>
            <a:p>
              <a:pPr marL="125095">
                <a:lnSpc>
                  <a:spcPct val="100000"/>
                </a:lnSpc>
                <a:spcBef>
                  <a:spcPts val="575"/>
                </a:spcBef>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4</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sp>
          <p:nvSpPr>
            <p:cNvPr id="127" name="object 152">
              <a:extLst>
                <a:ext uri="{FF2B5EF4-FFF2-40B4-BE49-F238E27FC236}">
                  <a16:creationId xmlns:a16="http://schemas.microsoft.com/office/drawing/2014/main" id="{5504F645-5032-06E3-F1CE-1E77BB9C17EF}"/>
                </a:ext>
              </a:extLst>
            </p:cNvPr>
            <p:cNvSpPr txBox="1"/>
            <p:nvPr/>
          </p:nvSpPr>
          <p:spPr>
            <a:xfrm>
              <a:off x="13444890" y="3783881"/>
              <a:ext cx="1081148" cy="361637"/>
            </a:xfrm>
            <a:prstGeom prst="rect">
              <a:avLst/>
            </a:prstGeom>
          </p:spPr>
          <p:txBody>
            <a:bodyPr vert="horz" wrap="square" lIns="0" tIns="0" rIns="0" bIns="0" rtlCol="0">
              <a:spAutoFit/>
            </a:bodyPr>
            <a:lstStyle/>
            <a:p>
              <a:pPr marL="113664">
                <a:lnSpc>
                  <a:spcPct val="100000"/>
                </a:lnSpc>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2</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grpSp>
      <p:sp>
        <p:nvSpPr>
          <p:cNvPr id="131" name="object 144">
            <a:extLst>
              <a:ext uri="{FF2B5EF4-FFF2-40B4-BE49-F238E27FC236}">
                <a16:creationId xmlns:a16="http://schemas.microsoft.com/office/drawing/2014/main" id="{A7D924DA-F228-3ED7-B1AA-2C99198C456C}"/>
              </a:ext>
            </a:extLst>
          </p:cNvPr>
          <p:cNvSpPr txBox="1"/>
          <p:nvPr/>
        </p:nvSpPr>
        <p:spPr>
          <a:xfrm>
            <a:off x="8943194" y="2338386"/>
            <a:ext cx="1367790" cy="186590"/>
          </a:xfrm>
          <a:prstGeom prst="rect">
            <a:avLst/>
          </a:prstGeom>
        </p:spPr>
        <p:txBody>
          <a:bodyPr vert="horz" wrap="square" lIns="0" tIns="17145" rIns="0" bIns="0" rtlCol="0">
            <a:spAutoFit/>
          </a:bodyPr>
          <a:lstStyle/>
          <a:p>
            <a:pPr marL="12700">
              <a:lnSpc>
                <a:spcPct val="100000"/>
              </a:lnSpc>
              <a:spcBef>
                <a:spcPts val="135"/>
              </a:spcBef>
            </a:pPr>
            <a:r>
              <a:rPr sz="1100" spc="30" dirty="0">
                <a:solidFill>
                  <a:srgbClr val="0071AE"/>
                </a:solidFill>
                <a:latin typeface="BIZ UDPゴシック" panose="020B0400000000000000" pitchFamily="50" charset="-128"/>
                <a:ea typeface="BIZ UDPゴシック" panose="020B0400000000000000" pitchFamily="50" charset="-128"/>
                <a:cs typeface="A P-OTF Aoto Gothic StdN M"/>
              </a:rPr>
              <a:t>高圧力パワフル給湯</a:t>
            </a:r>
            <a:endParaRPr sz="1100" spc="30" dirty="0">
              <a:latin typeface="BIZ UDPゴシック" panose="020B0400000000000000" pitchFamily="50" charset="-128"/>
              <a:ea typeface="BIZ UDPゴシック" panose="020B0400000000000000" pitchFamily="50" charset="-128"/>
              <a:cs typeface="A P-OTF Aoto Gothic StdN M"/>
            </a:endParaRPr>
          </a:p>
        </p:txBody>
      </p:sp>
      <p:sp>
        <p:nvSpPr>
          <p:cNvPr id="132" name="object 150">
            <a:extLst>
              <a:ext uri="{FF2B5EF4-FFF2-40B4-BE49-F238E27FC236}">
                <a16:creationId xmlns:a16="http://schemas.microsoft.com/office/drawing/2014/main" id="{FEAF7B79-7E99-1D8C-743D-FC947F192504}"/>
              </a:ext>
            </a:extLst>
          </p:cNvPr>
          <p:cNvSpPr txBox="1"/>
          <p:nvPr/>
        </p:nvSpPr>
        <p:spPr>
          <a:xfrm>
            <a:off x="9158037" y="2658880"/>
            <a:ext cx="887094"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133" name="object 151">
            <a:extLst>
              <a:ext uri="{FF2B5EF4-FFF2-40B4-BE49-F238E27FC236}">
                <a16:creationId xmlns:a16="http://schemas.microsoft.com/office/drawing/2014/main" id="{D2B06461-146B-BC55-07B5-39D25AA34942}"/>
              </a:ext>
            </a:extLst>
          </p:cNvPr>
          <p:cNvSpPr txBox="1"/>
          <p:nvPr/>
        </p:nvSpPr>
        <p:spPr>
          <a:xfrm>
            <a:off x="8724809" y="2773515"/>
            <a:ext cx="1408671" cy="355225"/>
          </a:xfrm>
          <a:prstGeom prst="rect">
            <a:avLst/>
          </a:prstGeom>
        </p:spPr>
        <p:txBody>
          <a:bodyPr vert="horz" wrap="square" lIns="0" tIns="16510" rIns="0" bIns="0" rtlCol="0">
            <a:spAutoFit/>
          </a:bodyPr>
          <a:lstStyle/>
          <a:p>
            <a:pPr marL="316230" algn="ctr">
              <a:lnSpc>
                <a:spcPct val="100000"/>
              </a:lnSpc>
              <a:spcBef>
                <a:spcPts val="130"/>
              </a:spcBef>
            </a:pPr>
            <a:r>
              <a:rPr lang="en" sz="2200" spc="100" dirty="0">
                <a:solidFill>
                  <a:srgbClr val="0071AE"/>
                </a:solidFill>
                <a:latin typeface="+mj-ea"/>
                <a:ea typeface="+mj-ea"/>
                <a:cs typeface="A P-OTF Aoto Gothic StdN M"/>
              </a:rPr>
              <a:t>260</a:t>
            </a:r>
            <a:r>
              <a:rPr lang="en" sz="1600" spc="-150" dirty="0">
                <a:solidFill>
                  <a:srgbClr val="0071AE"/>
                </a:solidFill>
                <a:latin typeface="BIZ UDPゴシック" panose="020B0400000000000000" pitchFamily="50" charset="-128"/>
                <a:ea typeface="BIZ UDPゴシック" panose="020B0400000000000000" pitchFamily="50" charset="-128"/>
                <a:cs typeface="A P-OTF Aoto Gothic StdN R"/>
              </a:rPr>
              <a:t>kPa</a:t>
            </a:r>
            <a:endParaRPr lang="en" sz="1600" spc="-150" dirty="0">
              <a:latin typeface="BIZ UDPゴシック" panose="020B0400000000000000" pitchFamily="50" charset="-128"/>
              <a:ea typeface="BIZ UDPゴシック" panose="020B0400000000000000" pitchFamily="50" charset="-128"/>
              <a:cs typeface="A P-OTF Aoto Gothic StdN R"/>
            </a:endParaRPr>
          </a:p>
        </p:txBody>
      </p:sp>
      <p:sp>
        <p:nvSpPr>
          <p:cNvPr id="134" name="object 151">
            <a:extLst>
              <a:ext uri="{FF2B5EF4-FFF2-40B4-BE49-F238E27FC236}">
                <a16:creationId xmlns:a16="http://schemas.microsoft.com/office/drawing/2014/main" id="{AC2E253C-6114-532E-51EB-BC295C4A7A7E}"/>
              </a:ext>
            </a:extLst>
          </p:cNvPr>
          <p:cNvSpPr txBox="1"/>
          <p:nvPr/>
        </p:nvSpPr>
        <p:spPr>
          <a:xfrm>
            <a:off x="8881185" y="3095501"/>
            <a:ext cx="1337541" cy="348172"/>
          </a:xfrm>
          <a:prstGeom prst="rect">
            <a:avLst/>
          </a:prstGeom>
        </p:spPr>
        <p:txBody>
          <a:bodyPr vert="horz" wrap="square" lIns="0" tIns="16510" rIns="0" bIns="0" rtlCol="0">
            <a:spAutoFit/>
          </a:bodyPr>
          <a:lstStyle/>
          <a:p>
            <a:pPr marL="12700" algn="dist">
              <a:lnSpc>
                <a:spcPts val="900"/>
              </a:lnSpc>
              <a:spcBef>
                <a:spcPts val="25"/>
              </a:spcBef>
            </a:pP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［条件］給水元圧300kPa、シャワー</a:t>
            </a:r>
            <a:r>
              <a:rPr lang="ja-JP" altLang="en-US" sz="650" dirty="0">
                <a:solidFill>
                  <a:srgbClr val="231F20"/>
                </a:solidFill>
                <a:latin typeface="BIZ UDPゴシック" panose="020B0400000000000000" pitchFamily="50" charset="-128"/>
                <a:ea typeface="BIZ UDPゴシック" panose="020B0400000000000000" pitchFamily="50" charset="-128"/>
                <a:cs typeface="A P-OTF Aoto Gothic StdN R"/>
              </a:rPr>
              <a:t>　　</a:t>
            </a:r>
            <a:endPar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dist">
              <a:lnSpc>
                <a:spcPts val="900"/>
              </a:lnSpc>
              <a:spcBef>
                <a:spcPts val="25"/>
              </a:spcBef>
            </a:pPr>
            <a:r>
              <a:rPr lang="ja-JP" altLang="en-US" sz="650" spc="-80"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温度40℃、</a:t>
            </a: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just">
              <a:lnSpc>
                <a:spcPts val="900"/>
              </a:lnSpc>
              <a:spcBef>
                <a:spcPts val="25"/>
              </a:spcBef>
            </a:pP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 リ</a:t>
            </a: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エチ</a:t>
            </a:r>
            <a:r>
              <a:rPr lang="ja-JP" altLang="en-US"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lang="en-US" altLang="ja-JP"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lang="ja-JP" altLang="en-US"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lang="ja-JP" altLang="en-US"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lang="ja-JP" altLang="en-US" sz="650" dirty="0">
              <a:latin typeface="BIZ UDPゴシック" panose="020B0400000000000000" pitchFamily="50" charset="-128"/>
              <a:ea typeface="BIZ UDPゴシック" panose="020B0400000000000000" pitchFamily="50" charset="-128"/>
              <a:cs typeface="A P-OTF Aoto Gothic StdN R"/>
            </a:endParaRPr>
          </a:p>
        </p:txBody>
      </p:sp>
      <p:cxnSp>
        <p:nvCxnSpPr>
          <p:cNvPr id="137" name="直線コネクタ 136">
            <a:extLst>
              <a:ext uri="{FF2B5EF4-FFF2-40B4-BE49-F238E27FC236}">
                <a16:creationId xmlns:a16="http://schemas.microsoft.com/office/drawing/2014/main" id="{2F509F0E-2438-831D-F1FF-376655617E13}"/>
              </a:ext>
            </a:extLst>
          </p:cNvPr>
          <p:cNvCxnSpPr>
            <a:cxnSpLocks/>
          </p:cNvCxnSpPr>
          <p:nvPr/>
        </p:nvCxnSpPr>
        <p:spPr>
          <a:xfrm>
            <a:off x="8880451" y="2624792"/>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bject 140">
            <a:extLst>
              <a:ext uri="{FF2B5EF4-FFF2-40B4-BE49-F238E27FC236}">
                <a16:creationId xmlns:a16="http://schemas.microsoft.com/office/drawing/2014/main" id="{2CBBD1C7-6A98-EA5A-0E4A-A24CC0EEE1B0}"/>
              </a:ext>
            </a:extLst>
          </p:cNvPr>
          <p:cNvSpPr txBox="1"/>
          <p:nvPr/>
        </p:nvSpPr>
        <p:spPr>
          <a:xfrm>
            <a:off x="9086440" y="3982820"/>
            <a:ext cx="966217" cy="163506"/>
          </a:xfrm>
          <a:prstGeom prst="rect">
            <a:avLst/>
          </a:prstGeom>
        </p:spPr>
        <p:txBody>
          <a:bodyPr vert="horz" wrap="square" lIns="0" tIns="24765" rIns="0" bIns="0" rtlCol="0">
            <a:spAutoFit/>
          </a:bodyPr>
          <a:lstStyle/>
          <a:p>
            <a:pPr marL="31750" algn="ctr">
              <a:lnSpc>
                <a:spcPct val="100000"/>
              </a:lnSpc>
              <a:spcBef>
                <a:spcPts val="195"/>
              </a:spcBef>
            </a:pPr>
            <a:r>
              <a:rPr sz="900" spc="-10" dirty="0" err="1">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dirty="0">
              <a:latin typeface="BIZ UDPゴシック" panose="020B0400000000000000" pitchFamily="50" charset="-128"/>
              <a:ea typeface="BIZ UDPゴシック" panose="020B0400000000000000" pitchFamily="50" charset="-128"/>
              <a:cs typeface="A P-OTF Aoto Gothic StdN R"/>
            </a:endParaRPr>
          </a:p>
        </p:txBody>
      </p:sp>
      <p:sp>
        <p:nvSpPr>
          <p:cNvPr id="130" name="object 141">
            <a:extLst>
              <a:ext uri="{FF2B5EF4-FFF2-40B4-BE49-F238E27FC236}">
                <a16:creationId xmlns:a16="http://schemas.microsoft.com/office/drawing/2014/main" id="{DD00F477-C136-340A-A102-E5D7ADD49050}"/>
              </a:ext>
            </a:extLst>
          </p:cNvPr>
          <p:cNvSpPr txBox="1"/>
          <p:nvPr/>
        </p:nvSpPr>
        <p:spPr>
          <a:xfrm>
            <a:off x="9114362" y="3754765"/>
            <a:ext cx="951865"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M"/>
              </a:rPr>
              <a:t>当社高圧力タイプ</a:t>
            </a:r>
            <a:endParaRPr sz="900" spc="30" dirty="0">
              <a:latin typeface="BIZ UDPゴシック" panose="020B0400000000000000" pitchFamily="50" charset="-128"/>
              <a:ea typeface="BIZ UDPゴシック" panose="020B0400000000000000" pitchFamily="50" charset="-128"/>
              <a:cs typeface="A P-OTF Aoto Gothic StdN M"/>
            </a:endParaRPr>
          </a:p>
        </p:txBody>
      </p:sp>
      <p:sp>
        <p:nvSpPr>
          <p:cNvPr id="135" name="object 140">
            <a:extLst>
              <a:ext uri="{FF2B5EF4-FFF2-40B4-BE49-F238E27FC236}">
                <a16:creationId xmlns:a16="http://schemas.microsoft.com/office/drawing/2014/main" id="{73695931-93AC-A8C2-8422-C547224E1229}"/>
              </a:ext>
            </a:extLst>
          </p:cNvPr>
          <p:cNvSpPr txBox="1"/>
          <p:nvPr/>
        </p:nvSpPr>
        <p:spPr>
          <a:xfrm>
            <a:off x="8880451" y="4456558"/>
            <a:ext cx="1322944" cy="363369"/>
          </a:xfrm>
          <a:prstGeom prst="rect">
            <a:avLst/>
          </a:prstGeom>
        </p:spPr>
        <p:txBody>
          <a:bodyPr vert="horz" wrap="square" lIns="0" tIns="24765" rIns="0" bIns="0" rtlCol="0">
            <a:spAutoFit/>
          </a:bodyPr>
          <a:lstStyle/>
          <a:p>
            <a:pPr marL="42545" marR="5080" indent="-30480" algn="dist">
              <a:lnSpc>
                <a:spcPct val="113500"/>
              </a:lnSpc>
              <a:spcBef>
                <a:spcPts val="85"/>
              </a:spcBef>
            </a:pP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［条件</a:t>
            </a:r>
            <a:r>
              <a:rPr sz="650" spc="-22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給水元圧</a:t>
            </a:r>
            <a:r>
              <a:rPr sz="650" spc="55" dirty="0">
                <a:solidFill>
                  <a:srgbClr val="231F20"/>
                </a:solidFill>
                <a:latin typeface="BIZ UDPゴシック" panose="020B0400000000000000" pitchFamily="50" charset="-128"/>
                <a:ea typeface="BIZ UDPゴシック" panose="020B0400000000000000" pitchFamily="50" charset="-128"/>
                <a:cs typeface="A P-OTF Aoto Gothic StdN R"/>
              </a:rPr>
              <a:t>200kPa</a:t>
            </a:r>
            <a:r>
              <a:rPr sz="650" spc="-80" dirty="0">
                <a:solidFill>
                  <a:srgbClr val="231F20"/>
                </a:solidFill>
                <a:latin typeface="BIZ UDPゴシック" panose="020B0400000000000000" pitchFamily="50" charset="-128"/>
                <a:ea typeface="BIZ UDPゴシック" panose="020B0400000000000000" pitchFamily="50" charset="-128"/>
                <a:cs typeface="A P-OTF Aoto Gothic StdN R"/>
              </a:rPr>
              <a:t>、シャワー温</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度40</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5"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6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42545" marR="5080" indent="-30480" algn="just">
              <a:lnSpc>
                <a:spcPct val="113500"/>
              </a:lnSpc>
              <a:spcBef>
                <a:spcPts val="85"/>
              </a:spcBef>
            </a:pP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リエチ</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136" name="object 140">
            <a:extLst>
              <a:ext uri="{FF2B5EF4-FFF2-40B4-BE49-F238E27FC236}">
                <a16:creationId xmlns:a16="http://schemas.microsoft.com/office/drawing/2014/main" id="{D60F44BC-1CDC-EF34-AC48-3831C2F03D28}"/>
              </a:ext>
            </a:extLst>
          </p:cNvPr>
          <p:cNvSpPr txBox="1"/>
          <p:nvPr/>
        </p:nvSpPr>
        <p:spPr>
          <a:xfrm>
            <a:off x="9094131" y="4156824"/>
            <a:ext cx="929684" cy="317395"/>
          </a:xfrm>
          <a:prstGeom prst="rect">
            <a:avLst/>
          </a:prstGeom>
        </p:spPr>
        <p:txBody>
          <a:bodyPr vert="horz" wrap="square" lIns="0" tIns="24765" rIns="0" bIns="0" rtlCol="0">
            <a:spAutoFit/>
          </a:bodyPr>
          <a:lstStyle/>
          <a:p>
            <a:pPr marL="33655" algn="ctr">
              <a:lnSpc>
                <a:spcPct val="100000"/>
              </a:lnSpc>
              <a:spcBef>
                <a:spcPts val="190"/>
              </a:spcBef>
            </a:pPr>
            <a:r>
              <a:rPr sz="1900" spc="-10" dirty="0">
                <a:solidFill>
                  <a:srgbClr val="231F20"/>
                </a:solidFill>
                <a:latin typeface="+mj-ea"/>
                <a:ea typeface="+mj-ea"/>
                <a:cs typeface="A P-OTF Aoto Gothic StdN M"/>
              </a:rPr>
              <a:t>170</a:t>
            </a:r>
            <a:r>
              <a:rPr sz="1700" spc="-10" dirty="0">
                <a:solidFill>
                  <a:srgbClr val="231F20"/>
                </a:solidFill>
                <a:latin typeface="+mj-ea"/>
                <a:ea typeface="+mj-ea"/>
                <a:cs typeface="A P-OTF Aoto Gothic StdN R"/>
              </a:rPr>
              <a:t>kPa</a:t>
            </a:r>
            <a:endParaRPr sz="1700" dirty="0">
              <a:latin typeface="+mj-ea"/>
              <a:ea typeface="+mj-ea"/>
              <a:cs typeface="A P-OTF Aoto Gothic StdN R"/>
            </a:endParaRPr>
          </a:p>
        </p:txBody>
      </p:sp>
      <p:cxnSp>
        <p:nvCxnSpPr>
          <p:cNvPr id="141" name="直線コネクタ 140">
            <a:extLst>
              <a:ext uri="{FF2B5EF4-FFF2-40B4-BE49-F238E27FC236}">
                <a16:creationId xmlns:a16="http://schemas.microsoft.com/office/drawing/2014/main" id="{4671109D-63E4-F014-743F-EE86594FF0CF}"/>
              </a:ext>
            </a:extLst>
          </p:cNvPr>
          <p:cNvCxnSpPr>
            <a:cxnSpLocks/>
          </p:cNvCxnSpPr>
          <p:nvPr/>
        </p:nvCxnSpPr>
        <p:spPr>
          <a:xfrm>
            <a:off x="8880451" y="3968395"/>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グループ化 156">
            <a:extLst>
              <a:ext uri="{FF2B5EF4-FFF2-40B4-BE49-F238E27FC236}">
                <a16:creationId xmlns:a16="http://schemas.microsoft.com/office/drawing/2014/main" id="{54035BBB-6D73-7E0E-CE83-1E5F5707D3BE}"/>
              </a:ext>
            </a:extLst>
          </p:cNvPr>
          <p:cNvGrpSpPr/>
          <p:nvPr/>
        </p:nvGrpSpPr>
        <p:grpSpPr>
          <a:xfrm>
            <a:off x="8775421" y="1710743"/>
            <a:ext cx="2601406" cy="400156"/>
            <a:chOff x="8775421" y="1518069"/>
            <a:chExt cx="2601406" cy="400156"/>
          </a:xfrm>
        </p:grpSpPr>
        <p:sp>
          <p:nvSpPr>
            <p:cNvPr id="148" name="正方形/長方形 147">
              <a:extLst>
                <a:ext uri="{FF2B5EF4-FFF2-40B4-BE49-F238E27FC236}">
                  <a16:creationId xmlns:a16="http://schemas.microsoft.com/office/drawing/2014/main" id="{4E8D45C3-19C9-5EAF-08C1-43EDBA48FFA3}"/>
                </a:ext>
              </a:extLst>
            </p:cNvPr>
            <p:cNvSpPr/>
            <p:nvPr/>
          </p:nvSpPr>
          <p:spPr>
            <a:xfrm>
              <a:off x="8775421" y="1518069"/>
              <a:ext cx="2601406" cy="400156"/>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object 129">
              <a:extLst>
                <a:ext uri="{FF2B5EF4-FFF2-40B4-BE49-F238E27FC236}">
                  <a16:creationId xmlns:a16="http://schemas.microsoft.com/office/drawing/2014/main" id="{ABF48AB3-6EBD-8C96-4C48-5BFAE9CA63D4}"/>
                </a:ext>
              </a:extLst>
            </p:cNvPr>
            <p:cNvSpPr txBox="1"/>
            <p:nvPr/>
          </p:nvSpPr>
          <p:spPr>
            <a:xfrm>
              <a:off x="8880451" y="1528449"/>
              <a:ext cx="2488565" cy="379009"/>
            </a:xfrm>
            <a:prstGeom prst="rect">
              <a:avLst/>
            </a:prstGeom>
            <a:noFill/>
          </p:spPr>
          <p:txBody>
            <a:bodyPr vert="horz" wrap="none" lIns="0" tIns="0" rIns="0" bIns="0" rtlCol="0" anchor="ctr" anchorCtr="0">
              <a:noAutofit/>
            </a:bodyPr>
            <a:lstStyle/>
            <a:p>
              <a:pPr marL="242570" algn="l">
                <a:lnSpc>
                  <a:spcPct val="100000"/>
                </a:lnSpc>
                <a:spcBef>
                  <a:spcPts val="525"/>
                </a:spcBef>
              </a:pPr>
              <a:r>
                <a:rPr sz="1600" spc="100" dirty="0">
                  <a:solidFill>
                    <a:srgbClr val="FFFFFF"/>
                  </a:solidFill>
                  <a:latin typeface="BIZ UDPゴシック" panose="020B0400000000000000" pitchFamily="50" charset="-128"/>
                  <a:ea typeface="BIZ UDPゴシック" panose="020B0400000000000000" pitchFamily="50" charset="-128"/>
                  <a:cs typeface="A P-OTF Aoto Gothic StdN M"/>
                </a:rPr>
                <a:t>高圧力パワフル給湯</a:t>
              </a:r>
              <a:endParaRPr sz="1600" spc="100" dirty="0">
                <a:latin typeface="BIZ UDPゴシック" panose="020B0400000000000000" pitchFamily="50" charset="-128"/>
                <a:ea typeface="BIZ UDPゴシック" panose="020B0400000000000000" pitchFamily="50" charset="-128"/>
                <a:cs typeface="A P-OTF Aoto Gothic StdN M"/>
              </a:endParaRPr>
            </a:p>
          </p:txBody>
        </p:sp>
      </p:grpSp>
      <p:sp>
        <p:nvSpPr>
          <p:cNvPr id="110" name="正方形/長方形 109">
            <a:extLst>
              <a:ext uri="{FF2B5EF4-FFF2-40B4-BE49-F238E27FC236}">
                <a16:creationId xmlns:a16="http://schemas.microsoft.com/office/drawing/2014/main" id="{F0CAA093-E0D4-05D6-3205-D54B8BE5539F}"/>
              </a:ext>
            </a:extLst>
          </p:cNvPr>
          <p:cNvSpPr/>
          <p:nvPr/>
        </p:nvSpPr>
        <p:spPr>
          <a:xfrm>
            <a:off x="361022" y="432520"/>
            <a:ext cx="14403657" cy="9770246"/>
          </a:xfrm>
          <a:prstGeom prst="rect">
            <a:avLst/>
          </a:prstGeom>
          <a:noFill/>
          <a:ln w="12700">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4301FA0-3DE4-8F44-3DE6-1D72798E0F89}"/>
              </a:ext>
            </a:extLst>
          </p:cNvPr>
          <p:cNvGrpSpPr/>
          <p:nvPr/>
        </p:nvGrpSpPr>
        <p:grpSpPr>
          <a:xfrm>
            <a:off x="10498209" y="2322610"/>
            <a:ext cx="716379" cy="652535"/>
            <a:chOff x="10498209" y="2129936"/>
            <a:chExt cx="716379" cy="652535"/>
          </a:xfrm>
        </p:grpSpPr>
        <p:sp>
          <p:nvSpPr>
            <p:cNvPr id="7" name="楕円 6">
              <a:extLst>
                <a:ext uri="{FF2B5EF4-FFF2-40B4-BE49-F238E27FC236}">
                  <a16:creationId xmlns:a16="http://schemas.microsoft.com/office/drawing/2014/main" id="{060A57D9-1EA0-94AC-6615-6DB871BACB48}"/>
                </a:ext>
              </a:extLst>
            </p:cNvPr>
            <p:cNvSpPr/>
            <p:nvPr/>
          </p:nvSpPr>
          <p:spPr>
            <a:xfrm>
              <a:off x="10530130" y="2129936"/>
              <a:ext cx="652535" cy="652535"/>
            </a:xfrm>
            <a:prstGeom prst="ellipse">
              <a:avLst/>
            </a:prstGeom>
            <a:solidFill>
              <a:srgbClr val="EA5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1D80FFC9-1512-263D-3BA6-E2DB8DAD03D4}"/>
                </a:ext>
              </a:extLst>
            </p:cNvPr>
            <p:cNvGrpSpPr/>
            <p:nvPr/>
          </p:nvGrpSpPr>
          <p:grpSpPr>
            <a:xfrm>
              <a:off x="10498209" y="2219188"/>
              <a:ext cx="716379" cy="457865"/>
              <a:chOff x="10498209" y="2219188"/>
              <a:chExt cx="716379" cy="457865"/>
            </a:xfrm>
          </p:grpSpPr>
          <p:sp>
            <p:nvSpPr>
              <p:cNvPr id="27" name="object 143">
                <a:extLst>
                  <a:ext uri="{FF2B5EF4-FFF2-40B4-BE49-F238E27FC236}">
                    <a16:creationId xmlns:a16="http://schemas.microsoft.com/office/drawing/2014/main" id="{02D9BCE1-1243-B04D-D4CD-B370EA0B6F85}"/>
                  </a:ext>
                </a:extLst>
              </p:cNvPr>
              <p:cNvSpPr txBox="1"/>
              <p:nvPr/>
            </p:nvSpPr>
            <p:spPr>
              <a:xfrm>
                <a:off x="10498209" y="2219188"/>
                <a:ext cx="716379" cy="198003"/>
              </a:xfrm>
              <a:prstGeom prst="rect">
                <a:avLst/>
              </a:prstGeom>
            </p:spPr>
            <p:txBody>
              <a:bodyPr vert="horz" wrap="square" lIns="0" tIns="15875" rIns="0" bIns="0" rtlCol="0">
                <a:spAutoFit/>
              </a:bodyPr>
              <a:lstStyle/>
              <a:p>
                <a:pPr marL="12700" algn="ctr">
                  <a:lnSpc>
                    <a:spcPts val="1700"/>
                  </a:lnSpc>
                  <a:spcBef>
                    <a:spcPts val="125"/>
                  </a:spcBef>
                </a:pPr>
                <a:r>
                  <a:rPr sz="1000" spc="-50" dirty="0" err="1">
                    <a:solidFill>
                      <a:srgbClr val="FFFFFF"/>
                    </a:solidFill>
                    <a:latin typeface="BIZ UDPゴシック" panose="020B0400000000000000" pitchFamily="50" charset="-128"/>
                    <a:ea typeface="BIZ UDPゴシック" panose="020B0400000000000000" pitchFamily="50" charset="-128"/>
                    <a:cs typeface="Hiragino UD Sans Std W5"/>
                  </a:rPr>
                  <a:t>給湯圧力</a:t>
                </a:r>
                <a:endParaRPr sz="1000" spc="-50" dirty="0">
                  <a:latin typeface="BIZ UDPゴシック" panose="020B0400000000000000" pitchFamily="50" charset="-128"/>
                  <a:ea typeface="BIZ UDPゴシック" panose="020B0400000000000000" pitchFamily="50" charset="-128"/>
                  <a:cs typeface="Hiragino UD Sans Std W5"/>
                </a:endParaRPr>
              </a:p>
            </p:txBody>
          </p:sp>
          <p:sp>
            <p:nvSpPr>
              <p:cNvPr id="31" name="object 143">
                <a:extLst>
                  <a:ext uri="{FF2B5EF4-FFF2-40B4-BE49-F238E27FC236}">
                    <a16:creationId xmlns:a16="http://schemas.microsoft.com/office/drawing/2014/main" id="{A5959A04-0C8C-DEB6-2147-F619B6641F14}"/>
                  </a:ext>
                </a:extLst>
              </p:cNvPr>
              <p:cNvSpPr txBox="1"/>
              <p:nvPr/>
            </p:nvSpPr>
            <p:spPr>
              <a:xfrm>
                <a:off x="10588332" y="2443015"/>
                <a:ext cx="472392" cy="234038"/>
              </a:xfrm>
              <a:prstGeom prst="rect">
                <a:avLst/>
              </a:prstGeom>
            </p:spPr>
            <p:txBody>
              <a:bodyPr vert="horz" wrap="square" lIns="0" tIns="15875" rIns="0" bIns="0" rtlCol="0">
                <a:spAutoFit/>
              </a:bodyPr>
              <a:lstStyle/>
              <a:p>
                <a:pPr marL="31115" algn="ctr">
                  <a:lnSpc>
                    <a:spcPts val="1700"/>
                  </a:lnSpc>
                </a:pPr>
                <a:r>
                  <a:rPr spc="-300" dirty="0">
                    <a:solidFill>
                      <a:srgbClr val="FFFFFF"/>
                    </a:solidFill>
                    <a:latin typeface="BIZ UDPゴシック" panose="020B0400000000000000" pitchFamily="50" charset="-128"/>
                    <a:ea typeface="BIZ UDPゴシック" panose="020B0400000000000000" pitchFamily="50" charset="-128"/>
                    <a:cs typeface="Hiragino UD Sans Std W4"/>
                  </a:rPr>
                  <a:t>1.</a:t>
                </a:r>
                <a:r>
                  <a:rPr spc="-50" dirty="0">
                    <a:solidFill>
                      <a:srgbClr val="FFFFFF"/>
                    </a:solidFill>
                    <a:latin typeface="BIZ UDPゴシック" panose="020B0400000000000000" pitchFamily="50" charset="-128"/>
                    <a:ea typeface="BIZ UDPゴシック" panose="020B0400000000000000" pitchFamily="50" charset="-128"/>
                    <a:cs typeface="Hiragino UD Sans Std W4"/>
                  </a:rPr>
                  <a:t>5</a:t>
                </a:r>
                <a:r>
                  <a:rPr sz="1400" spc="-50" baseline="2645" dirty="0">
                    <a:solidFill>
                      <a:srgbClr val="FFFFFF"/>
                    </a:solidFill>
                    <a:latin typeface="BIZ UDPゴシック" panose="020B0400000000000000" pitchFamily="50" charset="-128"/>
                    <a:ea typeface="BIZ UDPゴシック" panose="020B0400000000000000" pitchFamily="50" charset="-128"/>
                    <a:cs typeface="Hiragino UD Sans Std W5"/>
                  </a:rPr>
                  <a:t>倍</a:t>
                </a:r>
                <a:endParaRPr sz="1400" spc="-50" baseline="2645" dirty="0">
                  <a:latin typeface="BIZ UDPゴシック" panose="020B0400000000000000" pitchFamily="50" charset="-128"/>
                  <a:ea typeface="BIZ UDPゴシック" panose="020B0400000000000000" pitchFamily="50" charset="-128"/>
                  <a:cs typeface="Hiragino UD Sans Std W5"/>
                </a:endParaRPr>
              </a:p>
            </p:txBody>
          </p:sp>
        </p:grpSp>
      </p:grpSp>
      <p:sp>
        <p:nvSpPr>
          <p:cNvPr id="60" name="object 126">
            <a:extLst>
              <a:ext uri="{FF2B5EF4-FFF2-40B4-BE49-F238E27FC236}">
                <a16:creationId xmlns:a16="http://schemas.microsoft.com/office/drawing/2014/main" id="{D4D4C472-16AD-9F76-496B-44B5E3F6A8DD}"/>
              </a:ext>
            </a:extLst>
          </p:cNvPr>
          <p:cNvSpPr txBox="1"/>
          <p:nvPr/>
        </p:nvSpPr>
        <p:spPr>
          <a:xfrm>
            <a:off x="11474046" y="1707836"/>
            <a:ext cx="3048201" cy="410369"/>
          </a:xfrm>
          <a:prstGeom prst="rect">
            <a:avLst/>
          </a:prstGeom>
        </p:spPr>
        <p:txBody>
          <a:bodyPr vert="horz" wrap="square" lIns="0" tIns="12700" rIns="0" bIns="0" rtlCol="0">
            <a:spAutoFit/>
          </a:bodyPr>
          <a:lstStyle/>
          <a:p>
            <a:pPr marL="12700" marR="5080">
              <a:spcBef>
                <a:spcPts val="100"/>
              </a:spcBef>
            </a:pPr>
            <a:r>
              <a:rPr sz="1250" spc="90" dirty="0">
                <a:solidFill>
                  <a:schemeClr val="bg1"/>
                </a:solidFill>
                <a:latin typeface="BIZ UDPゴシック" panose="020B0400000000000000" pitchFamily="50" charset="-128"/>
                <a:ea typeface="BIZ UDPゴシック" panose="020B0400000000000000" pitchFamily="50" charset="-128"/>
                <a:cs typeface="A P-OTF Aoto Gothic StdN M"/>
              </a:rPr>
              <a:t>気分も身体も爽</a:t>
            </a:r>
            <a:r>
              <a:rPr sz="1250" spc="-150" dirty="0">
                <a:solidFill>
                  <a:schemeClr val="bg1"/>
                </a:solidFill>
                <a:latin typeface="BIZ UDPゴシック" panose="020B0400000000000000" pitchFamily="50" charset="-128"/>
                <a:ea typeface="BIZ UDPゴシック" panose="020B0400000000000000" pitchFamily="50" charset="-128"/>
                <a:cs typeface="A P-OTF Aoto Gothic StdN M"/>
              </a:rPr>
              <a:t>快</a:t>
            </a:r>
            <a:r>
              <a:rPr sz="1250" spc="80" dirty="0">
                <a:solidFill>
                  <a:schemeClr val="bg1"/>
                </a:solidFill>
                <a:latin typeface="BIZ UDPゴシック" panose="020B0400000000000000" pitchFamily="50" charset="-128"/>
                <a:ea typeface="BIZ UDPゴシック" panose="020B0400000000000000" pitchFamily="50" charset="-128"/>
                <a:cs typeface="A P-OTF Aoto Gothic StdN M"/>
              </a:rPr>
              <a:t>！ </a:t>
            </a:r>
            <a:r>
              <a:rPr sz="1250" spc="90" dirty="0" err="1">
                <a:solidFill>
                  <a:schemeClr val="bg1"/>
                </a:solidFill>
                <a:latin typeface="BIZ UDPゴシック" panose="020B0400000000000000" pitchFamily="50" charset="-128"/>
                <a:ea typeface="BIZ UDPゴシック" panose="020B0400000000000000" pitchFamily="50" charset="-128"/>
                <a:cs typeface="A P-OTF Aoto Gothic StdN M"/>
              </a:rPr>
              <a:t>家族みんなが喜ぶ</a:t>
            </a:r>
            <a:endParaRPr lang="en-US" sz="1250" spc="90" dirty="0">
              <a:solidFill>
                <a:schemeClr val="bg1"/>
              </a:solidFill>
              <a:latin typeface="BIZ UDPゴシック" panose="020B0400000000000000" pitchFamily="50" charset="-128"/>
              <a:ea typeface="BIZ UDPゴシック" panose="020B0400000000000000" pitchFamily="50" charset="-128"/>
              <a:cs typeface="A P-OTF Aoto Gothic StdN M"/>
            </a:endParaRPr>
          </a:p>
          <a:p>
            <a:pPr marL="12700" marR="5080">
              <a:spcBef>
                <a:spcPts val="100"/>
              </a:spcBef>
            </a:pPr>
            <a:r>
              <a:rPr sz="1250" spc="100" dirty="0" err="1">
                <a:solidFill>
                  <a:schemeClr val="bg1"/>
                </a:solidFill>
                <a:latin typeface="BIZ UDPゴシック" panose="020B0400000000000000" pitchFamily="50" charset="-128"/>
                <a:ea typeface="BIZ UDPゴシック" panose="020B0400000000000000" pitchFamily="50" charset="-128"/>
                <a:cs typeface="A P-OTF Aoto Gothic StdN M"/>
              </a:rPr>
              <a:t>パワフルシャワーが楽しめます</a:t>
            </a:r>
            <a:r>
              <a:rPr sz="1250" spc="100" dirty="0">
                <a:solidFill>
                  <a:schemeClr val="bg1"/>
                </a:solidFill>
                <a:latin typeface="BIZ UDPゴシック" panose="020B0400000000000000" pitchFamily="50" charset="-128"/>
                <a:ea typeface="BIZ UDPゴシック" panose="020B0400000000000000" pitchFamily="50" charset="-128"/>
                <a:cs typeface="A P-OTF Aoto Gothic StdN M"/>
              </a:rPr>
              <a:t>。</a:t>
            </a:r>
          </a:p>
        </p:txBody>
      </p:sp>
      <p:sp>
        <p:nvSpPr>
          <p:cNvPr id="197" name="テキスト ボックス 196"/>
          <p:cNvSpPr txBox="1"/>
          <p:nvPr/>
        </p:nvSpPr>
        <p:spPr>
          <a:xfrm>
            <a:off x="9558973" y="5421283"/>
            <a:ext cx="4989733" cy="738664"/>
          </a:xfrm>
          <a:prstGeom prst="rect">
            <a:avLst/>
          </a:prstGeom>
          <a:noFill/>
        </p:spPr>
        <p:txBody>
          <a:bodyPr wrap="square" rtlCol="0">
            <a:spAutoFit/>
          </a:bodyPr>
          <a:lstStyle/>
          <a:p>
            <a:pPr algn="just"/>
            <a:r>
              <a:rPr kumimoji="1" lang="ja-JP" altLang="en-US" sz="1400" b="1" dirty="0">
                <a:solidFill>
                  <a:schemeClr val="accent2">
                    <a:lumMod val="75000"/>
                  </a:schemeClr>
                </a:solidFill>
                <a:latin typeface="BIZ UDPゴシック" panose="020B0400000000000000" pitchFamily="50" charset="-128"/>
                <a:ea typeface="BIZ UDPゴシック" panose="020B0400000000000000" pitchFamily="50" charset="-128"/>
              </a:rPr>
              <a:t>おひさまエコキュート</a:t>
            </a:r>
            <a:r>
              <a:rPr kumimoji="1" lang="ja-JP" altLang="en-US" sz="1400" dirty="0">
                <a:latin typeface="BIZ UDPゴシック" panose="020B0400000000000000" pitchFamily="50" charset="-128"/>
                <a:ea typeface="BIZ UDPゴシック" panose="020B0400000000000000" pitchFamily="50" charset="-128"/>
              </a:rPr>
              <a:t>は</a:t>
            </a:r>
            <a:endParaRPr kumimoji="1" lang="en-US" altLang="ja-JP" sz="1400" dirty="0">
              <a:latin typeface="BIZ UDPゴシック" panose="020B0400000000000000" pitchFamily="50" charset="-128"/>
              <a:ea typeface="BIZ UDPゴシック" panose="020B0400000000000000" pitchFamily="50" charset="-128"/>
            </a:endParaRPr>
          </a:p>
          <a:p>
            <a:pPr algn="just"/>
            <a:r>
              <a:rPr kumimoji="1" lang="ja-JP" altLang="en-US" sz="1400" dirty="0">
                <a:latin typeface="BIZ UDPゴシック" panose="020B0400000000000000" pitchFamily="50" charset="-128"/>
                <a:ea typeface="BIZ UDPゴシック" panose="020B0400000000000000" pitchFamily="50" charset="-128"/>
              </a:rPr>
              <a:t>主に昼間に沸き上げを行うことで、太陽光発電の余剰電力を有効活用し、自家消費を促進します。</a:t>
            </a:r>
          </a:p>
        </p:txBody>
      </p:sp>
      <p:sp>
        <p:nvSpPr>
          <p:cNvPr id="200" name="角丸四角形 199"/>
          <p:cNvSpPr/>
          <p:nvPr/>
        </p:nvSpPr>
        <p:spPr>
          <a:xfrm>
            <a:off x="9797840" y="8159124"/>
            <a:ext cx="2001067" cy="289758"/>
          </a:xfrm>
          <a:prstGeom prst="roundRect">
            <a:avLst/>
          </a:prstGeom>
          <a:solidFill>
            <a:schemeClr val="accent2">
              <a:lumMod val="20000"/>
              <a:lumOff val="80000"/>
            </a:schemeClr>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9916712" y="8169870"/>
            <a:ext cx="1795684"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光熱費節約＆</a:t>
            </a:r>
            <a:r>
              <a:rPr kumimoji="1" lang="en-US" altLang="ja-JP" sz="1100" dirty="0">
                <a:latin typeface="BIZ UDPゴシック" panose="020B0400000000000000" pitchFamily="50" charset="-128"/>
                <a:ea typeface="BIZ UDPゴシック" panose="020B0400000000000000" pitchFamily="50" charset="-128"/>
              </a:rPr>
              <a:t>CO</a:t>
            </a:r>
            <a:r>
              <a:rPr kumimoji="1" lang="en-US" altLang="ja-JP" sz="8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排出減</a:t>
            </a:r>
          </a:p>
        </p:txBody>
      </p:sp>
      <p:sp>
        <p:nvSpPr>
          <p:cNvPr id="202" name="テキスト ボックス 201"/>
          <p:cNvSpPr txBox="1"/>
          <p:nvPr/>
        </p:nvSpPr>
        <p:spPr>
          <a:xfrm>
            <a:off x="11868850" y="8085772"/>
            <a:ext cx="2258571" cy="461665"/>
          </a:xfrm>
          <a:prstGeom prst="rect">
            <a:avLst/>
          </a:prstGeom>
          <a:noFill/>
        </p:spPr>
        <p:txBody>
          <a:bodyPr wrap="square" rtlCol="0">
            <a:spAutoFit/>
          </a:bodyPr>
          <a:lstStyle/>
          <a:p>
            <a:pPr algn="just"/>
            <a:r>
              <a:rPr lang="ja-JP" altLang="en-US" sz="1200" dirty="0">
                <a:latin typeface="BIZ UDPゴシック" panose="020B0400000000000000" pitchFamily="50" charset="-128"/>
                <a:ea typeface="BIZ UDPゴシック" panose="020B0400000000000000" pitchFamily="50" charset="-128"/>
              </a:rPr>
              <a:t>ガス給湯器と比較すると、光熱費も</a:t>
            </a:r>
            <a:r>
              <a:rPr lang="en-US" altLang="ja-JP" sz="1200" dirty="0">
                <a:latin typeface="BIZ UDPゴシック" panose="020B0400000000000000" pitchFamily="50" charset="-128"/>
                <a:ea typeface="BIZ UDPゴシック" panose="020B0400000000000000" pitchFamily="50" charset="-128"/>
              </a:rPr>
              <a:t>CO</a:t>
            </a:r>
            <a:r>
              <a:rPr lang="en-US" altLang="ja-JP" sz="9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排出量も</a:t>
            </a:r>
            <a:r>
              <a:rPr lang="ja-JP" altLang="en-US" sz="1200" b="1" dirty="0">
                <a:solidFill>
                  <a:schemeClr val="accent2">
                    <a:lumMod val="75000"/>
                  </a:schemeClr>
                </a:solidFill>
                <a:latin typeface="BIZ UDPゴシック" panose="020B0400000000000000" pitchFamily="50" charset="-128"/>
                <a:ea typeface="BIZ UDPゴシック" panose="020B0400000000000000" pitchFamily="50" charset="-128"/>
              </a:rPr>
              <a:t>半分以下！</a:t>
            </a:r>
          </a:p>
        </p:txBody>
      </p:sp>
      <p:pic>
        <p:nvPicPr>
          <p:cNvPr id="204" name="図 2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8107" y="1415356"/>
            <a:ext cx="1499327" cy="3635963"/>
          </a:xfrm>
          <a:prstGeom prst="rect">
            <a:avLst/>
          </a:prstGeom>
        </p:spPr>
      </p:pic>
      <p:pic>
        <p:nvPicPr>
          <p:cNvPr id="26" name="図 25">
            <a:extLst>
              <a:ext uri="{FF2B5EF4-FFF2-40B4-BE49-F238E27FC236}">
                <a16:creationId xmlns:a16="http://schemas.microsoft.com/office/drawing/2014/main" id="{3376B0E3-77E5-E487-A9AE-9906C36D41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57415" y="3732791"/>
            <a:ext cx="1826257" cy="1546701"/>
          </a:xfrm>
          <a:prstGeom prst="rect">
            <a:avLst/>
          </a:prstGeom>
        </p:spPr>
      </p:pic>
      <p:sp>
        <p:nvSpPr>
          <p:cNvPr id="260" name="テキスト ボックス 259"/>
          <p:cNvSpPr txBox="1"/>
          <p:nvPr/>
        </p:nvSpPr>
        <p:spPr>
          <a:xfrm>
            <a:off x="382275" y="8752734"/>
            <a:ext cx="8560919" cy="1477328"/>
          </a:xfrm>
          <a:prstGeom prst="rect">
            <a:avLst/>
          </a:prstGeom>
          <a:noFill/>
        </p:spPr>
        <p:txBody>
          <a:bodyPr wrap="square" rtlCol="0">
            <a:spAutoFit/>
          </a:bodyPr>
          <a:lstStyle/>
          <a:p>
            <a:r>
              <a:rPr lang="zh-CN" altLang="en-US" sz="600" dirty="0">
                <a:latin typeface="游ゴシック" panose="020B0400000000000000" pitchFamily="50" charset="-128"/>
                <a:ea typeface="游ゴシック" panose="020B0400000000000000" pitchFamily="50" charset="-128"/>
              </a:rPr>
              <a:t>■</a:t>
            </a:r>
            <a:r>
              <a:rPr lang="en-US" altLang="zh-CN" sz="600" dirty="0">
                <a:latin typeface="游ゴシック" panose="020B0400000000000000" pitchFamily="50" charset="-128"/>
                <a:ea typeface="游ゴシック" panose="020B0400000000000000" pitchFamily="50" charset="-128"/>
              </a:rPr>
              <a:t>CO</a:t>
            </a:r>
            <a:r>
              <a:rPr lang="en-US" altLang="zh-CN" sz="600" baseline="-25000" dirty="0">
                <a:latin typeface="游ゴシック" panose="020B0400000000000000" pitchFamily="50" charset="-128"/>
                <a:ea typeface="游ゴシック" panose="020B0400000000000000" pitchFamily="50" charset="-128"/>
              </a:rPr>
              <a:t>2</a:t>
            </a:r>
            <a:r>
              <a:rPr lang="zh-CN" altLang="en-US" sz="600" dirty="0">
                <a:latin typeface="游ゴシック" panose="020B0400000000000000" pitchFamily="50" charset="-128"/>
                <a:ea typeface="游ゴシック" panose="020B0400000000000000" pitchFamily="50" charset="-128"/>
              </a:rPr>
              <a:t>排出量算出条件（当社試算）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給湯光熱費試算で算出したエネルギー消費量に排出係数を乗じて算出 排出係数 電気（東京電力パワーグリッド 関東エリア）</a:t>
            </a:r>
            <a:r>
              <a:rPr lang="en-US" altLang="ja-JP" sz="600" dirty="0">
                <a:latin typeface="游ゴシック" panose="020B0400000000000000" pitchFamily="50" charset="-128"/>
                <a:ea typeface="游ゴシック" panose="020B0400000000000000" pitchFamily="50" charset="-128"/>
              </a:rPr>
              <a:t>0.408kg-CO</a:t>
            </a:r>
            <a:r>
              <a:rPr lang="en-US" altLang="ja-JP" sz="600" baseline="-25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 経済産業省 環境省公表（</a:t>
            </a:r>
            <a:r>
              <a:rPr lang="en-US" altLang="ja-JP" sz="600" dirty="0">
                <a:latin typeface="游ゴシック" panose="020B0400000000000000" pitchFamily="50" charset="-128"/>
                <a:ea typeface="游ゴシック" panose="020B0400000000000000" pitchFamily="50" charset="-128"/>
              </a:rPr>
              <a:t>2024</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8</a:t>
            </a:r>
            <a:r>
              <a:rPr lang="ja-JP" altLang="en-US" sz="600" dirty="0">
                <a:latin typeface="游ゴシック" panose="020B0400000000000000" pitchFamily="50" charset="-128"/>
                <a:ea typeface="游ゴシック" panose="020B0400000000000000" pitchFamily="50" charset="-128"/>
              </a:rPr>
              <a:t>月）「</a:t>
            </a:r>
            <a:r>
              <a:rPr lang="en-US" altLang="ja-JP" sz="600" dirty="0">
                <a:latin typeface="游ゴシック" panose="020B0400000000000000" pitchFamily="50" charset="-128"/>
                <a:ea typeface="游ゴシック" panose="020B0400000000000000" pitchFamily="50" charset="-128"/>
              </a:rPr>
              <a:t>2023</a:t>
            </a:r>
            <a:r>
              <a:rPr lang="ja-JP" altLang="en-US" sz="600" dirty="0">
                <a:latin typeface="游ゴシック" panose="020B0400000000000000" pitchFamily="50" charset="-128"/>
                <a:ea typeface="游ゴシック" panose="020B0400000000000000" pitchFamily="50" charset="-128"/>
              </a:rPr>
              <a:t>年度の電気事業者別調整後排出係数」に基づく） </a:t>
            </a:r>
            <a:endParaRPr lang="en-US" altLang="ja-JP" sz="600" dirty="0">
              <a:latin typeface="游ゴシック" panose="020B0400000000000000" pitchFamily="50" charset="-128"/>
              <a:ea typeface="游ゴシック" panose="020B0400000000000000" pitchFamily="50" charset="-128"/>
            </a:endParaRPr>
          </a:p>
          <a:p>
            <a:r>
              <a:rPr lang="ja-JP" altLang="en-US" sz="600" dirty="0">
                <a:latin typeface="游ゴシック" panose="020B0400000000000000" pitchFamily="50" charset="-128"/>
                <a:ea typeface="游ゴシック" panose="020B0400000000000000" pitchFamily="50" charset="-128"/>
              </a:rPr>
              <a:t>ガス（東京ガス 関東エリア）</a:t>
            </a:r>
            <a:r>
              <a:rPr lang="en-US" altLang="ja-JP" sz="600" dirty="0">
                <a:latin typeface="游ゴシック" panose="020B0400000000000000" pitchFamily="50" charset="-128"/>
                <a:ea typeface="游ゴシック" panose="020B0400000000000000" pitchFamily="50" charset="-128"/>
              </a:rPr>
              <a:t>0.0499kg-CO</a:t>
            </a:r>
            <a:r>
              <a:rPr lang="en-US" altLang="ja-JP" sz="600" baseline="-25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/MJ </a:t>
            </a:r>
            <a:r>
              <a:rPr lang="ja-JP" altLang="en-US" sz="600" dirty="0">
                <a:latin typeface="游ゴシック" panose="020B0400000000000000" pitchFamily="50" charset="-128"/>
                <a:ea typeface="游ゴシック" panose="020B0400000000000000" pitchFamily="50" charset="-128"/>
              </a:rPr>
              <a:t>（「特定排出者の事業活動に伴う温室効果ガスの排出量の算定に関する省令」（経済産業省・環境省令第３号 </a:t>
            </a:r>
            <a:r>
              <a:rPr lang="en-US" altLang="ja-JP" sz="600" dirty="0">
                <a:latin typeface="游ゴシック" panose="020B0400000000000000" pitchFamily="50" charset="-128"/>
                <a:ea typeface="游ゴシック" panose="020B0400000000000000" pitchFamily="50" charset="-128"/>
              </a:rPr>
              <a:t>2010</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月改訂</a:t>
            </a:r>
            <a:r>
              <a:rPr lang="en-US" altLang="ja-JP" sz="600" dirty="0">
                <a:latin typeface="游ゴシック" panose="020B0400000000000000" pitchFamily="50" charset="-128"/>
                <a:ea typeface="游ゴシック" panose="020B0400000000000000" pitchFamily="50" charset="-128"/>
              </a:rPr>
              <a:t>)</a:t>
            </a:r>
            <a:r>
              <a:rPr lang="ja-JP" altLang="en-US" sz="600" dirty="0" err="1">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発熱量 </a:t>
            </a:r>
            <a:r>
              <a:rPr lang="en-US" altLang="ja-JP" sz="600" dirty="0">
                <a:latin typeface="游ゴシック" panose="020B0400000000000000" pitchFamily="50" charset="-128"/>
                <a:ea typeface="游ゴシック" panose="020B0400000000000000" pitchFamily="50" charset="-128"/>
              </a:rPr>
              <a:t>45MJ/m</a:t>
            </a:r>
            <a:r>
              <a:rPr lang="en-US" altLang="ja-JP" sz="600" baseline="300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に基づく）</a:t>
            </a:r>
          </a:p>
          <a:p>
            <a:r>
              <a:rPr lang="zh-TW" altLang="en-US" sz="600" dirty="0">
                <a:latin typeface="游ゴシック" panose="020B0400000000000000" pitchFamily="50" charset="-128"/>
                <a:ea typeface="游ゴシック" panose="020B0400000000000000" pitchFamily="50" charset="-128"/>
              </a:rPr>
              <a:t>■給湯光熱費算出条件（当社試算）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国立研究開発法人建築研究所による「建築物のエネルギー消費性能に関する技術情報」で公開されているエネルギー消費性能計算プログラム（住宅版）</a:t>
            </a:r>
            <a:r>
              <a:rPr lang="en-US" altLang="ja-JP" sz="600" dirty="0">
                <a:latin typeface="游ゴシック" panose="020B0400000000000000" pitchFamily="50" charset="-128"/>
                <a:ea typeface="游ゴシック" panose="020B0400000000000000" pitchFamily="50" charset="-128"/>
              </a:rPr>
              <a:t>Ver2.5.4</a:t>
            </a:r>
            <a:r>
              <a:rPr lang="ja-JP" altLang="en-US" sz="600" dirty="0">
                <a:latin typeface="游ゴシック" panose="020B0400000000000000" pitchFamily="50" charset="-128"/>
                <a:ea typeface="游ゴシック" panose="020B0400000000000000" pitchFamily="50" charset="-128"/>
              </a:rPr>
              <a:t>をもとに以下の条件を設定。</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住宅の間取り：主たる居室</a:t>
            </a:r>
            <a:r>
              <a:rPr lang="en-US" altLang="ja-JP" sz="600" dirty="0">
                <a:latin typeface="游ゴシック" panose="020B0400000000000000" pitchFamily="50" charset="-128"/>
                <a:ea typeface="游ゴシック" panose="020B0400000000000000" pitchFamily="50" charset="-128"/>
              </a:rPr>
              <a:t>29.81m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その他居室</a:t>
            </a:r>
            <a:r>
              <a:rPr lang="en-US" altLang="ja-JP" sz="600" dirty="0">
                <a:latin typeface="游ゴシック" panose="020B0400000000000000" pitchFamily="50" charset="-128"/>
                <a:ea typeface="游ゴシック" panose="020B0400000000000000" pitchFamily="50" charset="-128"/>
              </a:rPr>
              <a:t>51.34m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非居室</a:t>
            </a:r>
            <a:r>
              <a:rPr lang="en-US" altLang="ja-JP" sz="600" dirty="0">
                <a:latin typeface="游ゴシック" panose="020B0400000000000000" pitchFamily="50" charset="-128"/>
                <a:ea typeface="游ゴシック" panose="020B0400000000000000" pitchFamily="50" charset="-128"/>
              </a:rPr>
              <a:t>38.93m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地域区分</a:t>
            </a:r>
            <a:r>
              <a:rPr lang="en-US" altLang="ja-JP" sz="600" dirty="0">
                <a:latin typeface="游ゴシック" panose="020B0400000000000000" pitchFamily="50" charset="-128"/>
                <a:ea typeface="游ゴシック" panose="020B0400000000000000" pitchFamily="50" charset="-128"/>
              </a:rPr>
              <a:t>6</a:t>
            </a:r>
            <a:r>
              <a:rPr lang="ja-JP" altLang="en-US" sz="600" dirty="0">
                <a:latin typeface="游ゴシック" panose="020B0400000000000000" pitchFamily="50" charset="-128"/>
                <a:ea typeface="游ゴシック" panose="020B0400000000000000" pitchFamily="50" charset="-128"/>
              </a:rPr>
              <a:t>地域 年間日射地域区分 </a:t>
            </a:r>
            <a:r>
              <a:rPr lang="en-US" altLang="ja-JP" sz="600" dirty="0">
                <a:latin typeface="游ゴシック" panose="020B0400000000000000" pitchFamily="50" charset="-128"/>
                <a:ea typeface="游ゴシック" panose="020B0400000000000000" pitchFamily="50" charset="-128"/>
              </a:rPr>
              <a:t>A3</a:t>
            </a:r>
            <a:r>
              <a:rPr lang="ja-JP" altLang="en-US" sz="600" dirty="0">
                <a:latin typeface="游ゴシック" panose="020B0400000000000000" pitchFamily="50" charset="-128"/>
                <a:ea typeface="游ゴシック" panose="020B0400000000000000" pitchFamily="50" charset="-128"/>
              </a:rPr>
              <a:t>区分・外皮平均熱還流率 </a:t>
            </a:r>
            <a:r>
              <a:rPr lang="en-US" altLang="ja-JP" sz="600" dirty="0">
                <a:latin typeface="游ゴシック" panose="020B0400000000000000" pitchFamily="50" charset="-128"/>
                <a:ea typeface="游ゴシック" panose="020B0400000000000000" pitchFamily="50" charset="-128"/>
              </a:rPr>
              <a:t>0.87W/m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K</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暖冷房設備：主たる居室、その他の居室 ルームエアコンディショナー エネルギー消費区分（い）・換気 壁付け式第三種換気設備 比消費電力 </a:t>
            </a:r>
            <a:r>
              <a:rPr lang="en-US" altLang="ja-JP" sz="600" dirty="0">
                <a:latin typeface="游ゴシック" panose="020B0400000000000000" pitchFamily="50" charset="-128"/>
                <a:ea typeface="游ゴシック" panose="020B0400000000000000" pitchFamily="50" charset="-128"/>
              </a:rPr>
              <a:t>0.3W/</a:t>
            </a:r>
            <a:r>
              <a:rPr lang="ja-JP" altLang="en-US" sz="600" dirty="0">
                <a:latin typeface="游ゴシック" panose="020B0400000000000000" pitchFamily="50" charset="-128"/>
                <a:ea typeface="游ゴシック" panose="020B0400000000000000" pitchFamily="50" charset="-128"/>
              </a:rPr>
              <a:t>（</a:t>
            </a:r>
            <a:r>
              <a:rPr lang="en-US" altLang="ja-JP" sz="600" dirty="0">
                <a:latin typeface="游ゴシック" panose="020B0400000000000000" pitchFamily="50" charset="-128"/>
                <a:ea typeface="游ゴシック" panose="020B0400000000000000" pitchFamily="50" charset="-128"/>
              </a:rPr>
              <a:t>m</a:t>
            </a:r>
            <a:r>
              <a:rPr lang="en-US" altLang="ja-JP" sz="600" baseline="30000" dirty="0">
                <a:latin typeface="游ゴシック" panose="020B0400000000000000" pitchFamily="50" charset="-128"/>
                <a:ea typeface="游ゴシック" panose="020B0400000000000000" pitchFamily="50" charset="-128"/>
              </a:rPr>
              <a:t>3</a:t>
            </a:r>
            <a:r>
              <a:rPr lang="en-US" altLang="ja-JP" sz="600" dirty="0">
                <a:latin typeface="游ゴシック" panose="020B0400000000000000" pitchFamily="50" charset="-128"/>
                <a:ea typeface="游ゴシック" panose="020B0400000000000000" pitchFamily="50" charset="-128"/>
              </a:rPr>
              <a:t>/h</a:t>
            </a:r>
            <a:r>
              <a:rPr lang="ja-JP" altLang="en-US" sz="600" dirty="0">
                <a:latin typeface="游ゴシック" panose="020B0400000000000000" pitchFamily="50" charset="-128"/>
                <a:ea typeface="游ゴシック" panose="020B0400000000000000" pitchFamily="50" charset="-128"/>
              </a:rPr>
              <a:t>）換気回数 </a:t>
            </a:r>
            <a:r>
              <a:rPr lang="en-US" altLang="ja-JP" sz="600" dirty="0">
                <a:latin typeface="游ゴシック" panose="020B0400000000000000" pitchFamily="50" charset="-128"/>
                <a:ea typeface="游ゴシック" panose="020B0400000000000000" pitchFamily="50" charset="-128"/>
              </a:rPr>
              <a:t>0.5</a:t>
            </a:r>
            <a:r>
              <a:rPr lang="ja-JP" altLang="en-US" sz="600" dirty="0">
                <a:latin typeface="游ゴシック" panose="020B0400000000000000" pitchFamily="50" charset="-128"/>
                <a:ea typeface="游ゴシック" panose="020B0400000000000000" pitchFamily="50" charset="-128"/>
              </a:rPr>
              <a:t>回</a:t>
            </a:r>
            <a:r>
              <a:rPr lang="en-US" altLang="ja-JP" sz="600" dirty="0">
                <a:latin typeface="游ゴシック" panose="020B0400000000000000" pitchFamily="50" charset="-128"/>
                <a:ea typeface="游ゴシック" panose="020B0400000000000000" pitchFamily="50" charset="-128"/>
              </a:rPr>
              <a:t>/h</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照明設備：主たる居室、その他の居室、非居住 すべての機器において</a:t>
            </a:r>
            <a:r>
              <a:rPr lang="en-US" altLang="ja-JP" sz="600" dirty="0">
                <a:latin typeface="游ゴシック" panose="020B0400000000000000" pitchFamily="50" charset="-128"/>
                <a:ea typeface="游ゴシック" panose="020B0400000000000000" pitchFamily="50" charset="-128"/>
              </a:rPr>
              <a:t>LED</a:t>
            </a:r>
            <a:r>
              <a:rPr lang="ja-JP" altLang="en-US" sz="600" dirty="0">
                <a:latin typeface="游ゴシック" panose="020B0400000000000000" pitchFamily="50" charset="-128"/>
                <a:ea typeface="游ゴシック" panose="020B0400000000000000" pitchFamily="50" charset="-128"/>
              </a:rPr>
              <a:t>を使用。（調光・人感センサーあり）</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太陽光発電：</a:t>
            </a:r>
            <a:r>
              <a:rPr lang="en-US" altLang="ja-JP" sz="600" dirty="0">
                <a:latin typeface="游ゴシック" panose="020B0400000000000000" pitchFamily="50" charset="-128"/>
                <a:ea typeface="游ゴシック" panose="020B0400000000000000" pitchFamily="50" charset="-128"/>
              </a:rPr>
              <a:t>5kW </a:t>
            </a:r>
            <a:r>
              <a:rPr lang="ja-JP" altLang="en-US" sz="600" dirty="0">
                <a:latin typeface="游ゴシック" panose="020B0400000000000000" pitchFamily="50" charset="-128"/>
                <a:ea typeface="游ゴシック" panose="020B0400000000000000" pitchFamily="50" charset="-128"/>
              </a:rPr>
              <a:t>結晶シリコン系太陽電池屋根置き型 真南から東及び西へ</a:t>
            </a:r>
            <a:r>
              <a:rPr lang="en-US" altLang="ja-JP" sz="600" dirty="0">
                <a:latin typeface="游ゴシック" panose="020B0400000000000000" pitchFamily="50" charset="-128"/>
                <a:ea typeface="游ゴシック" panose="020B0400000000000000" pitchFamily="50" charset="-128"/>
              </a:rPr>
              <a:t>15</a:t>
            </a:r>
            <a:r>
              <a:rPr lang="ja-JP" altLang="en-US" sz="600" dirty="0">
                <a:latin typeface="游ゴシック" panose="020B0400000000000000" pitchFamily="50" charset="-128"/>
                <a:ea typeface="游ゴシック" panose="020B0400000000000000" pitchFamily="50" charset="-128"/>
              </a:rPr>
              <a:t>度未満の勾配</a:t>
            </a:r>
            <a:r>
              <a:rPr lang="en-US" altLang="ja-JP" sz="600" dirty="0">
                <a:latin typeface="游ゴシック" panose="020B0400000000000000" pitchFamily="50" charset="-128"/>
                <a:ea typeface="游ゴシック" panose="020B0400000000000000" pitchFamily="50" charset="-128"/>
              </a:rPr>
              <a:t>30</a:t>
            </a:r>
            <a:r>
              <a:rPr lang="ja-JP" altLang="en-US" sz="600" dirty="0">
                <a:latin typeface="游ゴシック" panose="020B0400000000000000" pitchFamily="50" charset="-128"/>
                <a:ea typeface="游ゴシック" panose="020B0400000000000000" pitchFamily="50" charset="-128"/>
              </a:rPr>
              <a:t>度。</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給湯：日本産業規格</a:t>
            </a:r>
            <a:r>
              <a:rPr lang="en-US" altLang="ja-JP" sz="600" dirty="0">
                <a:latin typeface="游ゴシック" panose="020B0400000000000000" pitchFamily="50" charset="-128"/>
                <a:ea typeface="游ゴシック" panose="020B0400000000000000" pitchFamily="50" charset="-128"/>
              </a:rPr>
              <a:t>JIS C 9220:2018</a:t>
            </a:r>
            <a:r>
              <a:rPr lang="ja-JP" altLang="en-US" sz="600" dirty="0">
                <a:latin typeface="游ゴシック" panose="020B0400000000000000" pitchFamily="50" charset="-128"/>
                <a:ea typeface="游ゴシック" panose="020B0400000000000000" pitchFamily="50" charset="-128"/>
              </a:rPr>
              <a:t>に基づいて算出された年間給湯保温熱量より当社試算。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ガス給湯器</a:t>
            </a: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ガス料金 東京ガス「一般契約料金」基本料金含まず。燃料費調整額含む。 電気料金 東京電力エナジーパートナー「スタンダードＳ」 再生可能エネルギー発電促進賦課金、燃料費調整額（</a:t>
            </a:r>
            <a:r>
              <a:rPr lang="en-US" altLang="ja-JP" sz="600" dirty="0">
                <a:latin typeface="游ゴシック" panose="020B0400000000000000" pitchFamily="50" charset="-128"/>
                <a:ea typeface="游ゴシック" panose="020B0400000000000000" pitchFamily="50" charset="-128"/>
              </a:rPr>
              <a:t>2024</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11</a:t>
            </a:r>
            <a:r>
              <a:rPr lang="ja-JP" altLang="en-US" sz="600" dirty="0">
                <a:latin typeface="游ゴシック" panose="020B0400000000000000" pitchFamily="50" charset="-128"/>
                <a:ea typeface="游ゴシック" panose="020B0400000000000000" pitchFamily="50" charset="-128"/>
              </a:rPr>
              <a:t>月現在）含む。基本料金含まず。</a:t>
            </a:r>
            <a:endParaRPr lang="en-US" altLang="ja-JP" sz="600" dirty="0">
              <a:latin typeface="游ゴシック" panose="020B0400000000000000" pitchFamily="50" charset="-128"/>
              <a:ea typeface="游ゴシック" panose="020B0400000000000000" pitchFamily="50" charset="-128"/>
            </a:endParaRPr>
          </a:p>
          <a:p>
            <a:r>
              <a:rPr lang="ja-JP" altLang="en-US" sz="600" dirty="0">
                <a:latin typeface="游ゴシック" panose="020B0400000000000000" pitchFamily="50" charset="-128"/>
                <a:ea typeface="游ゴシック" panose="020B0400000000000000" pitchFamily="50" charset="-128"/>
              </a:rPr>
              <a:t>（当社調べ）エネルギー消費効率</a:t>
            </a:r>
            <a:r>
              <a:rPr lang="en-US" altLang="ja-JP" sz="600" dirty="0">
                <a:latin typeface="游ゴシック" panose="020B0400000000000000" pitchFamily="50" charset="-128"/>
                <a:ea typeface="游ゴシック" panose="020B0400000000000000" pitchFamily="50" charset="-128"/>
              </a:rPr>
              <a:t>78.2</a:t>
            </a:r>
            <a:r>
              <a:rPr lang="ja-JP" altLang="en-US" sz="600" dirty="0">
                <a:latin typeface="游ゴシック" panose="020B0400000000000000" pitchFamily="50" charset="-128"/>
                <a:ea typeface="游ゴシック" panose="020B0400000000000000" pitchFamily="50" charset="-128"/>
              </a:rPr>
              <a:t>％にて試算。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おひさまエコキュート</a:t>
            </a:r>
            <a:r>
              <a:rPr lang="en-US" altLang="ja-JP" sz="600" dirty="0">
                <a:latin typeface="游ゴシック" panose="020B0400000000000000" pitchFamily="50" charset="-128"/>
                <a:ea typeface="游ゴシック" panose="020B0400000000000000" pitchFamily="50" charset="-128"/>
              </a:rPr>
              <a:t>】CHP-</a:t>
            </a:r>
            <a:r>
              <a:rPr lang="ja-JP" altLang="en-US" sz="600" dirty="0">
                <a:latin typeface="游ゴシック" panose="020B0400000000000000" pitchFamily="50" charset="-128"/>
                <a:ea typeface="游ゴシック" panose="020B0400000000000000" pitchFamily="50" charset="-128"/>
              </a:rPr>
              <a:t>Ｅ</a:t>
            </a:r>
            <a:r>
              <a:rPr lang="en-US" altLang="ja-JP" sz="600" dirty="0">
                <a:latin typeface="游ゴシック" panose="020B0400000000000000" pitchFamily="50" charset="-128"/>
                <a:ea typeface="游ゴシック" panose="020B0400000000000000" pitchFamily="50" charset="-128"/>
              </a:rPr>
              <a:t>37A</a:t>
            </a:r>
            <a:r>
              <a:rPr lang="ja-JP" altLang="en-US" sz="600" dirty="0">
                <a:latin typeface="游ゴシック" panose="020B0400000000000000" pitchFamily="50" charset="-128"/>
                <a:ea typeface="游ゴシック" panose="020B0400000000000000" pitchFamily="50" charset="-128"/>
              </a:rPr>
              <a:t>Ｚ</a:t>
            </a:r>
            <a:r>
              <a:rPr lang="en-US" altLang="ja-JP" sz="600" dirty="0">
                <a:latin typeface="游ゴシック" panose="020B0400000000000000" pitchFamily="50" charset="-128"/>
                <a:ea typeface="游ゴシック" panose="020B0400000000000000" pitchFamily="50" charset="-128"/>
              </a:rPr>
              <a:t>1V</a:t>
            </a:r>
            <a:r>
              <a:rPr lang="ja-JP" altLang="en-US" sz="600" dirty="0">
                <a:latin typeface="游ゴシック" panose="020B0400000000000000" pitchFamily="50" charset="-128"/>
                <a:ea typeface="游ゴシック" panose="020B0400000000000000" pitchFamily="50" charset="-128"/>
              </a:rPr>
              <a:t>電気料金 東京電力エナジーパートナー「くらし上手」 契約容量</a:t>
            </a:r>
            <a:r>
              <a:rPr lang="en-US" altLang="ja-JP" sz="600" dirty="0">
                <a:latin typeface="游ゴシック" panose="020B0400000000000000" pitchFamily="50" charset="-128"/>
                <a:ea typeface="游ゴシック" panose="020B0400000000000000" pitchFamily="50" charset="-128"/>
              </a:rPr>
              <a:t>10kVA </a:t>
            </a:r>
            <a:r>
              <a:rPr lang="ja-JP" altLang="en-US" sz="600" dirty="0">
                <a:latin typeface="游ゴシック" panose="020B0400000000000000" pitchFamily="50" charset="-128"/>
                <a:ea typeface="游ゴシック" panose="020B0400000000000000" pitchFamily="50" charset="-128"/>
              </a:rPr>
              <a:t>再生可能エネルギー発電促進賦課金、燃料費調整額（</a:t>
            </a:r>
            <a:r>
              <a:rPr lang="en-US" altLang="ja-JP" sz="600" dirty="0">
                <a:latin typeface="游ゴシック" panose="020B0400000000000000" pitchFamily="50" charset="-128"/>
                <a:ea typeface="游ゴシック" panose="020B0400000000000000" pitchFamily="50" charset="-128"/>
              </a:rPr>
              <a:t>2024</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11</a:t>
            </a:r>
            <a:r>
              <a:rPr lang="ja-JP" altLang="en-US" sz="600" dirty="0">
                <a:latin typeface="游ゴシック" panose="020B0400000000000000" pitchFamily="50" charset="-128"/>
                <a:ea typeface="游ゴシック" panose="020B0400000000000000" pitchFamily="50" charset="-128"/>
              </a:rPr>
              <a:t>月）含む。基本料金含まず。（当社調べ）昼間の沸上げ比率は</a:t>
            </a:r>
            <a:r>
              <a:rPr lang="en-US" altLang="ja-JP" sz="600" dirty="0">
                <a:latin typeface="游ゴシック" panose="020B0400000000000000" pitchFamily="50" charset="-128"/>
                <a:ea typeface="游ゴシック" panose="020B0400000000000000" pitchFamily="50" charset="-128"/>
              </a:rPr>
              <a:t>80</a:t>
            </a:r>
            <a:r>
              <a:rPr lang="ja-JP" altLang="en-US" sz="600" dirty="0">
                <a:latin typeface="游ゴシック" panose="020B0400000000000000" pitchFamily="50" charset="-128"/>
                <a:ea typeface="游ゴシック" panose="020B0400000000000000" pitchFamily="50" charset="-128"/>
              </a:rPr>
              <a:t>％にて試算。給湯機で利用する太陽光発電の自家消費量は、全体の消費電力量から給湯分を案分して算出 太陽光発電の自家消費による運転の消費電力量は</a:t>
            </a:r>
            <a:r>
              <a:rPr lang="en-US" altLang="ja-JP" sz="600" dirty="0">
                <a:latin typeface="游ゴシック" panose="020B0400000000000000" pitchFamily="50" charset="-128"/>
                <a:ea typeface="游ゴシック" panose="020B0400000000000000" pitchFamily="50" charset="-128"/>
              </a:rPr>
              <a:t>16</a:t>
            </a:r>
            <a:r>
              <a:rPr lang="ja-JP" altLang="en-US" sz="600" dirty="0">
                <a:latin typeface="游ゴシック" panose="020B0400000000000000" pitchFamily="50" charset="-128"/>
                <a:ea typeface="游ゴシック" panose="020B0400000000000000" pitchFamily="50" charset="-128"/>
              </a:rPr>
              <a:t>円</a:t>
            </a:r>
            <a:r>
              <a:rPr lang="en-US" altLang="ja-JP" sz="600" dirty="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として算出。ガス料金および電気料金ともに国の「電気・ガス価格激変緩和対策事業」による影響額は含まず。</a:t>
            </a:r>
            <a:endParaRPr kumimoji="1" lang="ja-JP" altLang="en-US" sz="600" dirty="0">
              <a:latin typeface="游ゴシック" panose="020B0400000000000000" pitchFamily="50" charset="-128"/>
              <a:ea typeface="游ゴシック" panose="020B0400000000000000" pitchFamily="50" charset="-128"/>
            </a:endParaRPr>
          </a:p>
        </p:txBody>
      </p:sp>
      <p:sp>
        <p:nvSpPr>
          <p:cNvPr id="261" name="object 3">
            <a:extLst>
              <a:ext uri="{FF2B5EF4-FFF2-40B4-BE49-F238E27FC236}">
                <a16:creationId xmlns:a16="http://schemas.microsoft.com/office/drawing/2014/main" id="{FC8772BA-976B-C578-B117-CDB74881CDDE}"/>
              </a:ext>
            </a:extLst>
          </p:cNvPr>
          <p:cNvSpPr/>
          <p:nvPr/>
        </p:nvSpPr>
        <p:spPr>
          <a:xfrm>
            <a:off x="714653" y="5432197"/>
            <a:ext cx="8788400"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262" name="object 4">
            <a:extLst>
              <a:ext uri="{FF2B5EF4-FFF2-40B4-BE49-F238E27FC236}">
                <a16:creationId xmlns:a16="http://schemas.microsoft.com/office/drawing/2014/main" id="{A809C4D1-5171-09DB-ED83-443388589EC9}"/>
              </a:ext>
            </a:extLst>
          </p:cNvPr>
          <p:cNvSpPr/>
          <p:nvPr/>
        </p:nvSpPr>
        <p:spPr>
          <a:xfrm>
            <a:off x="714658" y="5402783"/>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263" name="object 5">
            <a:extLst>
              <a:ext uri="{FF2B5EF4-FFF2-40B4-BE49-F238E27FC236}">
                <a16:creationId xmlns:a16="http://schemas.microsoft.com/office/drawing/2014/main" id="{87E7C252-58AE-74E5-F0C2-9B0D7EA94042}"/>
              </a:ext>
            </a:extLst>
          </p:cNvPr>
          <p:cNvSpPr/>
          <p:nvPr/>
        </p:nvSpPr>
        <p:spPr>
          <a:xfrm>
            <a:off x="714658" y="5863565"/>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264" name="object 6">
            <a:extLst>
              <a:ext uri="{FF2B5EF4-FFF2-40B4-BE49-F238E27FC236}">
                <a16:creationId xmlns:a16="http://schemas.microsoft.com/office/drawing/2014/main" id="{C1C363EA-7470-5F25-CBA3-5C36E5C5F4B3}"/>
              </a:ext>
            </a:extLst>
          </p:cNvPr>
          <p:cNvSpPr txBox="1"/>
          <p:nvPr/>
        </p:nvSpPr>
        <p:spPr>
          <a:xfrm>
            <a:off x="854562" y="5514658"/>
            <a:ext cx="8502650" cy="289823"/>
          </a:xfrm>
          <a:prstGeom prst="rect">
            <a:avLst/>
          </a:prstGeom>
        </p:spPr>
        <p:txBody>
          <a:bodyPr vert="horz" wrap="square" lIns="0" tIns="12700" rIns="0" bIns="0" rtlCol="0">
            <a:spAutoFit/>
          </a:bodyPr>
          <a:lstStyle/>
          <a:p>
            <a:pPr marL="12700">
              <a:spcBef>
                <a:spcPts val="100"/>
              </a:spcBef>
            </a:pPr>
            <a:r>
              <a:rPr kumimoji="1" lang="ja-JP" altLang="en-US" sz="1800" b="1" dirty="0">
                <a:solidFill>
                  <a:srgbClr val="0B3775"/>
                </a:solidFill>
                <a:latin typeface="游ゴシック" panose="020B0400000000000000" pitchFamily="50" charset="-128"/>
                <a:ea typeface="游ゴシック" panose="020B0400000000000000" pitchFamily="50" charset="-128"/>
              </a:rPr>
              <a:t>余剰電力</a:t>
            </a:r>
            <a:r>
              <a:rPr lang="ja-JP" altLang="en-US" sz="1800" b="1" dirty="0">
                <a:solidFill>
                  <a:srgbClr val="0B3775"/>
                </a:solidFill>
                <a:latin typeface="游ゴシック" panose="020B0400000000000000" pitchFamily="50" charset="-128"/>
                <a:ea typeface="游ゴシック" panose="020B0400000000000000" pitchFamily="50" charset="-128"/>
              </a:rPr>
              <a:t>の売電価格は年々減少</a:t>
            </a:r>
            <a:r>
              <a:rPr b="1" spc="-120" dirty="0">
                <a:solidFill>
                  <a:srgbClr val="0B3775"/>
                </a:solidFill>
                <a:latin typeface="游ゴシック" panose="020B0400000000000000" pitchFamily="50" charset="-128"/>
                <a:ea typeface="游ゴシック" panose="020B0400000000000000" pitchFamily="50" charset="-128"/>
                <a:cs typeface="A P-OTF Aoto Gothic StdN M"/>
              </a:rPr>
              <a:t>。</a:t>
            </a:r>
            <a:r>
              <a:rPr lang="ja-JP" altLang="en-US" b="1" spc="-120" dirty="0">
                <a:solidFill>
                  <a:srgbClr val="0B3775"/>
                </a:solidFill>
                <a:latin typeface="游ゴシック" panose="020B0400000000000000" pitchFamily="50" charset="-128"/>
                <a:ea typeface="游ゴシック" panose="020B0400000000000000" pitchFamily="50" charset="-128"/>
                <a:cs typeface="A P-OTF Aoto Gothic StdN M"/>
              </a:rPr>
              <a:t>だから今こそ、おひさまエコキュート</a:t>
            </a:r>
            <a:endParaRPr b="1" spc="-120" dirty="0">
              <a:solidFill>
                <a:srgbClr val="0B3775"/>
              </a:solidFill>
              <a:latin typeface="游ゴシック" panose="020B0400000000000000" pitchFamily="50" charset="-128"/>
              <a:ea typeface="游ゴシック" panose="020B0400000000000000" pitchFamily="50" charset="-128"/>
              <a:cs typeface="A P-OTF Aoto Gothic StdN M"/>
            </a:endParaRPr>
          </a:p>
        </p:txBody>
      </p:sp>
      <p:pic>
        <p:nvPicPr>
          <p:cNvPr id="266" name="図 26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05504" y="8622443"/>
            <a:ext cx="2321741" cy="1510066"/>
          </a:xfrm>
          <a:prstGeom prst="rect">
            <a:avLst/>
          </a:prstGeom>
        </p:spPr>
      </p:pic>
      <p:pic>
        <p:nvPicPr>
          <p:cNvPr id="159" name="図 158">
            <a:extLst>
              <a:ext uri="{FF2B5EF4-FFF2-40B4-BE49-F238E27FC236}">
                <a16:creationId xmlns:a16="http://schemas.microsoft.com/office/drawing/2014/main" id="{98574EB1-B1C9-69E4-7170-88A079EDCF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55705" y="1700418"/>
            <a:ext cx="3224988" cy="1198995"/>
          </a:xfrm>
          <a:prstGeom prst="rect">
            <a:avLst/>
          </a:prstGeom>
        </p:spPr>
      </p:pic>
      <p:grpSp>
        <p:nvGrpSpPr>
          <p:cNvPr id="160" name="グループ化 159"/>
          <p:cNvGrpSpPr/>
          <p:nvPr/>
        </p:nvGrpSpPr>
        <p:grpSpPr>
          <a:xfrm>
            <a:off x="3357600" y="2989038"/>
            <a:ext cx="4897399" cy="585703"/>
            <a:chOff x="5073196" y="2333211"/>
            <a:chExt cx="3353125" cy="585703"/>
          </a:xfrm>
        </p:grpSpPr>
        <p:sp>
          <p:nvSpPr>
            <p:cNvPr id="162" name="テキスト ボックス 161">
              <a:extLst>
                <a:ext uri="{FF2B5EF4-FFF2-40B4-BE49-F238E27FC236}">
                  <a16:creationId xmlns:a16="http://schemas.microsoft.com/office/drawing/2014/main" id="{407EF409-622A-B247-0562-99476E10E7B5}"/>
                </a:ext>
              </a:extLst>
            </p:cNvPr>
            <p:cNvSpPr txBox="1"/>
            <p:nvPr/>
          </p:nvSpPr>
          <p:spPr>
            <a:xfrm>
              <a:off x="5085329" y="2333211"/>
              <a:ext cx="3340992" cy="579646"/>
            </a:xfrm>
            <a:prstGeom prst="rect">
              <a:avLst/>
            </a:prstGeom>
            <a:noFill/>
          </p:spPr>
          <p:txBody>
            <a:bodyPr wrap="square" lIns="72000" rIns="0" rtlCol="0">
              <a:spAutoFit/>
            </a:bodyPr>
            <a:lstStyle/>
            <a:p>
              <a:pPr algn="l">
                <a:lnSpc>
                  <a:spcPts val="1900"/>
                </a:lnSpc>
              </a:pPr>
              <a:r>
                <a:rPr lang="ja-JP" altLang="en-US" sz="1600" b="1" spc="80" dirty="0">
                  <a:solidFill>
                    <a:schemeClr val="bg1">
                      <a:lumMod val="75000"/>
                    </a:schemeClr>
                  </a:solidFill>
                  <a:latin typeface="BIZ UDPゴシック" panose="020B0400000000000000" pitchFamily="50" charset="-128"/>
                  <a:ea typeface="BIZ UDPゴシック" panose="020B0400000000000000" pitchFamily="50" charset="-128"/>
                </a:rPr>
                <a:t>主に、昼間にお湯をつくる“おひさまエコキュート”</a:t>
              </a:r>
              <a:endParaRPr lang="ja-JP" altLang="en-US" sz="1600" b="1" i="0" u="none" strike="noStrike" spc="80"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63" name="テキスト ボックス 162">
              <a:extLst>
                <a:ext uri="{FF2B5EF4-FFF2-40B4-BE49-F238E27FC236}">
                  <a16:creationId xmlns:a16="http://schemas.microsoft.com/office/drawing/2014/main" id="{407EF409-622A-B247-0562-99476E10E7B5}"/>
                </a:ext>
              </a:extLst>
            </p:cNvPr>
            <p:cNvSpPr txBox="1"/>
            <p:nvPr/>
          </p:nvSpPr>
          <p:spPr>
            <a:xfrm>
              <a:off x="5073196" y="2339268"/>
              <a:ext cx="3340992" cy="579646"/>
            </a:xfrm>
            <a:prstGeom prst="rect">
              <a:avLst/>
            </a:prstGeom>
            <a:noFill/>
          </p:spPr>
          <p:txBody>
            <a:bodyPr wrap="square" lIns="72000" rIns="0" rtlCol="0">
              <a:spAutoFit/>
            </a:bodyPr>
            <a:lstStyle/>
            <a:p>
              <a:pPr algn="l">
                <a:lnSpc>
                  <a:spcPts val="1900"/>
                </a:lnSpc>
              </a:pPr>
              <a:r>
                <a:rPr lang="ja-JP" altLang="en-US" sz="1600" b="1" spc="80" dirty="0">
                  <a:solidFill>
                    <a:schemeClr val="bg1"/>
                  </a:solidFill>
                  <a:latin typeface="BIZ UDPゴシック" panose="020B0400000000000000" pitchFamily="50" charset="-128"/>
                  <a:ea typeface="BIZ UDPゴシック" panose="020B0400000000000000" pitchFamily="50" charset="-128"/>
                </a:rPr>
                <a:t>主に、昼間にお湯をつくる“おひさまエコキュート”</a:t>
              </a:r>
              <a:endParaRPr lang="ja-JP" altLang="en-US" sz="1600" b="1" i="0" u="none" strike="noStrike" spc="8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64" name="グループ化 163"/>
          <p:cNvGrpSpPr/>
          <p:nvPr/>
        </p:nvGrpSpPr>
        <p:grpSpPr>
          <a:xfrm>
            <a:off x="12112468" y="8652349"/>
            <a:ext cx="2317676" cy="1506664"/>
            <a:chOff x="12112468" y="8652349"/>
            <a:chExt cx="2317676" cy="1506664"/>
          </a:xfrm>
        </p:grpSpPr>
        <p:grpSp>
          <p:nvGrpSpPr>
            <p:cNvPr id="166" name="グループ化 165"/>
            <p:cNvGrpSpPr/>
            <p:nvPr/>
          </p:nvGrpSpPr>
          <p:grpSpPr>
            <a:xfrm>
              <a:off x="12112468" y="8652349"/>
              <a:ext cx="2317676" cy="1506664"/>
              <a:chOff x="12112468" y="8652349"/>
              <a:chExt cx="2317676" cy="1506664"/>
            </a:xfrm>
          </p:grpSpPr>
          <p:grpSp>
            <p:nvGrpSpPr>
              <p:cNvPr id="168" name="グループ化 167"/>
              <p:cNvGrpSpPr/>
              <p:nvPr/>
            </p:nvGrpSpPr>
            <p:grpSpPr>
              <a:xfrm>
                <a:off x="12112468" y="8652349"/>
                <a:ext cx="2317676" cy="1506664"/>
                <a:chOff x="12112468" y="8652349"/>
                <a:chExt cx="2317676" cy="1506664"/>
              </a:xfrm>
            </p:grpSpPr>
            <p:grpSp>
              <p:nvGrpSpPr>
                <p:cNvPr id="170" name="グループ化 169"/>
                <p:cNvGrpSpPr/>
                <p:nvPr/>
              </p:nvGrpSpPr>
              <p:grpSpPr>
                <a:xfrm>
                  <a:off x="12112468" y="8652349"/>
                  <a:ext cx="2317676" cy="1506664"/>
                  <a:chOff x="12112468" y="8652349"/>
                  <a:chExt cx="2317676" cy="1506664"/>
                </a:xfrm>
              </p:grpSpPr>
              <p:pic>
                <p:nvPicPr>
                  <p:cNvPr id="172" name="図 17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112468" y="8652349"/>
                    <a:ext cx="2317676" cy="1506664"/>
                  </a:xfrm>
                  <a:prstGeom prst="rect">
                    <a:avLst/>
                  </a:prstGeom>
                </p:spPr>
              </p:pic>
              <p:sp>
                <p:nvSpPr>
                  <p:cNvPr id="173" name="正方形/長方形 172"/>
                  <p:cNvSpPr/>
                  <p:nvPr/>
                </p:nvSpPr>
                <p:spPr>
                  <a:xfrm>
                    <a:off x="13756481" y="8953500"/>
                    <a:ext cx="257175" cy="22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1" name="テキスト ボックス 170"/>
                <p:cNvSpPr txBox="1"/>
                <p:nvPr/>
              </p:nvSpPr>
              <p:spPr>
                <a:xfrm>
                  <a:off x="13657352" y="8891237"/>
                  <a:ext cx="441146" cy="369332"/>
                </a:xfrm>
                <a:prstGeom prst="rect">
                  <a:avLst/>
                </a:prstGeom>
                <a:noFill/>
              </p:spPr>
              <p:txBody>
                <a:bodyPr wrap="none" rtlCol="0">
                  <a:spAutoFit/>
                </a:bodyPr>
                <a:lstStyle/>
                <a:p>
                  <a:r>
                    <a:rPr kumimoji="1" lang="en-US" altLang="ja-JP" dirty="0">
                      <a:ln w="6350">
                        <a:solidFill>
                          <a:srgbClr val="E95433"/>
                        </a:solidFill>
                      </a:ln>
                      <a:solidFill>
                        <a:srgbClr val="E95433"/>
                      </a:solidFill>
                    </a:rPr>
                    <a:t>79</a:t>
                  </a:r>
                  <a:endParaRPr kumimoji="1" lang="ja-JP" altLang="en-US" dirty="0">
                    <a:ln w="6350">
                      <a:solidFill>
                        <a:srgbClr val="E95433"/>
                      </a:solidFill>
                    </a:ln>
                    <a:solidFill>
                      <a:srgbClr val="E95433"/>
                    </a:solidFill>
                  </a:endParaRPr>
                </a:p>
              </p:txBody>
            </p:sp>
          </p:grpSp>
          <p:sp>
            <p:nvSpPr>
              <p:cNvPr id="169" name="正方形/長方形 168"/>
              <p:cNvSpPr/>
              <p:nvPr/>
            </p:nvSpPr>
            <p:spPr>
              <a:xfrm>
                <a:off x="13725742" y="9651206"/>
                <a:ext cx="321252" cy="121903"/>
              </a:xfrm>
              <a:prstGeom prst="rect">
                <a:avLst/>
              </a:prstGeom>
              <a:solidFill>
                <a:srgbClr val="E95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7" name="テキスト ボックス 166"/>
            <p:cNvSpPr txBox="1"/>
            <p:nvPr/>
          </p:nvSpPr>
          <p:spPr>
            <a:xfrm>
              <a:off x="13705234" y="9574223"/>
              <a:ext cx="341760" cy="261610"/>
            </a:xfrm>
            <a:prstGeom prst="rect">
              <a:avLst/>
            </a:prstGeom>
            <a:noFill/>
          </p:spPr>
          <p:txBody>
            <a:bodyPr wrap="none" rtlCol="0">
              <a:spAutoFit/>
            </a:bodyPr>
            <a:lstStyle/>
            <a:p>
              <a:r>
                <a:rPr kumimoji="1" lang="en-US" altLang="ja-JP" sz="1100" dirty="0">
                  <a:ln w="6350">
                    <a:solidFill>
                      <a:schemeClr val="bg1"/>
                    </a:solidFill>
                  </a:ln>
                  <a:solidFill>
                    <a:schemeClr val="bg1"/>
                  </a:solidFill>
                </a:rPr>
                <a:t>21</a:t>
              </a:r>
              <a:endParaRPr kumimoji="1" lang="ja-JP" altLang="en-US" sz="1100" dirty="0">
                <a:ln w="6350">
                  <a:solidFill>
                    <a:schemeClr val="bg1"/>
                  </a:solidFill>
                </a:ln>
                <a:solidFill>
                  <a:schemeClr val="bg1"/>
                </a:solidFill>
              </a:endParaRPr>
            </a:p>
          </p:txBody>
        </p:sp>
      </p:grpSp>
      <p:pic>
        <p:nvPicPr>
          <p:cNvPr id="175" name="図 174"/>
          <p:cNvPicPr>
            <a:picLocks noChangeAspect="1"/>
          </p:cNvPicPr>
          <p:nvPr/>
        </p:nvPicPr>
        <p:blipFill>
          <a:blip r:embed="rId17"/>
          <a:stretch>
            <a:fillRect/>
          </a:stretch>
        </p:blipFill>
        <p:spPr>
          <a:xfrm>
            <a:off x="9449268" y="6208538"/>
            <a:ext cx="5415211" cy="1893515"/>
          </a:xfrm>
          <a:prstGeom prst="rect">
            <a:avLst/>
          </a:prstGeom>
        </p:spPr>
      </p:pic>
      <p:sp>
        <p:nvSpPr>
          <p:cNvPr id="3" name="フリーフォーム: 図形 12">
            <a:extLst>
              <a:ext uri="{FF2B5EF4-FFF2-40B4-BE49-F238E27FC236}">
                <a16:creationId xmlns:a16="http://schemas.microsoft.com/office/drawing/2014/main" id="{5D58CA98-5BEA-16B6-67D1-61AEF1E67FF9}"/>
              </a:ext>
            </a:extLst>
          </p:cNvPr>
          <p:cNvSpPr/>
          <p:nvPr/>
        </p:nvSpPr>
        <p:spPr>
          <a:xfrm>
            <a:off x="7842798" y="6090750"/>
            <a:ext cx="1596613" cy="2602335"/>
          </a:xfrm>
          <a:custGeom>
            <a:avLst/>
            <a:gdLst>
              <a:gd name="connsiteX0" fmla="*/ 553036 w 1181950"/>
              <a:gd name="connsiteY0" fmla="*/ 0 h 1234974"/>
              <a:gd name="connsiteX1" fmla="*/ 1181950 w 1181950"/>
              <a:gd name="connsiteY1" fmla="*/ 617487 h 1234974"/>
              <a:gd name="connsiteX2" fmla="*/ 553036 w 1181950"/>
              <a:gd name="connsiteY2" fmla="*/ 1234974 h 1234974"/>
              <a:gd name="connsiteX3" fmla="*/ 553036 w 1181950"/>
              <a:gd name="connsiteY3" fmla="*/ 873337 h 1234974"/>
              <a:gd name="connsiteX4" fmla="*/ 0 w 1181950"/>
              <a:gd name="connsiteY4" fmla="*/ 873337 h 1234974"/>
              <a:gd name="connsiteX5" fmla="*/ 0 w 1181950"/>
              <a:gd name="connsiteY5" fmla="*/ 351012 h 1234974"/>
              <a:gd name="connsiteX6" fmla="*/ 553036 w 1181950"/>
              <a:gd name="connsiteY6" fmla="*/ 351012 h 1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950" h="1234974">
                <a:moveTo>
                  <a:pt x="553036" y="0"/>
                </a:moveTo>
                <a:lnTo>
                  <a:pt x="1181950" y="617487"/>
                </a:lnTo>
                <a:lnTo>
                  <a:pt x="553036" y="1234974"/>
                </a:lnTo>
                <a:lnTo>
                  <a:pt x="553036" y="873337"/>
                </a:lnTo>
                <a:lnTo>
                  <a:pt x="0" y="873337"/>
                </a:lnTo>
                <a:lnTo>
                  <a:pt x="0" y="351012"/>
                </a:lnTo>
                <a:lnTo>
                  <a:pt x="553036" y="351012"/>
                </a:lnTo>
                <a:close/>
              </a:path>
            </a:pathLst>
          </a:custGeom>
          <a:solidFill>
            <a:srgbClr val="FFEA0F">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テキスト ボックス 3">
            <a:extLst>
              <a:ext uri="{FF2B5EF4-FFF2-40B4-BE49-F238E27FC236}">
                <a16:creationId xmlns:a16="http://schemas.microsoft.com/office/drawing/2014/main" id="{0AAD6006-1783-7724-490C-4D77E941D7B8}"/>
              </a:ext>
            </a:extLst>
          </p:cNvPr>
          <p:cNvSpPr txBox="1"/>
          <p:nvPr/>
        </p:nvSpPr>
        <p:spPr>
          <a:xfrm>
            <a:off x="7728862" y="6661588"/>
            <a:ext cx="1890579" cy="1477328"/>
          </a:xfrm>
          <a:prstGeom prst="rect">
            <a:avLst/>
          </a:prstGeom>
          <a:noFill/>
        </p:spPr>
        <p:txBody>
          <a:bodyPr wrap="square" rtlCol="0">
            <a:spAutoFit/>
          </a:bodyPr>
          <a:lstStyle/>
          <a:p>
            <a:pPr algn="ct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余剰電力の</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売電単価は年々減少</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en-US" altLang="ja-JP"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余剰電力は</a:t>
            </a:r>
            <a:endParaRPr kumimoji="1" lang="en-US" altLang="ja-JP" sz="1600" dirty="0">
              <a:solidFill>
                <a:schemeClr val="accent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自家消費した方が</a:t>
            </a:r>
            <a:endParaRPr kumimoji="1" lang="en-US" altLang="ja-JP" sz="1600" dirty="0">
              <a:solidFill>
                <a:schemeClr val="accent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おトク</a:t>
            </a:r>
            <a:r>
              <a:rPr kumimoji="1" lang="ja-JP" altLang="en-US" sz="1400" dirty="0">
                <a:solidFill>
                  <a:schemeClr val="accent2">
                    <a:lumMod val="75000"/>
                  </a:schemeClr>
                </a:solidFill>
                <a:latin typeface="BIZ UDPゴシック" panose="020B0400000000000000" pitchFamily="50" charset="-128"/>
                <a:ea typeface="BIZ UDPゴシック" panose="020B0400000000000000" pitchFamily="50" charset="-128"/>
              </a:rPr>
              <a:t>！</a:t>
            </a:r>
          </a:p>
        </p:txBody>
      </p:sp>
      <p:grpSp>
        <p:nvGrpSpPr>
          <p:cNvPr id="5" name="グループ化 4">
            <a:extLst>
              <a:ext uri="{FF2B5EF4-FFF2-40B4-BE49-F238E27FC236}">
                <a16:creationId xmlns:a16="http://schemas.microsoft.com/office/drawing/2014/main" id="{D6DBF36B-B398-40A5-7FD5-D3313AD02A7B}"/>
              </a:ext>
            </a:extLst>
          </p:cNvPr>
          <p:cNvGrpSpPr/>
          <p:nvPr/>
        </p:nvGrpSpPr>
        <p:grpSpPr>
          <a:xfrm>
            <a:off x="2514665" y="6140271"/>
            <a:ext cx="2650409" cy="770152"/>
            <a:chOff x="4437906" y="3916372"/>
            <a:chExt cx="3372113" cy="770152"/>
          </a:xfrm>
        </p:grpSpPr>
        <p:sp>
          <p:nvSpPr>
            <p:cNvPr id="6" name="正方形/長方形 5">
              <a:extLst>
                <a:ext uri="{FF2B5EF4-FFF2-40B4-BE49-F238E27FC236}">
                  <a16:creationId xmlns:a16="http://schemas.microsoft.com/office/drawing/2014/main" id="{B7AE2B3E-78D1-AEFF-0D7E-D20A9CFB0892}"/>
                </a:ext>
              </a:extLst>
            </p:cNvPr>
            <p:cNvSpPr/>
            <p:nvPr/>
          </p:nvSpPr>
          <p:spPr>
            <a:xfrm>
              <a:off x="4445961" y="3926713"/>
              <a:ext cx="3165970"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8" name="テキスト ボックス 7">
              <a:extLst>
                <a:ext uri="{FF2B5EF4-FFF2-40B4-BE49-F238E27FC236}">
                  <a16:creationId xmlns:a16="http://schemas.microsoft.com/office/drawing/2014/main" id="{171DA8D4-7066-C39A-8E7E-F8901C04333B}"/>
                </a:ext>
              </a:extLst>
            </p:cNvPr>
            <p:cNvSpPr txBox="1"/>
            <p:nvPr/>
          </p:nvSpPr>
          <p:spPr>
            <a:xfrm>
              <a:off x="4454607" y="3916372"/>
              <a:ext cx="1366439" cy="523220"/>
            </a:xfrm>
            <a:prstGeom prst="rect">
              <a:avLst/>
            </a:prstGeom>
            <a:noFill/>
          </p:spPr>
          <p:txBody>
            <a:bodyPr wrap="square" rtlCol="0">
              <a:spAutoFit/>
            </a:bodyPr>
            <a:lstStyle/>
            <a:p>
              <a:r>
                <a:rPr lang="ja-JP" altLang="en-US" sz="1400" dirty="0"/>
                <a:t>売電単価は</a:t>
              </a:r>
              <a:endParaRPr lang="en-US" altLang="ja-JP" sz="1400" dirty="0"/>
            </a:p>
            <a:p>
              <a:r>
                <a:rPr lang="en-US" altLang="ja-JP" sz="1400" dirty="0"/>
                <a:t>1</a:t>
              </a:r>
              <a:r>
                <a:rPr lang="ja-JP" altLang="en-US" sz="1400" dirty="0"/>
                <a:t>７年前の</a:t>
              </a:r>
              <a:endParaRPr kumimoji="1" lang="ja-JP" altLang="en-US" sz="1400" dirty="0"/>
            </a:p>
          </p:txBody>
        </p:sp>
        <p:cxnSp>
          <p:nvCxnSpPr>
            <p:cNvPr id="9" name="直線矢印コネクタ 8">
              <a:extLst>
                <a:ext uri="{FF2B5EF4-FFF2-40B4-BE49-F238E27FC236}">
                  <a16:creationId xmlns:a16="http://schemas.microsoft.com/office/drawing/2014/main" id="{CAF9828D-4618-D625-8C55-9461C83347C7}"/>
                </a:ext>
              </a:extLst>
            </p:cNvPr>
            <p:cNvCxnSpPr>
              <a:cxnSpLocks/>
            </p:cNvCxnSpPr>
            <p:nvPr/>
          </p:nvCxnSpPr>
          <p:spPr>
            <a:xfrm>
              <a:off x="4437906" y="4686524"/>
              <a:ext cx="3174024"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D00A6EC-E91B-6A2F-A8E3-E0B68DCAB119}"/>
                </a:ext>
              </a:extLst>
            </p:cNvPr>
            <p:cNvSpPr txBox="1"/>
            <p:nvPr/>
          </p:nvSpPr>
          <p:spPr>
            <a:xfrm>
              <a:off x="5553740" y="4034672"/>
              <a:ext cx="2256279" cy="523220"/>
            </a:xfrm>
            <a:prstGeom prst="rect">
              <a:avLst/>
            </a:prstGeom>
            <a:noFill/>
          </p:spPr>
          <p:txBody>
            <a:bodyPr wrap="square" rtlCol="0">
              <a:spAutoFit/>
            </a:bodyPr>
            <a:lstStyle/>
            <a:p>
              <a:r>
                <a:rPr kumimoji="1" lang="ja-JP" altLang="en-US" sz="1600" dirty="0"/>
                <a:t>約</a:t>
              </a:r>
              <a:r>
                <a:rPr kumimoji="1" lang="en-US" altLang="ja-JP" sz="2800" dirty="0"/>
                <a:t>1/2</a:t>
              </a:r>
              <a:r>
                <a:rPr kumimoji="1" lang="ja-JP" altLang="en-US" sz="1600" dirty="0"/>
                <a:t>～</a:t>
              </a:r>
              <a:r>
                <a:rPr kumimoji="1" lang="en-US" altLang="ja-JP" sz="2800" dirty="0"/>
                <a:t>1/6</a:t>
              </a:r>
              <a:endParaRPr kumimoji="1" lang="ja-JP" altLang="en-US" sz="2800" dirty="0"/>
            </a:p>
          </p:txBody>
        </p:sp>
      </p:grpSp>
      <p:sp>
        <p:nvSpPr>
          <p:cNvPr id="11" name="テキスト ボックス 10">
            <a:extLst>
              <a:ext uri="{FF2B5EF4-FFF2-40B4-BE49-F238E27FC236}">
                <a16:creationId xmlns:a16="http://schemas.microsoft.com/office/drawing/2014/main" id="{661D5A67-E238-920C-3B98-C7173A61655B}"/>
              </a:ext>
            </a:extLst>
          </p:cNvPr>
          <p:cNvSpPr txBox="1"/>
          <p:nvPr/>
        </p:nvSpPr>
        <p:spPr>
          <a:xfrm>
            <a:off x="2657895" y="8527985"/>
            <a:ext cx="2609978" cy="261610"/>
          </a:xfrm>
          <a:prstGeom prst="rect">
            <a:avLst/>
          </a:prstGeom>
          <a:noFill/>
        </p:spPr>
        <p:txBody>
          <a:bodyPr wrap="square" rtlCol="0">
            <a:spAutoFit/>
          </a:bodyPr>
          <a:lstStyle/>
          <a:p>
            <a:r>
              <a:rPr lang="ja-JP" altLang="en-US" sz="1100" dirty="0"/>
              <a:t>［太陽光</a:t>
            </a:r>
            <a:r>
              <a:rPr lang="en-US" altLang="ja-JP" sz="1100" dirty="0"/>
              <a:t>10kW</a:t>
            </a:r>
            <a:r>
              <a:rPr lang="ja-JP" altLang="en-US" sz="1100" dirty="0"/>
              <a:t>未満</a:t>
            </a:r>
            <a:r>
              <a:rPr lang="en-US" altLang="ja-JP" sz="1100" dirty="0"/>
              <a:t>(</a:t>
            </a:r>
            <a:r>
              <a:rPr lang="ja-JP" altLang="en-US" sz="1100" dirty="0"/>
              <a:t>住宅用</a:t>
            </a:r>
            <a:r>
              <a:rPr lang="en-US" altLang="ja-JP" sz="1100" dirty="0"/>
              <a:t>)</a:t>
            </a:r>
            <a:r>
              <a:rPr lang="ja-JP" altLang="en-US" sz="1100" dirty="0"/>
              <a:t>］</a:t>
            </a:r>
            <a:endParaRPr kumimoji="1" lang="ja-JP" altLang="en-US" sz="1100" dirty="0"/>
          </a:p>
        </p:txBody>
      </p:sp>
      <p:grpSp>
        <p:nvGrpSpPr>
          <p:cNvPr id="12" name="グループ化 11">
            <a:extLst>
              <a:ext uri="{FF2B5EF4-FFF2-40B4-BE49-F238E27FC236}">
                <a16:creationId xmlns:a16="http://schemas.microsoft.com/office/drawing/2014/main" id="{810FCA32-544F-40D0-43AE-CB7B73212F13}"/>
              </a:ext>
            </a:extLst>
          </p:cNvPr>
          <p:cNvGrpSpPr/>
          <p:nvPr/>
        </p:nvGrpSpPr>
        <p:grpSpPr>
          <a:xfrm>
            <a:off x="840171" y="7120019"/>
            <a:ext cx="5992748" cy="400110"/>
            <a:chOff x="2973223" y="3119341"/>
            <a:chExt cx="5992748" cy="400110"/>
          </a:xfrm>
        </p:grpSpPr>
        <p:sp>
          <p:nvSpPr>
            <p:cNvPr id="13" name="テキスト ボックス 12">
              <a:extLst>
                <a:ext uri="{FF2B5EF4-FFF2-40B4-BE49-F238E27FC236}">
                  <a16:creationId xmlns:a16="http://schemas.microsoft.com/office/drawing/2014/main" id="{8F2AB53B-62A2-C02E-7943-5F3214CAF823}"/>
                </a:ext>
              </a:extLst>
            </p:cNvPr>
            <p:cNvSpPr txBox="1"/>
            <p:nvPr/>
          </p:nvSpPr>
          <p:spPr>
            <a:xfrm>
              <a:off x="4320968" y="3160745"/>
              <a:ext cx="4645003" cy="307777"/>
            </a:xfrm>
            <a:prstGeom prst="rect">
              <a:avLst/>
            </a:prstGeom>
            <a:noFill/>
          </p:spPr>
          <p:txBody>
            <a:bodyPr wrap="square" rtlCol="0">
              <a:spAutoFit/>
            </a:bodyPr>
            <a:lstStyle/>
            <a:p>
              <a:r>
                <a:rPr lang="en-US" altLang="ja-JP" sz="1400" b="1" dirty="0"/>
                <a:t>FIT</a:t>
              </a:r>
              <a:r>
                <a:rPr lang="ja-JP" altLang="en-US" sz="1400" b="1" dirty="0"/>
                <a:t>開始から</a:t>
              </a:r>
              <a:r>
                <a:rPr lang="en-US" altLang="ja-JP" sz="1400" b="1" dirty="0"/>
                <a:t>10</a:t>
              </a:r>
              <a:r>
                <a:rPr lang="ja-JP" altLang="en-US" sz="1400" b="1" dirty="0"/>
                <a:t>年が経った</a:t>
              </a:r>
              <a:r>
                <a:rPr lang="ja-JP" altLang="en-US" sz="1400" b="1" dirty="0">
                  <a:solidFill>
                    <a:srgbClr val="FF0000"/>
                  </a:solidFill>
                </a:rPr>
                <a:t>卒</a:t>
              </a:r>
              <a:r>
                <a:rPr lang="en-US" altLang="ja-JP" sz="1400" b="1" dirty="0">
                  <a:solidFill>
                    <a:srgbClr val="FF0000"/>
                  </a:solidFill>
                </a:rPr>
                <a:t>FIT</a:t>
              </a:r>
              <a:r>
                <a:rPr lang="ja-JP" altLang="en-US" sz="1400" b="1" dirty="0">
                  <a:solidFill>
                    <a:srgbClr val="FF0000"/>
                  </a:solidFill>
                </a:rPr>
                <a:t>ユーザー</a:t>
              </a:r>
              <a:r>
                <a:rPr lang="ja-JP" altLang="en-US" sz="1400" b="1" dirty="0"/>
                <a:t>は</a:t>
              </a:r>
              <a:endParaRPr kumimoji="1" lang="ja-JP" altLang="en-US" sz="1400" b="1" dirty="0"/>
            </a:p>
          </p:txBody>
        </p:sp>
        <p:grpSp>
          <p:nvGrpSpPr>
            <p:cNvPr id="14" name="グループ化 13">
              <a:extLst>
                <a:ext uri="{FF2B5EF4-FFF2-40B4-BE49-F238E27FC236}">
                  <a16:creationId xmlns:a16="http://schemas.microsoft.com/office/drawing/2014/main" id="{2C01C583-A067-F199-78D0-60E03487EF33}"/>
                </a:ext>
              </a:extLst>
            </p:cNvPr>
            <p:cNvGrpSpPr/>
            <p:nvPr/>
          </p:nvGrpSpPr>
          <p:grpSpPr>
            <a:xfrm>
              <a:off x="2973223" y="3119341"/>
              <a:ext cx="1326671" cy="400110"/>
              <a:chOff x="2943225" y="3204471"/>
              <a:chExt cx="1326671" cy="400110"/>
            </a:xfrm>
          </p:grpSpPr>
          <p:sp>
            <p:nvSpPr>
              <p:cNvPr id="15" name="正方形/長方形 14">
                <a:extLst>
                  <a:ext uri="{FF2B5EF4-FFF2-40B4-BE49-F238E27FC236}">
                    <a16:creationId xmlns:a16="http://schemas.microsoft.com/office/drawing/2014/main" id="{3C37BFDF-E85F-DB32-0BD5-966A6A84AED7}"/>
                  </a:ext>
                </a:extLst>
              </p:cNvPr>
              <p:cNvSpPr/>
              <p:nvPr/>
            </p:nvSpPr>
            <p:spPr>
              <a:xfrm>
                <a:off x="2943225" y="3208580"/>
                <a:ext cx="1326671" cy="3798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テキスト ボックス 16">
                <a:extLst>
                  <a:ext uri="{FF2B5EF4-FFF2-40B4-BE49-F238E27FC236}">
                    <a16:creationId xmlns:a16="http://schemas.microsoft.com/office/drawing/2014/main" id="{0035EA83-F7F9-EBAF-F935-ECDC6ABDDF0F}"/>
                  </a:ext>
                </a:extLst>
              </p:cNvPr>
              <p:cNvSpPr txBox="1"/>
              <p:nvPr/>
            </p:nvSpPr>
            <p:spPr>
              <a:xfrm>
                <a:off x="3105541" y="3204471"/>
                <a:ext cx="961700" cy="400110"/>
              </a:xfrm>
              <a:prstGeom prst="rect">
                <a:avLst/>
              </a:prstGeom>
              <a:noFill/>
            </p:spPr>
            <p:txBody>
              <a:bodyPr wrap="square" rtlCol="0">
                <a:spAutoFit/>
              </a:bodyPr>
              <a:lstStyle/>
              <a:p>
                <a:r>
                  <a:rPr lang="ja-JP" altLang="en-US" sz="2000" b="1" dirty="0">
                    <a:solidFill>
                      <a:schemeClr val="bg1"/>
                    </a:solidFill>
                  </a:rPr>
                  <a:t>さらに</a:t>
                </a:r>
                <a:endParaRPr kumimoji="1" lang="ja-JP" altLang="en-US" sz="2000" b="1" dirty="0">
                  <a:solidFill>
                    <a:schemeClr val="bg1"/>
                  </a:solidFill>
                </a:endParaRPr>
              </a:p>
            </p:txBody>
          </p:sp>
        </p:grpSp>
      </p:grpSp>
      <p:sp>
        <p:nvSpPr>
          <p:cNvPr id="18" name="テキスト ボックス 17">
            <a:extLst>
              <a:ext uri="{FF2B5EF4-FFF2-40B4-BE49-F238E27FC236}">
                <a16:creationId xmlns:a16="http://schemas.microsoft.com/office/drawing/2014/main" id="{1849CE0C-7B42-01CB-B007-2D8889A2D869}"/>
              </a:ext>
            </a:extLst>
          </p:cNvPr>
          <p:cNvSpPr txBox="1"/>
          <p:nvPr/>
        </p:nvSpPr>
        <p:spPr>
          <a:xfrm>
            <a:off x="4835063" y="8612170"/>
            <a:ext cx="2277494" cy="230832"/>
          </a:xfrm>
          <a:prstGeom prst="rect">
            <a:avLst/>
          </a:prstGeom>
          <a:noFill/>
        </p:spPr>
        <p:txBody>
          <a:bodyPr wrap="square" rtlCol="0">
            <a:spAutoFit/>
          </a:bodyPr>
          <a:lstStyle/>
          <a:p>
            <a:r>
              <a:rPr lang="en-US" altLang="ja-JP" sz="900" dirty="0">
                <a:solidFill>
                  <a:schemeClr val="tx1"/>
                </a:solidFill>
                <a:latin typeface="+mj-ea"/>
                <a:ea typeface="+mj-ea"/>
              </a:rPr>
              <a:t>※</a:t>
            </a:r>
            <a:r>
              <a:rPr lang="ja-JP" altLang="en-US" sz="900" dirty="0">
                <a:solidFill>
                  <a:schemeClr val="tx1"/>
                </a:solidFill>
                <a:latin typeface="+mj-ea"/>
                <a:ea typeface="+mj-ea"/>
              </a:rPr>
              <a:t>電力会社により、単価は異なります。</a:t>
            </a:r>
            <a:endParaRPr kumimoji="1" lang="ja-JP" altLang="en-US" sz="600" baseline="30000" dirty="0">
              <a:solidFill>
                <a:schemeClr val="tx1"/>
              </a:solidFill>
              <a:latin typeface="+mj-ea"/>
              <a:ea typeface="+mj-ea"/>
            </a:endParaRPr>
          </a:p>
        </p:txBody>
      </p:sp>
      <p:grpSp>
        <p:nvGrpSpPr>
          <p:cNvPr id="19" name="グループ化 18">
            <a:extLst>
              <a:ext uri="{FF2B5EF4-FFF2-40B4-BE49-F238E27FC236}">
                <a16:creationId xmlns:a16="http://schemas.microsoft.com/office/drawing/2014/main" id="{9EE682C8-6DF8-C9E9-E84A-2A071AB14F5D}"/>
              </a:ext>
            </a:extLst>
          </p:cNvPr>
          <p:cNvGrpSpPr/>
          <p:nvPr/>
        </p:nvGrpSpPr>
        <p:grpSpPr>
          <a:xfrm>
            <a:off x="498237" y="5992268"/>
            <a:ext cx="1919857" cy="983772"/>
            <a:chOff x="498237" y="5992268"/>
            <a:chExt cx="1919857" cy="983772"/>
          </a:xfrm>
        </p:grpSpPr>
        <p:grpSp>
          <p:nvGrpSpPr>
            <p:cNvPr id="21" name="グループ化 20">
              <a:extLst>
                <a:ext uri="{FF2B5EF4-FFF2-40B4-BE49-F238E27FC236}">
                  <a16:creationId xmlns:a16="http://schemas.microsoft.com/office/drawing/2014/main" id="{636652BB-2BDA-8A18-A031-958EA6277C54}"/>
                </a:ext>
              </a:extLst>
            </p:cNvPr>
            <p:cNvGrpSpPr/>
            <p:nvPr/>
          </p:nvGrpSpPr>
          <p:grpSpPr>
            <a:xfrm>
              <a:off x="498237" y="5992268"/>
              <a:ext cx="1919857" cy="983772"/>
              <a:chOff x="1231147" y="1048247"/>
              <a:chExt cx="2369820" cy="1277307"/>
            </a:xfrm>
          </p:grpSpPr>
          <p:sp>
            <p:nvSpPr>
              <p:cNvPr id="24" name="正方形/長方形 23">
                <a:extLst>
                  <a:ext uri="{FF2B5EF4-FFF2-40B4-BE49-F238E27FC236}">
                    <a16:creationId xmlns:a16="http://schemas.microsoft.com/office/drawing/2014/main" id="{28EC38E3-D0D9-1944-EEB6-B6938DC2324A}"/>
                  </a:ext>
                </a:extLst>
              </p:cNvPr>
              <p:cNvSpPr/>
              <p:nvPr/>
            </p:nvSpPr>
            <p:spPr>
              <a:xfrm>
                <a:off x="1231147" y="1269918"/>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テキスト ボックス 24">
                <a:extLst>
                  <a:ext uri="{FF2B5EF4-FFF2-40B4-BE49-F238E27FC236}">
                    <a16:creationId xmlns:a16="http://schemas.microsoft.com/office/drawing/2014/main" id="{E2BA171D-012B-0AC6-D1DF-CC35F2958F29}"/>
                  </a:ext>
                </a:extLst>
              </p:cNvPr>
              <p:cNvSpPr txBox="1"/>
              <p:nvPr/>
            </p:nvSpPr>
            <p:spPr>
              <a:xfrm>
                <a:off x="1631442" y="1592420"/>
                <a:ext cx="1543521" cy="599415"/>
              </a:xfrm>
              <a:prstGeom prst="rect">
                <a:avLst/>
              </a:prstGeom>
              <a:noFill/>
            </p:spPr>
            <p:txBody>
              <a:bodyPr wrap="square" rtlCol="0">
                <a:spAutoFit/>
              </a:bodyPr>
              <a:lstStyle/>
              <a:p>
                <a:r>
                  <a:rPr kumimoji="1" lang="en-US" altLang="ja-JP" sz="2400" b="1" dirty="0"/>
                  <a:t>48</a:t>
                </a:r>
                <a:r>
                  <a:rPr kumimoji="1" lang="ja-JP" altLang="en-US" sz="1600" b="1" dirty="0"/>
                  <a:t>円</a:t>
                </a:r>
                <a:r>
                  <a:rPr kumimoji="1" lang="en-US" altLang="ja-JP" sz="1600" b="1" dirty="0"/>
                  <a:t>/kWh</a:t>
                </a:r>
                <a:endParaRPr kumimoji="1" lang="ja-JP" altLang="en-US" sz="1600" b="1" baseline="30000" dirty="0"/>
              </a:p>
            </p:txBody>
          </p:sp>
          <p:grpSp>
            <p:nvGrpSpPr>
              <p:cNvPr id="29" name="グループ化 28">
                <a:extLst>
                  <a:ext uri="{FF2B5EF4-FFF2-40B4-BE49-F238E27FC236}">
                    <a16:creationId xmlns:a16="http://schemas.microsoft.com/office/drawing/2014/main" id="{91BCF93B-9F54-9A43-9DB2-4F94CB9BA7F1}"/>
                  </a:ext>
                </a:extLst>
              </p:cNvPr>
              <p:cNvGrpSpPr/>
              <p:nvPr/>
            </p:nvGrpSpPr>
            <p:grpSpPr>
              <a:xfrm>
                <a:off x="1399438" y="1048247"/>
                <a:ext cx="2033588" cy="445443"/>
                <a:chOff x="4208621" y="1458796"/>
                <a:chExt cx="2033588" cy="445443"/>
              </a:xfrm>
            </p:grpSpPr>
            <p:sp>
              <p:nvSpPr>
                <p:cNvPr id="33" name="正方形/長方形 32">
                  <a:extLst>
                    <a:ext uri="{FF2B5EF4-FFF2-40B4-BE49-F238E27FC236}">
                      <a16:creationId xmlns:a16="http://schemas.microsoft.com/office/drawing/2014/main" id="{8F4122D4-EFC0-EB53-CF04-1996B2E92CB1}"/>
                    </a:ext>
                  </a:extLst>
                </p:cNvPr>
                <p:cNvSpPr/>
                <p:nvPr/>
              </p:nvSpPr>
              <p:spPr>
                <a:xfrm>
                  <a:off x="4208621" y="1458796"/>
                  <a:ext cx="2033588" cy="445443"/>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 name="テキスト ボックス 34">
                  <a:extLst>
                    <a:ext uri="{FF2B5EF4-FFF2-40B4-BE49-F238E27FC236}">
                      <a16:creationId xmlns:a16="http://schemas.microsoft.com/office/drawing/2014/main" id="{C5C4415B-6B4F-BA96-E691-A54E0278D151}"/>
                    </a:ext>
                  </a:extLst>
                </p:cNvPr>
                <p:cNvSpPr txBox="1"/>
                <p:nvPr/>
              </p:nvSpPr>
              <p:spPr>
                <a:xfrm>
                  <a:off x="4348795" y="1486461"/>
                  <a:ext cx="1751216" cy="307778"/>
                </a:xfrm>
                <a:prstGeom prst="rect">
                  <a:avLst/>
                </a:prstGeom>
                <a:noFill/>
              </p:spPr>
              <p:txBody>
                <a:bodyPr wrap="square" rtlCol="0">
                  <a:spAutoFit/>
                </a:bodyPr>
                <a:lstStyle/>
                <a:p>
                  <a:r>
                    <a:rPr kumimoji="1" lang="en-US" altLang="ja-JP" sz="1400" dirty="0"/>
                    <a:t>2009</a:t>
                  </a:r>
                  <a:r>
                    <a:rPr kumimoji="1" lang="ja-JP" altLang="en-US" sz="1400" dirty="0"/>
                    <a:t>年</a:t>
                  </a:r>
                  <a:r>
                    <a:rPr kumimoji="1" lang="en-US" altLang="ja-JP" sz="1400" dirty="0"/>
                    <a:t>FIT</a:t>
                  </a:r>
                  <a:r>
                    <a:rPr kumimoji="1" lang="ja-JP" altLang="en-US" sz="1400" dirty="0"/>
                    <a:t>開始</a:t>
                  </a:r>
                </a:p>
              </p:txBody>
            </p:sp>
          </p:grpSp>
        </p:grpSp>
        <p:sp>
          <p:nvSpPr>
            <p:cNvPr id="22" name="正方形/長方形 21">
              <a:extLst>
                <a:ext uri="{FF2B5EF4-FFF2-40B4-BE49-F238E27FC236}">
                  <a16:creationId xmlns:a16="http://schemas.microsoft.com/office/drawing/2014/main" id="{6B20A99F-4DFF-55A7-A6A6-46FC789FB0C3}"/>
                </a:ext>
              </a:extLst>
            </p:cNvPr>
            <p:cNvSpPr/>
            <p:nvPr/>
          </p:nvSpPr>
          <p:spPr>
            <a:xfrm>
              <a:off x="657889" y="6014908"/>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37" name="グループ化 36">
            <a:extLst>
              <a:ext uri="{FF2B5EF4-FFF2-40B4-BE49-F238E27FC236}">
                <a16:creationId xmlns:a16="http://schemas.microsoft.com/office/drawing/2014/main" id="{1AC42601-B815-949D-4A70-2CF2473ED3A2}"/>
              </a:ext>
            </a:extLst>
          </p:cNvPr>
          <p:cNvGrpSpPr/>
          <p:nvPr/>
        </p:nvGrpSpPr>
        <p:grpSpPr>
          <a:xfrm>
            <a:off x="493036" y="7576573"/>
            <a:ext cx="1925057" cy="1066906"/>
            <a:chOff x="493036" y="7576573"/>
            <a:chExt cx="1925057" cy="1066906"/>
          </a:xfrm>
        </p:grpSpPr>
        <p:sp>
          <p:nvSpPr>
            <p:cNvPr id="39" name="正方形/長方形 38">
              <a:extLst>
                <a:ext uri="{FF2B5EF4-FFF2-40B4-BE49-F238E27FC236}">
                  <a16:creationId xmlns:a16="http://schemas.microsoft.com/office/drawing/2014/main" id="{EBCC5E12-16D6-31A5-0A0F-EA74BB14CB55}"/>
                </a:ext>
              </a:extLst>
            </p:cNvPr>
            <p:cNvSpPr/>
            <p:nvPr/>
          </p:nvSpPr>
          <p:spPr>
            <a:xfrm>
              <a:off x="493036" y="7740232"/>
              <a:ext cx="1925057" cy="90324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0" name="テキスト ボックス 39">
              <a:extLst>
                <a:ext uri="{FF2B5EF4-FFF2-40B4-BE49-F238E27FC236}">
                  <a16:creationId xmlns:a16="http://schemas.microsoft.com/office/drawing/2014/main" id="{2EBC13F2-F0EE-5DBD-DDF6-9996CCF1A431}"/>
                </a:ext>
              </a:extLst>
            </p:cNvPr>
            <p:cNvSpPr txBox="1"/>
            <p:nvPr/>
          </p:nvSpPr>
          <p:spPr>
            <a:xfrm>
              <a:off x="830580" y="8016179"/>
              <a:ext cx="1484373" cy="461665"/>
            </a:xfrm>
            <a:prstGeom prst="rect">
              <a:avLst/>
            </a:prstGeom>
            <a:noFill/>
          </p:spPr>
          <p:txBody>
            <a:bodyPr wrap="square" rtlCol="0">
              <a:spAutoFit/>
            </a:bodyPr>
            <a:lstStyle/>
            <a:p>
              <a:r>
                <a:rPr kumimoji="1" lang="en-US" altLang="ja-JP" sz="2400" b="1" dirty="0"/>
                <a:t>31</a:t>
              </a:r>
              <a:r>
                <a:rPr kumimoji="1" lang="ja-JP" altLang="en-US" sz="1600" b="1" dirty="0"/>
                <a:t>円</a:t>
              </a:r>
              <a:r>
                <a:rPr kumimoji="1" lang="en-US" altLang="ja-JP" sz="1600" b="1" dirty="0"/>
                <a:t>/kWh</a:t>
              </a:r>
              <a:r>
                <a:rPr kumimoji="1" lang="en-US" altLang="ja-JP" sz="1600" b="1" baseline="30000" dirty="0"/>
                <a:t>※</a:t>
              </a:r>
              <a:endParaRPr kumimoji="1" lang="ja-JP" altLang="en-US" sz="1600" b="1" baseline="30000" dirty="0"/>
            </a:p>
          </p:txBody>
        </p:sp>
        <p:grpSp>
          <p:nvGrpSpPr>
            <p:cNvPr id="41" name="グループ化 40">
              <a:extLst>
                <a:ext uri="{FF2B5EF4-FFF2-40B4-BE49-F238E27FC236}">
                  <a16:creationId xmlns:a16="http://schemas.microsoft.com/office/drawing/2014/main" id="{32AE8548-CE16-2CF7-2DF3-951DF4E67606}"/>
                </a:ext>
              </a:extLst>
            </p:cNvPr>
            <p:cNvGrpSpPr/>
            <p:nvPr/>
          </p:nvGrpSpPr>
          <p:grpSpPr>
            <a:xfrm>
              <a:off x="635289" y="7576573"/>
              <a:ext cx="1647466" cy="343077"/>
              <a:chOff x="635289" y="7576573"/>
              <a:chExt cx="1647466" cy="343077"/>
            </a:xfrm>
          </p:grpSpPr>
          <p:grpSp>
            <p:nvGrpSpPr>
              <p:cNvPr id="42" name="グループ化 41">
                <a:extLst>
                  <a:ext uri="{FF2B5EF4-FFF2-40B4-BE49-F238E27FC236}">
                    <a16:creationId xmlns:a16="http://schemas.microsoft.com/office/drawing/2014/main" id="{9F21E989-D84A-DB67-88DE-4D13213941FB}"/>
                  </a:ext>
                </a:extLst>
              </p:cNvPr>
              <p:cNvGrpSpPr/>
              <p:nvPr/>
            </p:nvGrpSpPr>
            <p:grpSpPr>
              <a:xfrm>
                <a:off x="635289" y="7576573"/>
                <a:ext cx="1647466" cy="343077"/>
                <a:chOff x="634574" y="5992269"/>
                <a:chExt cx="1647466" cy="343077"/>
              </a:xfrm>
            </p:grpSpPr>
            <p:sp>
              <p:nvSpPr>
                <p:cNvPr id="44" name="正方形/長方形 43">
                  <a:extLst>
                    <a:ext uri="{FF2B5EF4-FFF2-40B4-BE49-F238E27FC236}">
                      <a16:creationId xmlns:a16="http://schemas.microsoft.com/office/drawing/2014/main" id="{606E675C-C83C-443B-C372-8F286BDD1148}"/>
                    </a:ext>
                  </a:extLst>
                </p:cNvPr>
                <p:cNvSpPr/>
                <p:nvPr/>
              </p:nvSpPr>
              <p:spPr>
                <a:xfrm>
                  <a:off x="634574" y="5992269"/>
                  <a:ext cx="1647466" cy="343077"/>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5" name="正方形/長方形 44">
                  <a:extLst>
                    <a:ext uri="{FF2B5EF4-FFF2-40B4-BE49-F238E27FC236}">
                      <a16:creationId xmlns:a16="http://schemas.microsoft.com/office/drawing/2014/main" id="{51E3C015-BCE7-D595-80F1-F5584D00AA4F}"/>
                    </a:ext>
                  </a:extLst>
                </p:cNvPr>
                <p:cNvSpPr/>
                <p:nvPr/>
              </p:nvSpPr>
              <p:spPr>
                <a:xfrm>
                  <a:off x="657889" y="6014908"/>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43" name="テキスト ボックス 42">
                <a:extLst>
                  <a:ext uri="{FF2B5EF4-FFF2-40B4-BE49-F238E27FC236}">
                    <a16:creationId xmlns:a16="http://schemas.microsoft.com/office/drawing/2014/main" id="{4E347F6F-8600-4FEB-E12F-C4C6BF7C6D7F}"/>
                  </a:ext>
                </a:extLst>
              </p:cNvPr>
              <p:cNvSpPr txBox="1"/>
              <p:nvPr/>
            </p:nvSpPr>
            <p:spPr>
              <a:xfrm>
                <a:off x="765366" y="7589410"/>
                <a:ext cx="1422550" cy="307777"/>
              </a:xfrm>
              <a:prstGeom prst="rect">
                <a:avLst/>
              </a:prstGeom>
              <a:noFill/>
            </p:spPr>
            <p:txBody>
              <a:bodyPr wrap="square" rtlCol="0">
                <a:spAutoFit/>
              </a:bodyPr>
              <a:lstStyle/>
              <a:p>
                <a:r>
                  <a:rPr kumimoji="1" lang="en-US" altLang="ja-JP" sz="1400" dirty="0"/>
                  <a:t>2016</a:t>
                </a:r>
                <a:r>
                  <a:rPr kumimoji="1" lang="ja-JP" altLang="en-US" sz="1400" dirty="0"/>
                  <a:t>年</a:t>
                </a:r>
                <a:r>
                  <a:rPr kumimoji="1" lang="en-US" altLang="ja-JP" sz="1400" dirty="0"/>
                  <a:t>FIT</a:t>
                </a:r>
                <a:r>
                  <a:rPr kumimoji="1" lang="ja-JP" altLang="en-US" sz="1400" dirty="0"/>
                  <a:t>開始</a:t>
                </a:r>
              </a:p>
            </p:txBody>
          </p:sp>
        </p:grpSp>
      </p:grpSp>
      <p:grpSp>
        <p:nvGrpSpPr>
          <p:cNvPr id="47" name="グループ化 46">
            <a:extLst>
              <a:ext uri="{FF2B5EF4-FFF2-40B4-BE49-F238E27FC236}">
                <a16:creationId xmlns:a16="http://schemas.microsoft.com/office/drawing/2014/main" id="{194C9DCB-CD99-965E-66D7-1133EDC2194C}"/>
              </a:ext>
            </a:extLst>
          </p:cNvPr>
          <p:cNvGrpSpPr/>
          <p:nvPr/>
        </p:nvGrpSpPr>
        <p:grpSpPr>
          <a:xfrm>
            <a:off x="5103768" y="7546093"/>
            <a:ext cx="2003453" cy="1062027"/>
            <a:chOff x="4882788" y="7576573"/>
            <a:chExt cx="2003453" cy="1062027"/>
          </a:xfrm>
        </p:grpSpPr>
        <p:grpSp>
          <p:nvGrpSpPr>
            <p:cNvPr id="49" name="グループ化 48">
              <a:extLst>
                <a:ext uri="{FF2B5EF4-FFF2-40B4-BE49-F238E27FC236}">
                  <a16:creationId xmlns:a16="http://schemas.microsoft.com/office/drawing/2014/main" id="{BEA260E0-FD8A-EC38-9F0F-1772EC305EA2}"/>
                </a:ext>
              </a:extLst>
            </p:cNvPr>
            <p:cNvGrpSpPr/>
            <p:nvPr/>
          </p:nvGrpSpPr>
          <p:grpSpPr>
            <a:xfrm>
              <a:off x="4882788" y="7576573"/>
              <a:ext cx="2003453" cy="1062027"/>
              <a:chOff x="4882788" y="7576573"/>
              <a:chExt cx="2003453" cy="1062027"/>
            </a:xfrm>
          </p:grpSpPr>
          <p:sp>
            <p:nvSpPr>
              <p:cNvPr id="52" name="テキスト ボックス 51">
                <a:extLst>
                  <a:ext uri="{FF2B5EF4-FFF2-40B4-BE49-F238E27FC236}">
                    <a16:creationId xmlns:a16="http://schemas.microsoft.com/office/drawing/2014/main" id="{C40FE65E-CCB8-CEA1-E00B-7EEBA6E7EA12}"/>
                  </a:ext>
                </a:extLst>
              </p:cNvPr>
              <p:cNvSpPr txBox="1"/>
              <p:nvPr/>
            </p:nvSpPr>
            <p:spPr>
              <a:xfrm>
                <a:off x="4882788" y="8012209"/>
                <a:ext cx="2003453" cy="461665"/>
              </a:xfrm>
              <a:prstGeom prst="rect">
                <a:avLst/>
              </a:prstGeom>
              <a:noFill/>
            </p:spPr>
            <p:txBody>
              <a:bodyPr wrap="square" rtlCol="0">
                <a:spAutoFit/>
              </a:bodyPr>
              <a:lstStyle/>
              <a:p>
                <a:r>
                  <a:rPr lang="en-US" altLang="ja-JP" sz="2400" b="1" dirty="0">
                    <a:solidFill>
                      <a:srgbClr val="FF0000"/>
                    </a:solidFill>
                  </a:rPr>
                  <a:t>8.3</a:t>
                </a:r>
                <a:r>
                  <a:rPr kumimoji="1" lang="ja-JP" altLang="en-US" sz="1600" b="1" dirty="0">
                    <a:solidFill>
                      <a:srgbClr val="FF0000"/>
                    </a:solidFill>
                  </a:rPr>
                  <a:t>円</a:t>
                </a:r>
                <a:r>
                  <a:rPr kumimoji="1" lang="en-US" altLang="ja-JP" sz="1600" b="1" dirty="0">
                    <a:solidFill>
                      <a:srgbClr val="FF0000"/>
                    </a:solidFill>
                  </a:rPr>
                  <a:t>/kWh</a:t>
                </a:r>
                <a:r>
                  <a:rPr kumimoji="1" lang="en-US" altLang="ja-JP" sz="1400" b="1" baseline="30000" dirty="0">
                    <a:solidFill>
                      <a:srgbClr val="FF0000"/>
                    </a:solidFill>
                  </a:rPr>
                  <a:t>※</a:t>
                </a:r>
                <a:r>
                  <a:rPr kumimoji="1" lang="en-US" altLang="ja-JP" sz="1400" b="1" dirty="0">
                    <a:solidFill>
                      <a:srgbClr val="FF0000"/>
                    </a:solidFill>
                  </a:rPr>
                  <a:t>(</a:t>
                </a:r>
                <a:r>
                  <a:rPr kumimoji="1" lang="ja-JP" altLang="en-US" sz="1400" b="1" dirty="0">
                    <a:solidFill>
                      <a:srgbClr val="FF0000"/>
                    </a:solidFill>
                  </a:rPr>
                  <a:t>税込</a:t>
                </a:r>
                <a:r>
                  <a:rPr kumimoji="1" lang="en-US" altLang="ja-JP" sz="1400" b="1" dirty="0">
                    <a:solidFill>
                      <a:srgbClr val="FF0000"/>
                    </a:solidFill>
                  </a:rPr>
                  <a:t>)</a:t>
                </a:r>
                <a:endParaRPr kumimoji="1" lang="ja-JP" altLang="en-US" sz="1400" b="1" dirty="0">
                  <a:solidFill>
                    <a:srgbClr val="FF0000"/>
                  </a:solidFill>
                </a:endParaRPr>
              </a:p>
            </p:txBody>
          </p:sp>
          <p:sp>
            <p:nvSpPr>
              <p:cNvPr id="56" name="正方形/長方形 55">
                <a:extLst>
                  <a:ext uri="{FF2B5EF4-FFF2-40B4-BE49-F238E27FC236}">
                    <a16:creationId xmlns:a16="http://schemas.microsoft.com/office/drawing/2014/main" id="{6883505D-3C9F-F92F-BC93-DC40EA144048}"/>
                  </a:ext>
                </a:extLst>
              </p:cNvPr>
              <p:cNvSpPr/>
              <p:nvPr/>
            </p:nvSpPr>
            <p:spPr>
              <a:xfrm>
                <a:off x="4899672" y="7729626"/>
                <a:ext cx="1839287" cy="9089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57" name="グループ化 56">
                <a:extLst>
                  <a:ext uri="{FF2B5EF4-FFF2-40B4-BE49-F238E27FC236}">
                    <a16:creationId xmlns:a16="http://schemas.microsoft.com/office/drawing/2014/main" id="{ED3C9747-B1AB-0D6D-E61F-D0E8E2F36E14}"/>
                  </a:ext>
                </a:extLst>
              </p:cNvPr>
              <p:cNvGrpSpPr/>
              <p:nvPr/>
            </p:nvGrpSpPr>
            <p:grpSpPr>
              <a:xfrm>
                <a:off x="4990747" y="7576573"/>
                <a:ext cx="1647466" cy="343077"/>
                <a:chOff x="-2496819" y="5256012"/>
                <a:chExt cx="1647466" cy="343077"/>
              </a:xfrm>
            </p:grpSpPr>
            <p:sp>
              <p:nvSpPr>
                <p:cNvPr id="58" name="正方形/長方形 57">
                  <a:extLst>
                    <a:ext uri="{FF2B5EF4-FFF2-40B4-BE49-F238E27FC236}">
                      <a16:creationId xmlns:a16="http://schemas.microsoft.com/office/drawing/2014/main" id="{681F310C-F28B-AD98-6CF3-9AF3AB3E33DC}"/>
                    </a:ext>
                  </a:extLst>
                </p:cNvPr>
                <p:cNvSpPr/>
                <p:nvPr/>
              </p:nvSpPr>
              <p:spPr>
                <a:xfrm>
                  <a:off x="-2496819" y="5256012"/>
                  <a:ext cx="1647466" cy="343077"/>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9" name="正方形/長方形 58">
                  <a:extLst>
                    <a:ext uri="{FF2B5EF4-FFF2-40B4-BE49-F238E27FC236}">
                      <a16:creationId xmlns:a16="http://schemas.microsoft.com/office/drawing/2014/main" id="{AA5AEFD7-8233-E689-CE08-DD2481C51798}"/>
                    </a:ext>
                  </a:extLst>
                </p:cNvPr>
                <p:cNvSpPr/>
                <p:nvPr/>
              </p:nvSpPr>
              <p:spPr>
                <a:xfrm>
                  <a:off x="-2473504" y="5278652"/>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sp>
          <p:nvSpPr>
            <p:cNvPr id="50" name="テキスト ボックス 49">
              <a:extLst>
                <a:ext uri="{FF2B5EF4-FFF2-40B4-BE49-F238E27FC236}">
                  <a16:creationId xmlns:a16="http://schemas.microsoft.com/office/drawing/2014/main" id="{E1C14749-A0DF-7273-E1D4-9273D72C164F}"/>
                </a:ext>
              </a:extLst>
            </p:cNvPr>
            <p:cNvSpPr txBox="1"/>
            <p:nvPr/>
          </p:nvSpPr>
          <p:spPr>
            <a:xfrm>
              <a:off x="4987351" y="7592759"/>
              <a:ext cx="1650862" cy="307777"/>
            </a:xfrm>
            <a:prstGeom prst="rect">
              <a:avLst/>
            </a:prstGeom>
            <a:noFill/>
          </p:spPr>
          <p:txBody>
            <a:bodyPr wrap="square" rtlCol="0">
              <a:spAutoFit/>
            </a:bodyPr>
            <a:lstStyle/>
            <a:p>
              <a:pPr algn="ctr"/>
              <a:r>
                <a:rPr lang="ja-JP" altLang="en-US" sz="1400" dirty="0"/>
                <a:t>卒</a:t>
              </a:r>
              <a:r>
                <a:rPr kumimoji="1" lang="en-US" altLang="ja-JP" sz="1400" dirty="0"/>
                <a:t>FIT</a:t>
              </a:r>
              <a:r>
                <a:rPr lang="ja-JP" altLang="en-US" sz="1400" dirty="0"/>
                <a:t>ユーザー</a:t>
              </a:r>
              <a:endParaRPr kumimoji="1" lang="ja-JP" altLang="en-US" sz="1400" dirty="0"/>
            </a:p>
          </p:txBody>
        </p:sp>
      </p:grpSp>
      <p:grpSp>
        <p:nvGrpSpPr>
          <p:cNvPr id="61" name="グループ化 60">
            <a:extLst>
              <a:ext uri="{FF2B5EF4-FFF2-40B4-BE49-F238E27FC236}">
                <a16:creationId xmlns:a16="http://schemas.microsoft.com/office/drawing/2014/main" id="{3A304F4D-BD16-F4A0-BDFF-A0AD55BF9A09}"/>
              </a:ext>
            </a:extLst>
          </p:cNvPr>
          <p:cNvGrpSpPr/>
          <p:nvPr/>
        </p:nvGrpSpPr>
        <p:grpSpPr>
          <a:xfrm>
            <a:off x="2504265" y="7716671"/>
            <a:ext cx="2494716" cy="759811"/>
            <a:chOff x="4437906" y="3926713"/>
            <a:chExt cx="3174025" cy="759811"/>
          </a:xfrm>
        </p:grpSpPr>
        <p:sp>
          <p:nvSpPr>
            <p:cNvPr id="62" name="正方形/長方形 61">
              <a:extLst>
                <a:ext uri="{FF2B5EF4-FFF2-40B4-BE49-F238E27FC236}">
                  <a16:creationId xmlns:a16="http://schemas.microsoft.com/office/drawing/2014/main" id="{4E154E8A-1915-ADDC-3F97-372B7731F299}"/>
                </a:ext>
              </a:extLst>
            </p:cNvPr>
            <p:cNvSpPr/>
            <p:nvPr/>
          </p:nvSpPr>
          <p:spPr>
            <a:xfrm>
              <a:off x="4445961" y="3926713"/>
              <a:ext cx="3165970"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63" name="テキスト ボックス 62">
              <a:extLst>
                <a:ext uri="{FF2B5EF4-FFF2-40B4-BE49-F238E27FC236}">
                  <a16:creationId xmlns:a16="http://schemas.microsoft.com/office/drawing/2014/main" id="{7D8252B1-9CA3-D88A-8044-6AFD58E90AC0}"/>
                </a:ext>
              </a:extLst>
            </p:cNvPr>
            <p:cNvSpPr txBox="1"/>
            <p:nvPr/>
          </p:nvSpPr>
          <p:spPr>
            <a:xfrm>
              <a:off x="4755150" y="3939232"/>
              <a:ext cx="1366439" cy="523220"/>
            </a:xfrm>
            <a:prstGeom prst="rect">
              <a:avLst/>
            </a:prstGeom>
            <a:noFill/>
          </p:spPr>
          <p:txBody>
            <a:bodyPr wrap="square" rtlCol="0">
              <a:spAutoFit/>
            </a:bodyPr>
            <a:lstStyle/>
            <a:p>
              <a:r>
                <a:rPr lang="ja-JP" altLang="en-US" sz="1400" dirty="0"/>
                <a:t>売電単価は</a:t>
              </a:r>
              <a:endParaRPr lang="en-US" altLang="ja-JP" sz="1400" dirty="0"/>
            </a:p>
            <a:p>
              <a:r>
                <a:rPr lang="en-US" altLang="ja-JP" sz="1400" dirty="0"/>
                <a:t>10</a:t>
              </a:r>
              <a:r>
                <a:rPr lang="ja-JP" altLang="en-US" sz="1400" dirty="0"/>
                <a:t>年前の</a:t>
              </a:r>
              <a:endParaRPr kumimoji="1" lang="ja-JP" altLang="en-US" sz="1400" dirty="0"/>
            </a:p>
          </p:txBody>
        </p:sp>
        <p:cxnSp>
          <p:nvCxnSpPr>
            <p:cNvPr id="64" name="直線矢印コネクタ 63">
              <a:extLst>
                <a:ext uri="{FF2B5EF4-FFF2-40B4-BE49-F238E27FC236}">
                  <a16:creationId xmlns:a16="http://schemas.microsoft.com/office/drawing/2014/main" id="{B452E321-C259-AFE0-7E18-B030A34629B5}"/>
                </a:ext>
              </a:extLst>
            </p:cNvPr>
            <p:cNvCxnSpPr>
              <a:cxnSpLocks/>
            </p:cNvCxnSpPr>
            <p:nvPr/>
          </p:nvCxnSpPr>
          <p:spPr>
            <a:xfrm>
              <a:off x="4437906" y="4686524"/>
              <a:ext cx="3174024"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34B31C4F-F307-34BF-DAFF-A22DAAA85389}"/>
                </a:ext>
              </a:extLst>
            </p:cNvPr>
            <p:cNvSpPr txBox="1"/>
            <p:nvPr/>
          </p:nvSpPr>
          <p:spPr>
            <a:xfrm>
              <a:off x="5408317" y="4034672"/>
              <a:ext cx="2030278" cy="523220"/>
            </a:xfrm>
            <a:prstGeom prst="rect">
              <a:avLst/>
            </a:prstGeom>
            <a:noFill/>
          </p:spPr>
          <p:txBody>
            <a:bodyPr wrap="square" rtlCol="0">
              <a:spAutoFit/>
            </a:bodyPr>
            <a:lstStyle/>
            <a:p>
              <a:pPr algn="ctr"/>
              <a:r>
                <a:rPr kumimoji="1" lang="ja-JP" altLang="en-US" sz="1600" dirty="0"/>
                <a:t>約</a:t>
              </a:r>
              <a:r>
                <a:rPr kumimoji="1" lang="en-US" altLang="ja-JP" sz="2800" dirty="0"/>
                <a:t>1/4</a:t>
              </a:r>
              <a:endParaRPr kumimoji="1" lang="ja-JP" altLang="en-US" sz="2800" dirty="0"/>
            </a:p>
          </p:txBody>
        </p:sp>
      </p:grpSp>
      <p:grpSp>
        <p:nvGrpSpPr>
          <p:cNvPr id="82" name="グループ化 81">
            <a:extLst>
              <a:ext uri="{FF2B5EF4-FFF2-40B4-BE49-F238E27FC236}">
                <a16:creationId xmlns:a16="http://schemas.microsoft.com/office/drawing/2014/main" id="{184FF93F-3B62-B103-7A0C-CA6E171B3626}"/>
              </a:ext>
            </a:extLst>
          </p:cNvPr>
          <p:cNvGrpSpPr/>
          <p:nvPr/>
        </p:nvGrpSpPr>
        <p:grpSpPr>
          <a:xfrm>
            <a:off x="5116424" y="5958160"/>
            <a:ext cx="2595017" cy="1131142"/>
            <a:chOff x="5116424" y="6011500"/>
            <a:chExt cx="2595017" cy="1131142"/>
          </a:xfrm>
        </p:grpSpPr>
        <p:grpSp>
          <p:nvGrpSpPr>
            <p:cNvPr id="83" name="グループ化 82">
              <a:extLst>
                <a:ext uri="{FF2B5EF4-FFF2-40B4-BE49-F238E27FC236}">
                  <a16:creationId xmlns:a16="http://schemas.microsoft.com/office/drawing/2014/main" id="{3007D12A-87F7-595D-624A-9E01E3E81BB1}"/>
                </a:ext>
              </a:extLst>
            </p:cNvPr>
            <p:cNvGrpSpPr/>
            <p:nvPr/>
          </p:nvGrpSpPr>
          <p:grpSpPr>
            <a:xfrm>
              <a:off x="5116424" y="6011500"/>
              <a:ext cx="2595017" cy="1086167"/>
              <a:chOff x="4895444" y="5897200"/>
              <a:chExt cx="2595017" cy="1086167"/>
            </a:xfrm>
          </p:grpSpPr>
          <p:sp>
            <p:nvSpPr>
              <p:cNvPr id="103" name="正方形/長方形 102">
                <a:extLst>
                  <a:ext uri="{FF2B5EF4-FFF2-40B4-BE49-F238E27FC236}">
                    <a16:creationId xmlns:a16="http://schemas.microsoft.com/office/drawing/2014/main" id="{D0D44FDE-10E1-DF2C-CA6C-FD7BE0B88982}"/>
                  </a:ext>
                </a:extLst>
              </p:cNvPr>
              <p:cNvSpPr/>
              <p:nvPr/>
            </p:nvSpPr>
            <p:spPr>
              <a:xfrm>
                <a:off x="4895444" y="6045401"/>
                <a:ext cx="2595017" cy="9379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grpSp>
            <p:nvGrpSpPr>
              <p:cNvPr id="104" name="グループ化 103">
                <a:extLst>
                  <a:ext uri="{FF2B5EF4-FFF2-40B4-BE49-F238E27FC236}">
                    <a16:creationId xmlns:a16="http://schemas.microsoft.com/office/drawing/2014/main" id="{F7AD503D-9264-D12E-7835-133F6F7C65A3}"/>
                  </a:ext>
                </a:extLst>
              </p:cNvPr>
              <p:cNvGrpSpPr/>
              <p:nvPr/>
            </p:nvGrpSpPr>
            <p:grpSpPr>
              <a:xfrm>
                <a:off x="4993510" y="5897200"/>
                <a:ext cx="2401070" cy="343077"/>
                <a:chOff x="623684" y="5992268"/>
                <a:chExt cx="1647466" cy="343077"/>
              </a:xfrm>
            </p:grpSpPr>
            <p:sp>
              <p:nvSpPr>
                <p:cNvPr id="105" name="正方形/長方形 104">
                  <a:extLst>
                    <a:ext uri="{FF2B5EF4-FFF2-40B4-BE49-F238E27FC236}">
                      <a16:creationId xmlns:a16="http://schemas.microsoft.com/office/drawing/2014/main" id="{359E48E2-5EA3-793F-3144-FC95D70E3846}"/>
                    </a:ext>
                  </a:extLst>
                </p:cNvPr>
                <p:cNvSpPr/>
                <p:nvPr/>
              </p:nvSpPr>
              <p:spPr>
                <a:xfrm>
                  <a:off x="623684" y="5992268"/>
                  <a:ext cx="1647466" cy="343077"/>
                </a:xfrm>
                <a:prstGeom prst="rect">
                  <a:avLst/>
                </a:prstGeom>
                <a:solidFill>
                  <a:srgbClr val="95B3D7"/>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06" name="正方形/長方形 105">
                  <a:extLst>
                    <a:ext uri="{FF2B5EF4-FFF2-40B4-BE49-F238E27FC236}">
                      <a16:creationId xmlns:a16="http://schemas.microsoft.com/office/drawing/2014/main" id="{2C4CDAF1-8616-6DD3-022D-244322D91D6D}"/>
                    </a:ext>
                  </a:extLst>
                </p:cNvPr>
                <p:cNvSpPr/>
                <p:nvPr/>
              </p:nvSpPr>
              <p:spPr>
                <a:xfrm>
                  <a:off x="646998" y="6014908"/>
                  <a:ext cx="1597459" cy="29348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sp>
          <p:nvSpPr>
            <p:cNvPr id="85" name="テキスト ボックス 84">
              <a:extLst>
                <a:ext uri="{FF2B5EF4-FFF2-40B4-BE49-F238E27FC236}">
                  <a16:creationId xmlns:a16="http://schemas.microsoft.com/office/drawing/2014/main" id="{15F4E99C-EB84-8EAB-CE91-163C1FDEA94C}"/>
                </a:ext>
              </a:extLst>
            </p:cNvPr>
            <p:cNvSpPr txBox="1"/>
            <p:nvPr/>
          </p:nvSpPr>
          <p:spPr>
            <a:xfrm>
              <a:off x="5208535" y="6027351"/>
              <a:ext cx="2414558" cy="307777"/>
            </a:xfrm>
            <a:prstGeom prst="rect">
              <a:avLst/>
            </a:prstGeom>
            <a:noFill/>
          </p:spPr>
          <p:txBody>
            <a:bodyPr wrap="square" rtlCol="0">
              <a:spAutoFit/>
            </a:bodyPr>
            <a:lstStyle/>
            <a:p>
              <a:pPr algn="ctr"/>
              <a:r>
                <a:rPr kumimoji="1" lang="en-US" altLang="ja-JP" sz="1400" dirty="0"/>
                <a:t>2026</a:t>
              </a:r>
              <a:r>
                <a:rPr kumimoji="1" lang="ja-JP" altLang="en-US" sz="1400" dirty="0"/>
                <a:t>年</a:t>
              </a:r>
              <a:r>
                <a:rPr kumimoji="1" lang="en-US" altLang="ja-JP" sz="1400" dirty="0"/>
                <a:t>FIT</a:t>
              </a:r>
              <a:r>
                <a:rPr kumimoji="1" lang="ja-JP" altLang="en-US" sz="1400" dirty="0"/>
                <a:t>開始</a:t>
              </a:r>
            </a:p>
          </p:txBody>
        </p:sp>
        <p:grpSp>
          <p:nvGrpSpPr>
            <p:cNvPr id="86" name="グループ化 85">
              <a:extLst>
                <a:ext uri="{FF2B5EF4-FFF2-40B4-BE49-F238E27FC236}">
                  <a16:creationId xmlns:a16="http://schemas.microsoft.com/office/drawing/2014/main" id="{EC80019E-03AF-1ED6-395A-092034D36AB5}"/>
                </a:ext>
              </a:extLst>
            </p:cNvPr>
            <p:cNvGrpSpPr/>
            <p:nvPr/>
          </p:nvGrpSpPr>
          <p:grpSpPr>
            <a:xfrm>
              <a:off x="5303867" y="6290412"/>
              <a:ext cx="2274902" cy="505432"/>
              <a:chOff x="5175277" y="6271363"/>
              <a:chExt cx="2274902" cy="505432"/>
            </a:xfrm>
          </p:grpSpPr>
          <p:sp>
            <p:nvSpPr>
              <p:cNvPr id="99" name="テキスト ボックス 98">
                <a:extLst>
                  <a:ext uri="{FF2B5EF4-FFF2-40B4-BE49-F238E27FC236}">
                    <a16:creationId xmlns:a16="http://schemas.microsoft.com/office/drawing/2014/main" id="{6421FDE3-4476-D0D1-A19B-D5BDBDAD6B72}"/>
                  </a:ext>
                </a:extLst>
              </p:cNvPr>
              <p:cNvSpPr txBox="1"/>
              <p:nvPr/>
            </p:nvSpPr>
            <p:spPr>
              <a:xfrm>
                <a:off x="6049244" y="6271363"/>
                <a:ext cx="1400935" cy="461665"/>
              </a:xfrm>
              <a:prstGeom prst="rect">
                <a:avLst/>
              </a:prstGeom>
              <a:noFill/>
            </p:spPr>
            <p:txBody>
              <a:bodyPr wrap="square" rtlCol="0">
                <a:spAutoFit/>
              </a:bodyPr>
              <a:lstStyle/>
              <a:p>
                <a:pPr algn="ctr"/>
                <a:r>
                  <a:rPr kumimoji="1" lang="en-US" altLang="ja-JP" sz="2400" b="1" dirty="0">
                    <a:solidFill>
                      <a:srgbClr val="FF0000"/>
                    </a:solidFill>
                  </a:rPr>
                  <a:t>24</a:t>
                </a:r>
                <a:r>
                  <a:rPr kumimoji="1" lang="ja-JP" altLang="en-US" sz="1600" b="1" dirty="0">
                    <a:solidFill>
                      <a:srgbClr val="FF0000"/>
                    </a:solidFill>
                  </a:rPr>
                  <a:t>円</a:t>
                </a:r>
                <a:r>
                  <a:rPr kumimoji="1" lang="en-US" altLang="ja-JP" sz="1600" b="1" dirty="0">
                    <a:solidFill>
                      <a:srgbClr val="FF0000"/>
                    </a:solidFill>
                  </a:rPr>
                  <a:t>/kWh</a:t>
                </a:r>
                <a:endParaRPr kumimoji="1" lang="ja-JP" altLang="en-US" sz="1600" b="1" baseline="30000" dirty="0">
                  <a:solidFill>
                    <a:srgbClr val="FF0000"/>
                  </a:solidFill>
                </a:endParaRPr>
              </a:p>
            </p:txBody>
          </p:sp>
          <p:grpSp>
            <p:nvGrpSpPr>
              <p:cNvPr id="100" name="グループ化 99">
                <a:extLst>
                  <a:ext uri="{FF2B5EF4-FFF2-40B4-BE49-F238E27FC236}">
                    <a16:creationId xmlns:a16="http://schemas.microsoft.com/office/drawing/2014/main" id="{8B6523E3-B869-0F4D-4986-1A30277AB8AE}"/>
                  </a:ext>
                </a:extLst>
              </p:cNvPr>
              <p:cNvGrpSpPr/>
              <p:nvPr/>
            </p:nvGrpSpPr>
            <p:grpSpPr>
              <a:xfrm>
                <a:off x="5175277" y="6438241"/>
                <a:ext cx="1345602" cy="338554"/>
                <a:chOff x="5251477" y="6469991"/>
                <a:chExt cx="1345602" cy="338554"/>
              </a:xfrm>
            </p:grpSpPr>
            <p:cxnSp>
              <p:nvCxnSpPr>
                <p:cNvPr id="101" name="直線コネクタ 100">
                  <a:extLst>
                    <a:ext uri="{FF2B5EF4-FFF2-40B4-BE49-F238E27FC236}">
                      <a16:creationId xmlns:a16="http://schemas.microsoft.com/office/drawing/2014/main" id="{CA91E7EC-EF73-7FF8-759C-05E368300734}"/>
                    </a:ext>
                  </a:extLst>
                </p:cNvPr>
                <p:cNvCxnSpPr>
                  <a:cxnSpLocks/>
                </p:cNvCxnSpPr>
                <p:nvPr/>
              </p:nvCxnSpPr>
              <p:spPr>
                <a:xfrm>
                  <a:off x="5333015" y="6632125"/>
                  <a:ext cx="847650" cy="0"/>
                </a:xfrm>
                <a:prstGeom prst="line">
                  <a:avLst/>
                </a:prstGeom>
                <a:ln w="28575">
                  <a:solidFill>
                    <a:srgbClr val="95B3D7"/>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9B18C9DE-B75F-6AD2-C2E7-A5198E86E0DF}"/>
                    </a:ext>
                  </a:extLst>
                </p:cNvPr>
                <p:cNvSpPr txBox="1"/>
                <p:nvPr/>
              </p:nvSpPr>
              <p:spPr>
                <a:xfrm>
                  <a:off x="5251477" y="6469991"/>
                  <a:ext cx="1345602" cy="338554"/>
                </a:xfrm>
                <a:prstGeom prst="rect">
                  <a:avLst/>
                </a:prstGeom>
                <a:noFill/>
              </p:spPr>
              <p:txBody>
                <a:bodyPr wrap="square" rtlCol="0">
                  <a:spAutoFit/>
                </a:bodyPr>
                <a:lstStyle/>
                <a:p>
                  <a:pPr algn="l"/>
                  <a:r>
                    <a:rPr kumimoji="1" lang="en-US" altLang="ja-JP" sz="2400" baseline="30000" dirty="0">
                      <a:solidFill>
                        <a:schemeClr val="tx1"/>
                      </a:solidFill>
                      <a:uFill>
                        <a:solidFill>
                          <a:schemeClr val="accent5">
                            <a:lumMod val="20000"/>
                            <a:lumOff val="80000"/>
                          </a:schemeClr>
                        </a:solidFill>
                      </a:uFill>
                    </a:rPr>
                    <a:t>1</a:t>
                  </a:r>
                  <a:r>
                    <a:rPr kumimoji="1" lang="ja-JP" altLang="en-US" sz="2400" baseline="30000" dirty="0">
                      <a:solidFill>
                        <a:schemeClr val="tx1"/>
                      </a:solidFill>
                      <a:uFill>
                        <a:solidFill>
                          <a:schemeClr val="accent5">
                            <a:lumMod val="20000"/>
                            <a:lumOff val="80000"/>
                          </a:schemeClr>
                        </a:solidFill>
                      </a:uFill>
                    </a:rPr>
                    <a:t>～</a:t>
                  </a:r>
                  <a:r>
                    <a:rPr kumimoji="1" lang="en-US" altLang="ja-JP" sz="2400" baseline="30000" dirty="0">
                      <a:solidFill>
                        <a:schemeClr val="tx1"/>
                      </a:solidFill>
                      <a:uFill>
                        <a:solidFill>
                          <a:schemeClr val="accent5">
                            <a:lumMod val="20000"/>
                            <a:lumOff val="80000"/>
                          </a:schemeClr>
                        </a:solidFill>
                      </a:uFill>
                    </a:rPr>
                    <a:t>4</a:t>
                  </a:r>
                  <a:r>
                    <a:rPr kumimoji="1" lang="ja-JP" altLang="en-US" sz="2400" baseline="30000" dirty="0">
                      <a:solidFill>
                        <a:schemeClr val="tx1"/>
                      </a:solidFill>
                      <a:uFill>
                        <a:solidFill>
                          <a:schemeClr val="accent5">
                            <a:lumMod val="20000"/>
                            <a:lumOff val="80000"/>
                          </a:schemeClr>
                        </a:solidFill>
                      </a:uFill>
                    </a:rPr>
                    <a:t>年目</a:t>
                  </a:r>
                  <a:endParaRPr kumimoji="1" lang="ja-JP" altLang="en-US" sz="1600" baseline="30000" dirty="0">
                    <a:solidFill>
                      <a:schemeClr val="tx1"/>
                    </a:solidFill>
                    <a:uFill>
                      <a:solidFill>
                        <a:schemeClr val="accent5">
                          <a:lumMod val="20000"/>
                          <a:lumOff val="80000"/>
                        </a:schemeClr>
                      </a:solidFill>
                    </a:uFill>
                  </a:endParaRPr>
                </a:p>
              </p:txBody>
            </p:sp>
          </p:grpSp>
        </p:grpSp>
        <p:grpSp>
          <p:nvGrpSpPr>
            <p:cNvPr id="87" name="グループ化 86">
              <a:extLst>
                <a:ext uri="{FF2B5EF4-FFF2-40B4-BE49-F238E27FC236}">
                  <a16:creationId xmlns:a16="http://schemas.microsoft.com/office/drawing/2014/main" id="{F336D008-FAAC-4BC9-E6BB-E2D0F5C92C5E}"/>
                </a:ext>
              </a:extLst>
            </p:cNvPr>
            <p:cNvGrpSpPr/>
            <p:nvPr/>
          </p:nvGrpSpPr>
          <p:grpSpPr>
            <a:xfrm>
              <a:off x="5304737" y="6645993"/>
              <a:ext cx="2330479" cy="496649"/>
              <a:chOff x="5185561" y="6554555"/>
              <a:chExt cx="2330479" cy="496649"/>
            </a:xfrm>
          </p:grpSpPr>
          <p:grpSp>
            <p:nvGrpSpPr>
              <p:cNvPr id="90" name="グループ化 89">
                <a:extLst>
                  <a:ext uri="{FF2B5EF4-FFF2-40B4-BE49-F238E27FC236}">
                    <a16:creationId xmlns:a16="http://schemas.microsoft.com/office/drawing/2014/main" id="{F7063757-BDE1-4E4E-3FE9-AFFD6BF1D4AF}"/>
                  </a:ext>
                </a:extLst>
              </p:cNvPr>
              <p:cNvGrpSpPr/>
              <p:nvPr/>
            </p:nvGrpSpPr>
            <p:grpSpPr>
              <a:xfrm>
                <a:off x="5185561" y="6712650"/>
                <a:ext cx="1332714" cy="338554"/>
                <a:chOff x="5251477" y="6469991"/>
                <a:chExt cx="1332714" cy="338554"/>
              </a:xfrm>
            </p:grpSpPr>
            <p:cxnSp>
              <p:nvCxnSpPr>
                <p:cNvPr id="97" name="直線コネクタ 96">
                  <a:extLst>
                    <a:ext uri="{FF2B5EF4-FFF2-40B4-BE49-F238E27FC236}">
                      <a16:creationId xmlns:a16="http://schemas.microsoft.com/office/drawing/2014/main" id="{F80A7508-5D9D-D1DC-488A-A0D587004520}"/>
                    </a:ext>
                  </a:extLst>
                </p:cNvPr>
                <p:cNvCxnSpPr>
                  <a:cxnSpLocks/>
                </p:cNvCxnSpPr>
                <p:nvPr/>
              </p:nvCxnSpPr>
              <p:spPr>
                <a:xfrm>
                  <a:off x="5333015" y="6632125"/>
                  <a:ext cx="947964" cy="0"/>
                </a:xfrm>
                <a:prstGeom prst="line">
                  <a:avLst/>
                </a:prstGeom>
                <a:ln w="28575">
                  <a:solidFill>
                    <a:srgbClr val="95B3D7"/>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80736178-AC29-D0CE-DBE4-AC2D1FB6BB75}"/>
                    </a:ext>
                  </a:extLst>
                </p:cNvPr>
                <p:cNvSpPr txBox="1"/>
                <p:nvPr/>
              </p:nvSpPr>
              <p:spPr>
                <a:xfrm>
                  <a:off x="5251477" y="6469991"/>
                  <a:ext cx="1332714" cy="338554"/>
                </a:xfrm>
                <a:prstGeom prst="rect">
                  <a:avLst/>
                </a:prstGeom>
                <a:noFill/>
              </p:spPr>
              <p:txBody>
                <a:bodyPr wrap="square" rtlCol="0">
                  <a:spAutoFit/>
                </a:bodyPr>
                <a:lstStyle/>
                <a:p>
                  <a:pPr algn="l"/>
                  <a:r>
                    <a:rPr kumimoji="1" lang="en-US" altLang="ja-JP" sz="2400" baseline="30000" dirty="0">
                      <a:solidFill>
                        <a:schemeClr val="tx1"/>
                      </a:solidFill>
                      <a:uFill>
                        <a:solidFill>
                          <a:schemeClr val="accent5">
                            <a:lumMod val="20000"/>
                            <a:lumOff val="80000"/>
                          </a:schemeClr>
                        </a:solidFill>
                      </a:uFill>
                    </a:rPr>
                    <a:t>5</a:t>
                  </a:r>
                  <a:r>
                    <a:rPr kumimoji="1" lang="ja-JP" altLang="en-US" sz="2400" baseline="30000" dirty="0">
                      <a:solidFill>
                        <a:schemeClr val="tx1"/>
                      </a:solidFill>
                      <a:uFill>
                        <a:solidFill>
                          <a:schemeClr val="accent5">
                            <a:lumMod val="20000"/>
                            <a:lumOff val="80000"/>
                          </a:schemeClr>
                        </a:solidFill>
                      </a:uFill>
                    </a:rPr>
                    <a:t>～</a:t>
                  </a:r>
                  <a:r>
                    <a:rPr kumimoji="1" lang="en-US" altLang="ja-JP" sz="2400" baseline="30000" dirty="0">
                      <a:solidFill>
                        <a:schemeClr val="tx1"/>
                      </a:solidFill>
                      <a:uFill>
                        <a:solidFill>
                          <a:schemeClr val="accent5">
                            <a:lumMod val="20000"/>
                            <a:lumOff val="80000"/>
                          </a:schemeClr>
                        </a:solidFill>
                      </a:uFill>
                    </a:rPr>
                    <a:t>10</a:t>
                  </a:r>
                  <a:r>
                    <a:rPr kumimoji="1" lang="ja-JP" altLang="en-US" sz="2400" baseline="30000" dirty="0">
                      <a:solidFill>
                        <a:schemeClr val="tx1"/>
                      </a:solidFill>
                      <a:uFill>
                        <a:solidFill>
                          <a:schemeClr val="accent5">
                            <a:lumMod val="20000"/>
                            <a:lumOff val="80000"/>
                          </a:schemeClr>
                        </a:solidFill>
                      </a:uFill>
                    </a:rPr>
                    <a:t>年目</a:t>
                  </a:r>
                  <a:endParaRPr kumimoji="1" lang="ja-JP" altLang="en-US" sz="1600" baseline="30000" dirty="0">
                    <a:solidFill>
                      <a:schemeClr val="tx1"/>
                    </a:solidFill>
                    <a:uFill>
                      <a:solidFill>
                        <a:schemeClr val="accent5">
                          <a:lumMod val="20000"/>
                          <a:lumOff val="80000"/>
                        </a:schemeClr>
                      </a:solidFill>
                    </a:uFill>
                  </a:endParaRPr>
                </a:p>
              </p:txBody>
            </p:sp>
          </p:grpSp>
          <p:sp>
            <p:nvSpPr>
              <p:cNvPr id="93" name="テキスト ボックス 92">
                <a:extLst>
                  <a:ext uri="{FF2B5EF4-FFF2-40B4-BE49-F238E27FC236}">
                    <a16:creationId xmlns:a16="http://schemas.microsoft.com/office/drawing/2014/main" id="{8CD75258-67B8-B2EE-F39F-E619300AD650}"/>
                  </a:ext>
                </a:extLst>
              </p:cNvPr>
              <p:cNvSpPr txBox="1"/>
              <p:nvPr/>
            </p:nvSpPr>
            <p:spPr>
              <a:xfrm>
                <a:off x="6115105" y="6554555"/>
                <a:ext cx="1400935" cy="461665"/>
              </a:xfrm>
              <a:prstGeom prst="rect">
                <a:avLst/>
              </a:prstGeom>
              <a:noFill/>
            </p:spPr>
            <p:txBody>
              <a:bodyPr wrap="square" rtlCol="0">
                <a:spAutoFit/>
              </a:bodyPr>
              <a:lstStyle/>
              <a:p>
                <a:pPr algn="ctr"/>
                <a:r>
                  <a:rPr kumimoji="1" lang="en-US" altLang="ja-JP" sz="2400" b="1" dirty="0">
                    <a:solidFill>
                      <a:srgbClr val="FF0000"/>
                    </a:solidFill>
                  </a:rPr>
                  <a:t>8.3</a:t>
                </a:r>
                <a:r>
                  <a:rPr kumimoji="1" lang="ja-JP" altLang="en-US" sz="1600" b="1" dirty="0">
                    <a:solidFill>
                      <a:srgbClr val="FF0000"/>
                    </a:solidFill>
                  </a:rPr>
                  <a:t>円</a:t>
                </a:r>
                <a:r>
                  <a:rPr kumimoji="1" lang="en-US" altLang="ja-JP" sz="1600" b="1" dirty="0">
                    <a:solidFill>
                      <a:srgbClr val="FF0000"/>
                    </a:solidFill>
                  </a:rPr>
                  <a:t>/kWh</a:t>
                </a:r>
                <a:endParaRPr kumimoji="1" lang="ja-JP" altLang="en-US" sz="1600" b="1" baseline="30000" dirty="0">
                  <a:solidFill>
                    <a:srgbClr val="FF0000"/>
                  </a:solidFill>
                </a:endParaRPr>
              </a:p>
            </p:txBody>
          </p:sp>
        </p:grpSp>
      </p:grpSp>
    </p:spTree>
    <p:extLst>
      <p:ext uri="{BB962C8B-B14F-4D97-AF65-F5344CB8AC3E}">
        <p14:creationId xmlns:p14="http://schemas.microsoft.com/office/powerpoint/2010/main" val="53531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553" y="1948524"/>
            <a:ext cx="1827768" cy="1887767"/>
          </a:xfrm>
          <a:prstGeom prst="rect">
            <a:avLst/>
          </a:prstGeom>
        </p:spPr>
      </p:pic>
      <p:pic>
        <p:nvPicPr>
          <p:cNvPr id="159" name="図 158">
            <a:extLst>
              <a:ext uri="{FF2B5EF4-FFF2-40B4-BE49-F238E27FC236}">
                <a16:creationId xmlns:a16="http://schemas.microsoft.com/office/drawing/2014/main" id="{53AD746A-7FBD-4DD2-3456-0CB1CCB4F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203" y="3346428"/>
            <a:ext cx="1598955" cy="1742652"/>
          </a:xfrm>
          <a:prstGeom prst="rect">
            <a:avLst/>
          </a:prstGeom>
        </p:spPr>
      </p:pic>
      <p:pic>
        <p:nvPicPr>
          <p:cNvPr id="161" name="図 160">
            <a:extLst>
              <a:ext uri="{FF2B5EF4-FFF2-40B4-BE49-F238E27FC236}">
                <a16:creationId xmlns:a16="http://schemas.microsoft.com/office/drawing/2014/main" id="{12C5728A-BE81-DB9B-3AEF-3625F562B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838" y="9336705"/>
            <a:ext cx="611365" cy="598302"/>
          </a:xfrm>
          <a:prstGeom prst="rect">
            <a:avLst/>
          </a:prstGeom>
        </p:spPr>
      </p:pic>
      <p:pic>
        <p:nvPicPr>
          <p:cNvPr id="162" name="図 161">
            <a:extLst>
              <a:ext uri="{FF2B5EF4-FFF2-40B4-BE49-F238E27FC236}">
                <a16:creationId xmlns:a16="http://schemas.microsoft.com/office/drawing/2014/main" id="{F6DCDD47-D144-6A4F-CCEB-0A2D7A3ACF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927" y="9334112"/>
            <a:ext cx="606140" cy="606140"/>
          </a:xfrm>
          <a:prstGeom prst="rect">
            <a:avLst/>
          </a:prstGeom>
        </p:spPr>
      </p:pic>
      <p:pic>
        <p:nvPicPr>
          <p:cNvPr id="163" name="図 162">
            <a:extLst>
              <a:ext uri="{FF2B5EF4-FFF2-40B4-BE49-F238E27FC236}">
                <a16:creationId xmlns:a16="http://schemas.microsoft.com/office/drawing/2014/main" id="{009A5F21-A2D6-1929-94AD-9D79D15AB7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489" y="9070003"/>
            <a:ext cx="728935" cy="1050294"/>
          </a:xfrm>
          <a:prstGeom prst="rect">
            <a:avLst/>
          </a:prstGeom>
        </p:spPr>
      </p:pic>
      <p:cxnSp>
        <p:nvCxnSpPr>
          <p:cNvPr id="165" name="直線コネクタ 164">
            <a:extLst>
              <a:ext uri="{FF2B5EF4-FFF2-40B4-BE49-F238E27FC236}">
                <a16:creationId xmlns:a16="http://schemas.microsoft.com/office/drawing/2014/main" id="{A54F451C-17D8-8E1E-6146-F03D1562D23B}"/>
              </a:ext>
            </a:extLst>
          </p:cNvPr>
          <p:cNvCxnSpPr>
            <a:cxnSpLocks/>
          </p:cNvCxnSpPr>
          <p:nvPr/>
        </p:nvCxnSpPr>
        <p:spPr>
          <a:xfrm>
            <a:off x="710361" y="5300118"/>
            <a:ext cx="13693896" cy="0"/>
          </a:xfrm>
          <a:prstGeom prst="line">
            <a:avLst/>
          </a:prstGeom>
          <a:ln w="6350">
            <a:solidFill>
              <a:srgbClr val="29417C"/>
            </a:solidFill>
          </a:ln>
        </p:spPr>
        <p:style>
          <a:lnRef idx="1">
            <a:schemeClr val="accent1"/>
          </a:lnRef>
          <a:fillRef idx="0">
            <a:schemeClr val="accent1"/>
          </a:fillRef>
          <a:effectRef idx="0">
            <a:schemeClr val="accent1"/>
          </a:effectRef>
          <a:fontRef idx="minor">
            <a:schemeClr val="tx1"/>
          </a:fontRef>
        </p:style>
      </p:cxnSp>
      <p:sp>
        <p:nvSpPr>
          <p:cNvPr id="166" name="正方形/長方形 165">
            <a:extLst>
              <a:ext uri="{FF2B5EF4-FFF2-40B4-BE49-F238E27FC236}">
                <a16:creationId xmlns:a16="http://schemas.microsoft.com/office/drawing/2014/main" id="{EA2F5807-D792-352D-9DCC-86F0E15EA675}"/>
              </a:ext>
            </a:extLst>
          </p:cNvPr>
          <p:cNvSpPr/>
          <p:nvPr/>
        </p:nvSpPr>
        <p:spPr>
          <a:xfrm>
            <a:off x="4951317" y="5359520"/>
            <a:ext cx="3327002"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a:extLst>
              <a:ext uri="{FF2B5EF4-FFF2-40B4-BE49-F238E27FC236}">
                <a16:creationId xmlns:a16="http://schemas.microsoft.com/office/drawing/2014/main" id="{D6744241-B727-307B-6B63-DF119F69B7EA}"/>
              </a:ext>
            </a:extLst>
          </p:cNvPr>
          <p:cNvSpPr/>
          <p:nvPr/>
        </p:nvSpPr>
        <p:spPr>
          <a:xfrm>
            <a:off x="716827" y="5359520"/>
            <a:ext cx="3982364"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BC2AC570-D30D-9493-C779-D584D3F3243A}"/>
              </a:ext>
            </a:extLst>
          </p:cNvPr>
          <p:cNvSpPr/>
          <p:nvPr/>
        </p:nvSpPr>
        <p:spPr>
          <a:xfrm>
            <a:off x="3262732" y="4180985"/>
            <a:ext cx="2029433" cy="589904"/>
          </a:xfrm>
          <a:prstGeom prst="rect">
            <a:avLst/>
          </a:prstGeom>
          <a:solidFill>
            <a:srgbClr val="E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フリーフォーム: 図形 100">
            <a:extLst>
              <a:ext uri="{FF2B5EF4-FFF2-40B4-BE49-F238E27FC236}">
                <a16:creationId xmlns:a16="http://schemas.microsoft.com/office/drawing/2014/main" id="{4168EF39-9E1A-1C5B-0749-3F4A267D6DC3}"/>
              </a:ext>
            </a:extLst>
          </p:cNvPr>
          <p:cNvSpPr/>
          <p:nvPr/>
        </p:nvSpPr>
        <p:spPr>
          <a:xfrm rot="10800000">
            <a:off x="3262732" y="3875147"/>
            <a:ext cx="2030227" cy="419828"/>
          </a:xfrm>
          <a:custGeom>
            <a:avLst/>
            <a:gdLst>
              <a:gd name="connsiteX0" fmla="*/ 2030227 w 2030227"/>
              <a:gd name="connsiteY0" fmla="*/ 419828 h 419828"/>
              <a:gd name="connsiteX1" fmla="*/ 0 w 2030227"/>
              <a:gd name="connsiteY1" fmla="*/ 419828 h 419828"/>
              <a:gd name="connsiteX2" fmla="*/ 0 w 2030227"/>
              <a:gd name="connsiteY2" fmla="*/ 85052 h 419828"/>
              <a:gd name="connsiteX3" fmla="*/ 929835 w 2030227"/>
              <a:gd name="connsiteY3" fmla="*/ 85052 h 419828"/>
              <a:gd name="connsiteX4" fmla="*/ 1016645 w 2030227"/>
              <a:gd name="connsiteY4" fmla="*/ 0 h 419828"/>
              <a:gd name="connsiteX5" fmla="*/ 1103454 w 2030227"/>
              <a:gd name="connsiteY5" fmla="*/ 85052 h 419828"/>
              <a:gd name="connsiteX6" fmla="*/ 2030227 w 2030227"/>
              <a:gd name="connsiteY6" fmla="*/ 85052 h 41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227" h="419828">
                <a:moveTo>
                  <a:pt x="2030227" y="419828"/>
                </a:moveTo>
                <a:lnTo>
                  <a:pt x="0" y="419828"/>
                </a:lnTo>
                <a:lnTo>
                  <a:pt x="0" y="85052"/>
                </a:lnTo>
                <a:lnTo>
                  <a:pt x="929835" y="85052"/>
                </a:lnTo>
                <a:lnTo>
                  <a:pt x="1016645" y="0"/>
                </a:lnTo>
                <a:lnTo>
                  <a:pt x="1103454" y="85052"/>
                </a:lnTo>
                <a:lnTo>
                  <a:pt x="2030227" y="85052"/>
                </a:lnTo>
                <a:close/>
              </a:path>
            </a:pathLst>
          </a:cu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6" name="正方形/長方形 175">
            <a:extLst>
              <a:ext uri="{FF2B5EF4-FFF2-40B4-BE49-F238E27FC236}">
                <a16:creationId xmlns:a16="http://schemas.microsoft.com/office/drawing/2014/main" id="{A50B0D9F-F658-4959-FD57-93EA9C0C9585}"/>
              </a:ext>
            </a:extLst>
          </p:cNvPr>
          <p:cNvSpPr/>
          <p:nvPr/>
        </p:nvSpPr>
        <p:spPr>
          <a:xfrm>
            <a:off x="353489" y="354150"/>
            <a:ext cx="14411189" cy="837581"/>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7" name="図 176">
            <a:extLst>
              <a:ext uri="{FF2B5EF4-FFF2-40B4-BE49-F238E27FC236}">
                <a16:creationId xmlns:a16="http://schemas.microsoft.com/office/drawing/2014/main" id="{0799E757-5BB0-B860-84C6-04B1D3D978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8023" y="426351"/>
            <a:ext cx="6351404" cy="705421"/>
          </a:xfrm>
          <a:prstGeom prst="rect">
            <a:avLst/>
          </a:prstGeom>
        </p:spPr>
      </p:pic>
      <p:pic>
        <p:nvPicPr>
          <p:cNvPr id="178" name="図 177">
            <a:extLst>
              <a:ext uri="{FF2B5EF4-FFF2-40B4-BE49-F238E27FC236}">
                <a16:creationId xmlns:a16="http://schemas.microsoft.com/office/drawing/2014/main" id="{29D4B005-6AAA-BEF2-DDB6-1E669F8072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365" y="506705"/>
            <a:ext cx="1883736" cy="548661"/>
          </a:xfrm>
          <a:prstGeom prst="rect">
            <a:avLst/>
          </a:prstGeom>
        </p:spPr>
      </p:pic>
      <p:sp>
        <p:nvSpPr>
          <p:cNvPr id="179" name="object 25">
            <a:extLst>
              <a:ext uri="{FF2B5EF4-FFF2-40B4-BE49-F238E27FC236}">
                <a16:creationId xmlns:a16="http://schemas.microsoft.com/office/drawing/2014/main" id="{9EEEDF01-1BBC-33CF-6FD7-D6FAA8CBCC0C}"/>
              </a:ext>
            </a:extLst>
          </p:cNvPr>
          <p:cNvSpPr txBox="1"/>
          <p:nvPr/>
        </p:nvSpPr>
        <p:spPr>
          <a:xfrm>
            <a:off x="3485047" y="476954"/>
            <a:ext cx="3964283" cy="166712"/>
          </a:xfrm>
          <a:prstGeom prst="rect">
            <a:avLst/>
          </a:prstGeom>
        </p:spPr>
        <p:txBody>
          <a:bodyPr vert="horz" wrap="square" lIns="0" tIns="12700" rIns="0" bIns="0" rtlCol="0">
            <a:spAutoFit/>
          </a:bodyPr>
          <a:lstStyle/>
          <a:p>
            <a:pPr marL="46990">
              <a:lnSpc>
                <a:spcPct val="100000"/>
              </a:lnSpc>
              <a:spcBef>
                <a:spcPts val="100"/>
              </a:spcBef>
              <a:tabLst>
                <a:tab pos="1670685" algn="l"/>
                <a:tab pos="3069590" algn="l"/>
              </a:tabLst>
            </a:pPr>
            <a:r>
              <a:rPr sz="1000" spc="60" dirty="0" err="1">
                <a:solidFill>
                  <a:srgbClr val="FFFFFF"/>
                </a:solidFill>
                <a:latin typeface="BIZ UDPゴシック" panose="020B0400000000000000" pitchFamily="50" charset="-128"/>
                <a:ea typeface="BIZ UDPゴシック" panose="020B0400000000000000" pitchFamily="50" charset="-128"/>
                <a:cs typeface="A P-OTF Aoto Gothic StdN R"/>
              </a:rPr>
              <a:t>太陽光自家消費促進型</a:t>
            </a:r>
            <a:r>
              <a:rPr lang="ja-JP" altLang="en-US" sz="1000" spc="60" dirty="0">
                <a:solidFill>
                  <a:srgbClr val="FFFFFF"/>
                </a:solidFill>
                <a:latin typeface="BIZ UDPゴシック" panose="020B0400000000000000" pitchFamily="50" charset="-128"/>
                <a:ea typeface="BIZ UDPゴシック" panose="020B0400000000000000" pitchFamily="50" charset="-128"/>
                <a:cs typeface="A P-OTF Aoto Gothic StdN R"/>
              </a:rPr>
              <a:t>　 </a:t>
            </a:r>
            <a:r>
              <a:rPr sz="1000" spc="10" dirty="0">
                <a:solidFill>
                  <a:srgbClr val="FFFFFF"/>
                </a:solidFill>
                <a:latin typeface="BIZ UDPゴシック" panose="020B0400000000000000" pitchFamily="50" charset="-128"/>
                <a:ea typeface="BIZ UDPゴシック" panose="020B0400000000000000" pitchFamily="50" charset="-128"/>
                <a:cs typeface="A P-OTF Aoto Gothic StdN R"/>
              </a:rPr>
              <a:t>自然冷媒CO</a:t>
            </a:r>
            <a:r>
              <a:rPr sz="400" b="1" spc="10" dirty="0">
                <a:solidFill>
                  <a:srgbClr val="FFFFFF"/>
                </a:solidFill>
                <a:latin typeface="BIZ UDPゴシック" panose="020B0400000000000000" pitchFamily="50" charset="-128"/>
                <a:ea typeface="BIZ UDPゴシック" panose="020B0400000000000000" pitchFamily="50" charset="-128"/>
                <a:cs typeface="A P-OTF Aoto Gothic StdN R"/>
              </a:rPr>
              <a:t>2</a:t>
            </a:r>
            <a:r>
              <a:rPr sz="1000" spc="10" dirty="0">
                <a:solidFill>
                  <a:srgbClr val="FFFFFF"/>
                </a:solidFill>
                <a:latin typeface="BIZ UDPゴシック" panose="020B0400000000000000" pitchFamily="50" charset="-128"/>
                <a:ea typeface="BIZ UDPゴシック" panose="020B0400000000000000" pitchFamily="50" charset="-128"/>
                <a:cs typeface="A P-OTF Aoto Gothic StdN R"/>
              </a:rPr>
              <a:t>家庭用</a:t>
            </a:r>
            <a:r>
              <a:rPr lang="ja-JP" altLang="en-US" sz="1000" spc="10" dirty="0">
                <a:solidFill>
                  <a:srgbClr val="FFFFFF"/>
                </a:solidFill>
                <a:latin typeface="BIZ UDPゴシック" panose="020B0400000000000000" pitchFamily="50" charset="-128"/>
                <a:ea typeface="BIZ UDPゴシック" panose="020B0400000000000000" pitchFamily="50" charset="-128"/>
                <a:cs typeface="A P-OTF Aoto Gothic StdN R"/>
              </a:rPr>
              <a:t>　 </a:t>
            </a:r>
            <a:r>
              <a:rPr sz="1000" spc="30" dirty="0" err="1">
                <a:solidFill>
                  <a:srgbClr val="FFFFFF"/>
                </a:solidFill>
                <a:latin typeface="BIZ UDPゴシック" panose="020B0400000000000000" pitchFamily="50" charset="-128"/>
                <a:ea typeface="BIZ UDPゴシック" panose="020B0400000000000000" pitchFamily="50" charset="-128"/>
                <a:cs typeface="A P-OTF Aoto Gothic StdN R"/>
              </a:rPr>
              <a:t>ヒートポンプ給湯機</a:t>
            </a:r>
            <a:endParaRPr sz="1000" spc="30" dirty="0">
              <a:latin typeface="BIZ UDPゴシック" panose="020B0400000000000000" pitchFamily="50" charset="-128"/>
              <a:ea typeface="BIZ UDPゴシック" panose="020B0400000000000000" pitchFamily="50" charset="-128"/>
              <a:cs typeface="A P-OTF Aoto Gothic StdN R"/>
            </a:endParaRPr>
          </a:p>
        </p:txBody>
      </p:sp>
      <p:sp>
        <p:nvSpPr>
          <p:cNvPr id="181" name="object 64">
            <a:extLst>
              <a:ext uri="{FF2B5EF4-FFF2-40B4-BE49-F238E27FC236}">
                <a16:creationId xmlns:a16="http://schemas.microsoft.com/office/drawing/2014/main" id="{4C1EEA0F-FD77-3CCE-4A92-3306E57AAB2B}"/>
              </a:ext>
            </a:extLst>
          </p:cNvPr>
          <p:cNvSpPr txBox="1"/>
          <p:nvPr/>
        </p:nvSpPr>
        <p:spPr>
          <a:xfrm>
            <a:off x="8658509" y="548365"/>
            <a:ext cx="1178345" cy="456535"/>
          </a:xfrm>
          <a:prstGeom prst="rect">
            <a:avLst/>
          </a:prstGeom>
        </p:spPr>
        <p:txBody>
          <a:bodyPr vert="horz" wrap="square" lIns="0" tIns="12700" rIns="0" bIns="0" rtlCol="0">
            <a:spAutoFit/>
          </a:bodyPr>
          <a:lstStyle/>
          <a:p>
            <a:pPr algn="l">
              <a:spcBef>
                <a:spcPts val="100"/>
              </a:spcBef>
            </a:pPr>
            <a:r>
              <a:rPr sz="1400" dirty="0" err="1">
                <a:solidFill>
                  <a:srgbClr val="0071AE"/>
                </a:solidFill>
                <a:latin typeface="BIZ UDPゴシック" panose="020B0400000000000000" pitchFamily="50" charset="-128"/>
                <a:ea typeface="BIZ UDPゴシック" panose="020B0400000000000000" pitchFamily="50" charset="-128"/>
                <a:cs typeface="A P-OTF Aoto Gothic StdN R"/>
              </a:rPr>
              <a:t>一般地向け</a:t>
            </a:r>
            <a:endParaRPr lang="en-US" sz="1400" dirty="0">
              <a:solidFill>
                <a:srgbClr val="0071AE"/>
              </a:solidFill>
              <a:latin typeface="BIZ UDPゴシック" panose="020B0400000000000000" pitchFamily="50" charset="-128"/>
              <a:ea typeface="BIZ UDPゴシック" panose="020B0400000000000000" pitchFamily="50" charset="-128"/>
              <a:cs typeface="A P-OTF Aoto Gothic StdN R"/>
            </a:endParaRPr>
          </a:p>
          <a:p>
            <a:pPr algn="l">
              <a:spcBef>
                <a:spcPts val="100"/>
              </a:spcBef>
            </a:pPr>
            <a:r>
              <a:rPr sz="1400" dirty="0">
                <a:solidFill>
                  <a:srgbClr val="0071AE"/>
                </a:solidFill>
                <a:latin typeface="BIZ UDPゴシック" panose="020B0400000000000000" pitchFamily="50" charset="-128"/>
                <a:ea typeface="BIZ UDPゴシック" panose="020B0400000000000000" pitchFamily="50" charset="-128"/>
                <a:cs typeface="A P-OTF Aoto Gothic StdN R"/>
              </a:rPr>
              <a:t>（－10℃対応）</a:t>
            </a:r>
            <a:endParaRPr sz="1400" dirty="0">
              <a:latin typeface="BIZ UDPゴシック" panose="020B0400000000000000" pitchFamily="50" charset="-128"/>
              <a:ea typeface="BIZ UDPゴシック" panose="020B0400000000000000" pitchFamily="50" charset="-128"/>
              <a:cs typeface="A P-OTF Aoto Gothic StdN R"/>
            </a:endParaRPr>
          </a:p>
        </p:txBody>
      </p:sp>
      <p:sp>
        <p:nvSpPr>
          <p:cNvPr id="183" name="テキスト ボックス 182">
            <a:extLst>
              <a:ext uri="{FF2B5EF4-FFF2-40B4-BE49-F238E27FC236}">
                <a16:creationId xmlns:a16="http://schemas.microsoft.com/office/drawing/2014/main" id="{5B77CD61-FBD3-D9CE-69CF-0C68B746771D}"/>
              </a:ext>
            </a:extLst>
          </p:cNvPr>
          <p:cNvSpPr txBox="1"/>
          <p:nvPr/>
        </p:nvSpPr>
        <p:spPr>
          <a:xfrm>
            <a:off x="9972669" y="619125"/>
            <a:ext cx="907712" cy="307777"/>
          </a:xfrm>
          <a:prstGeom prst="rect">
            <a:avLst/>
          </a:prstGeom>
          <a:noFill/>
        </p:spPr>
        <p:txBody>
          <a:bodyPr wrap="square">
            <a:spAutoFit/>
          </a:bodyPr>
          <a:lstStyle/>
          <a:p>
            <a:r>
              <a:rPr lang="ja-JP" altLang="en-US" sz="1400" b="1" i="0" u="none" strike="noStrike" spc="-150" baseline="0" dirty="0">
                <a:solidFill>
                  <a:srgbClr val="FFFFFF"/>
                </a:solidFill>
                <a:latin typeface="+mj-ea"/>
                <a:ea typeface="+mj-ea"/>
              </a:rPr>
              <a:t>フルオート</a:t>
            </a:r>
            <a:endParaRPr lang="ja-JP" altLang="en-US" sz="1400" b="1" spc="-150" dirty="0">
              <a:latin typeface="+mj-ea"/>
              <a:ea typeface="+mj-ea"/>
            </a:endParaRPr>
          </a:p>
        </p:txBody>
      </p:sp>
      <p:sp>
        <p:nvSpPr>
          <p:cNvPr id="185" name="正方形/長方形 184">
            <a:extLst>
              <a:ext uri="{FF2B5EF4-FFF2-40B4-BE49-F238E27FC236}">
                <a16:creationId xmlns:a16="http://schemas.microsoft.com/office/drawing/2014/main" id="{884EBF1D-9F74-CEA7-C598-6049E395DF85}"/>
              </a:ext>
            </a:extLst>
          </p:cNvPr>
          <p:cNvSpPr/>
          <p:nvPr/>
        </p:nvSpPr>
        <p:spPr>
          <a:xfrm>
            <a:off x="361022" y="354150"/>
            <a:ext cx="14403657" cy="9973905"/>
          </a:xfrm>
          <a:prstGeom prst="rect">
            <a:avLst/>
          </a:prstGeom>
          <a:noFill/>
          <a:ln w="12700">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テキスト ボックス 186">
            <a:extLst>
              <a:ext uri="{FF2B5EF4-FFF2-40B4-BE49-F238E27FC236}">
                <a16:creationId xmlns:a16="http://schemas.microsoft.com/office/drawing/2014/main" id="{FEEE2D7E-F9FB-53B3-3A69-C557C69EDF6E}"/>
              </a:ext>
            </a:extLst>
          </p:cNvPr>
          <p:cNvSpPr txBox="1"/>
          <p:nvPr/>
        </p:nvSpPr>
        <p:spPr>
          <a:xfrm>
            <a:off x="3400017" y="623796"/>
            <a:ext cx="4317391" cy="584775"/>
          </a:xfrm>
          <a:prstGeom prst="rect">
            <a:avLst/>
          </a:prstGeom>
          <a:noFill/>
        </p:spPr>
        <p:txBody>
          <a:bodyPr wrap="square" rtlCol="0">
            <a:spAutoFit/>
          </a:bodyPr>
          <a:lstStyle/>
          <a:p>
            <a:r>
              <a:rPr lang="ja-JP" altLang="en-US" sz="3200" b="1" spc="70" dirty="0">
                <a:solidFill>
                  <a:srgbClr val="FFFFFF"/>
                </a:solidFill>
                <a:latin typeface="BIZ UDPゴシック" panose="020B0400000000000000" pitchFamily="50" charset="-128"/>
                <a:ea typeface="BIZ UDPゴシック" panose="020B0400000000000000" pitchFamily="50" charset="-128"/>
                <a:cs typeface="A P-OTF Aoto Gothic StdN M"/>
              </a:rPr>
              <a:t>おひさまエコキュート</a:t>
            </a:r>
            <a:endParaRPr kumimoji="1" lang="ja-JP" altLang="en-US" sz="3200" b="1" spc="70" dirty="0"/>
          </a:p>
        </p:txBody>
      </p:sp>
      <p:grpSp>
        <p:nvGrpSpPr>
          <p:cNvPr id="188" name="グループ化 187">
            <a:extLst>
              <a:ext uri="{FF2B5EF4-FFF2-40B4-BE49-F238E27FC236}">
                <a16:creationId xmlns:a16="http://schemas.microsoft.com/office/drawing/2014/main" id="{CC310CFF-7D5A-B41D-C7BA-1DCFA272C5FD}"/>
              </a:ext>
            </a:extLst>
          </p:cNvPr>
          <p:cNvGrpSpPr/>
          <p:nvPr/>
        </p:nvGrpSpPr>
        <p:grpSpPr>
          <a:xfrm>
            <a:off x="709037" y="1240817"/>
            <a:ext cx="6797356" cy="506501"/>
            <a:chOff x="704878" y="2699825"/>
            <a:chExt cx="6761088" cy="506501"/>
          </a:xfrm>
        </p:grpSpPr>
        <p:sp>
          <p:nvSpPr>
            <p:cNvPr id="193" name="object 3">
              <a:extLst>
                <a:ext uri="{FF2B5EF4-FFF2-40B4-BE49-F238E27FC236}">
                  <a16:creationId xmlns:a16="http://schemas.microsoft.com/office/drawing/2014/main" id="{C1B74096-0A67-2971-E61B-7984A848B19B}"/>
                </a:ext>
              </a:extLst>
            </p:cNvPr>
            <p:cNvSpPr/>
            <p:nvPr/>
          </p:nvSpPr>
          <p:spPr>
            <a:xfrm>
              <a:off x="704878" y="2774958"/>
              <a:ext cx="6753555"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195" name="object 4">
              <a:extLst>
                <a:ext uri="{FF2B5EF4-FFF2-40B4-BE49-F238E27FC236}">
                  <a16:creationId xmlns:a16="http://schemas.microsoft.com/office/drawing/2014/main" id="{7E19354D-1796-3701-9B52-C3964F174039}"/>
                </a:ext>
              </a:extLst>
            </p:cNvPr>
            <p:cNvSpPr/>
            <p:nvPr/>
          </p:nvSpPr>
          <p:spPr>
            <a:xfrm flipV="1">
              <a:off x="704883" y="2699825"/>
              <a:ext cx="6753550" cy="4571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196" name="object 5">
              <a:extLst>
                <a:ext uri="{FF2B5EF4-FFF2-40B4-BE49-F238E27FC236}">
                  <a16:creationId xmlns:a16="http://schemas.microsoft.com/office/drawing/2014/main" id="{88C40ECB-7207-5DB4-FE89-955C9CF9084D}"/>
                </a:ext>
              </a:extLst>
            </p:cNvPr>
            <p:cNvSpPr/>
            <p:nvPr/>
          </p:nvSpPr>
          <p:spPr>
            <a:xfrm flipV="1">
              <a:off x="704883" y="3148957"/>
              <a:ext cx="6761083" cy="5736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grpSp>
      <p:sp>
        <p:nvSpPr>
          <p:cNvPr id="197" name="object 6">
            <a:extLst>
              <a:ext uri="{FF2B5EF4-FFF2-40B4-BE49-F238E27FC236}">
                <a16:creationId xmlns:a16="http://schemas.microsoft.com/office/drawing/2014/main" id="{D8E5E7CD-3825-D888-42D9-4EDB6C95AA37}"/>
              </a:ext>
            </a:extLst>
          </p:cNvPr>
          <p:cNvSpPr txBox="1"/>
          <p:nvPr/>
        </p:nvSpPr>
        <p:spPr>
          <a:xfrm>
            <a:off x="3411942" y="1364546"/>
            <a:ext cx="4046491"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spc="10" dirty="0">
                <a:solidFill>
                  <a:srgbClr val="29417C"/>
                </a:solidFill>
                <a:latin typeface="BIZ UDPゴシック" panose="020B0400000000000000" pitchFamily="50" charset="-128"/>
                <a:ea typeface="BIZ UDPゴシック" panose="020B0400000000000000" pitchFamily="50" charset="-128"/>
                <a:cs typeface="A P-OTF Aoto Gothic StdN M"/>
              </a:rPr>
              <a:t>な</a:t>
            </a:r>
            <a:r>
              <a:rPr lang="ja-JP" altLang="en-US" sz="1600" b="1" spc="-150" dirty="0">
                <a:solidFill>
                  <a:srgbClr val="29417C"/>
                </a:solidFill>
                <a:latin typeface="BIZ UDPゴシック" panose="020B0400000000000000" pitchFamily="50" charset="-128"/>
                <a:ea typeface="BIZ UDPゴシック" panose="020B0400000000000000" pitchFamily="50" charset="-128"/>
                <a:cs typeface="A P-OTF Aoto Gothic StdN M"/>
              </a:rPr>
              <a:t>ら</a:t>
            </a:r>
            <a:r>
              <a:rPr lang="ja-JP" altLang="en-US" sz="1600" b="1" spc="-300" dirty="0">
                <a:solidFill>
                  <a:srgbClr val="29417C"/>
                </a:solidFill>
                <a:latin typeface="BIZ UDPゴシック" panose="020B0400000000000000" pitchFamily="50" charset="-128"/>
                <a:ea typeface="BIZ UDPゴシック" panose="020B0400000000000000" pitchFamily="50" charset="-128"/>
                <a:cs typeface="A P-OTF Aoto Gothic StdN M"/>
              </a:rPr>
              <a:t>、</a:t>
            </a:r>
            <a:r>
              <a:rPr lang="ja-JP" altLang="en-US" sz="1600" b="1" spc="40" dirty="0">
                <a:solidFill>
                  <a:srgbClr val="29417C"/>
                </a:solidFill>
                <a:latin typeface="BIZ UDPゴシック" panose="020B0400000000000000" pitchFamily="50" charset="-128"/>
                <a:ea typeface="BIZ UDPゴシック" panose="020B0400000000000000" pitchFamily="50" charset="-128"/>
                <a:cs typeface="A P-OTF Aoto Gothic StdN M"/>
              </a:rPr>
              <a:t>スマホからエコキュートを操作でき</a:t>
            </a:r>
            <a:r>
              <a:rPr lang="ja-JP" altLang="en-US" sz="1600" b="1" spc="-500" dirty="0">
                <a:solidFill>
                  <a:srgbClr val="29417C"/>
                </a:solidFill>
                <a:latin typeface="BIZ UDPゴシック" panose="020B0400000000000000" pitchFamily="50" charset="-128"/>
                <a:ea typeface="BIZ UDPゴシック" panose="020B0400000000000000" pitchFamily="50" charset="-128"/>
                <a:cs typeface="A P-OTF Aoto Gothic StdN M"/>
              </a:rPr>
              <a:t>る</a:t>
            </a:r>
            <a:r>
              <a:rPr lang="ja-JP" altLang="en-US" sz="1600" b="1" spc="1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600" b="1" spc="10" dirty="0">
              <a:latin typeface="BIZ UDPゴシック" panose="020B0400000000000000" pitchFamily="50" charset="-128"/>
              <a:ea typeface="BIZ UDPゴシック" panose="020B0400000000000000" pitchFamily="50" charset="-128"/>
              <a:cs typeface="A P-OTF Aoto Gothic StdN M"/>
            </a:endParaRPr>
          </a:p>
        </p:txBody>
      </p:sp>
      <p:pic>
        <p:nvPicPr>
          <p:cNvPr id="199" name="図 198">
            <a:extLst>
              <a:ext uri="{FF2B5EF4-FFF2-40B4-BE49-F238E27FC236}">
                <a16:creationId xmlns:a16="http://schemas.microsoft.com/office/drawing/2014/main" id="{486DD43E-9602-C4DB-BCD4-9F3DFED613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5105" y="1398901"/>
            <a:ext cx="2356630" cy="224690"/>
          </a:xfrm>
          <a:prstGeom prst="rect">
            <a:avLst/>
          </a:prstGeom>
        </p:spPr>
      </p:pic>
      <p:sp>
        <p:nvSpPr>
          <p:cNvPr id="200" name="object 102">
            <a:extLst>
              <a:ext uri="{FF2B5EF4-FFF2-40B4-BE49-F238E27FC236}">
                <a16:creationId xmlns:a16="http://schemas.microsoft.com/office/drawing/2014/main" id="{8B007D1D-19A5-B4D9-2F97-97903BD3068A}"/>
              </a:ext>
            </a:extLst>
          </p:cNvPr>
          <p:cNvSpPr txBox="1"/>
          <p:nvPr/>
        </p:nvSpPr>
        <p:spPr>
          <a:xfrm>
            <a:off x="1394046" y="1991946"/>
            <a:ext cx="4237038" cy="398507"/>
          </a:xfrm>
          <a:prstGeom prst="rect">
            <a:avLst/>
          </a:prstGeom>
        </p:spPr>
        <p:txBody>
          <a:bodyPr vert="horz" wrap="square" lIns="0" tIns="12700" rIns="0" bIns="0" rtlCol="0">
            <a:spAutoFit/>
          </a:bodyPr>
          <a:lstStyle/>
          <a:p>
            <a:pPr marL="74930" marR="5080" indent="-62865" algn="l">
              <a:lnSpc>
                <a:spcPct val="125000"/>
              </a:lnSpc>
              <a:spcBef>
                <a:spcPts val="100"/>
              </a:spcBef>
            </a:pPr>
            <a:r>
              <a:rPr sz="1050" spc="16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1050" spc="160" dirty="0" err="1">
                <a:solidFill>
                  <a:srgbClr val="231F20"/>
                </a:solidFill>
                <a:latin typeface="BIZ UDPゴシック" panose="020B0400000000000000" pitchFamily="50" charset="-128"/>
                <a:ea typeface="BIZ UDPゴシック" panose="020B0400000000000000" pitchFamily="50" charset="-128"/>
                <a:cs typeface="A P-OTF Aoto Gothic StdN R"/>
              </a:rPr>
              <a:t>コロナ快適ホームアプリ」は、これまでの遠隔操作や見まもり</a:t>
            </a:r>
            <a:endParaRPr lang="en-US" sz="1050" spc="16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74930" marR="5080" indent="-62865" algn="l">
              <a:lnSpc>
                <a:spcPct val="125000"/>
              </a:lnSpc>
              <a:spcBef>
                <a:spcPts val="100"/>
              </a:spcBef>
            </a:pPr>
            <a:r>
              <a:rPr sz="1050" spc="110" dirty="0" err="1">
                <a:solidFill>
                  <a:srgbClr val="231F20"/>
                </a:solidFill>
                <a:latin typeface="BIZ UDPゴシック" panose="020B0400000000000000" pitchFamily="50" charset="-128"/>
                <a:ea typeface="BIZ UDPゴシック" panose="020B0400000000000000" pitchFamily="50" charset="-128"/>
                <a:cs typeface="A P-OTF Aoto Gothic StdN R"/>
              </a:rPr>
              <a:t>機能に加えて、いざという時の生活にも寄り添います</a:t>
            </a:r>
            <a:r>
              <a:rPr sz="1050" spc="11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1050" spc="110" dirty="0">
              <a:latin typeface="BIZ UDPゴシック" panose="020B0400000000000000" pitchFamily="50" charset="-128"/>
              <a:ea typeface="BIZ UDPゴシック" panose="020B0400000000000000" pitchFamily="50" charset="-128"/>
              <a:cs typeface="A P-OTF Aoto Gothic StdN R"/>
            </a:endParaRPr>
          </a:p>
        </p:txBody>
      </p:sp>
      <p:pic>
        <p:nvPicPr>
          <p:cNvPr id="206" name="図 205">
            <a:extLst>
              <a:ext uri="{FF2B5EF4-FFF2-40B4-BE49-F238E27FC236}">
                <a16:creationId xmlns:a16="http://schemas.microsoft.com/office/drawing/2014/main" id="{39A849D4-3824-8DD3-CC98-6E346C4BE5B0}"/>
              </a:ext>
            </a:extLst>
          </p:cNvPr>
          <p:cNvPicPr>
            <a:picLocks noChangeAspect="1"/>
          </p:cNvPicPr>
          <p:nvPr/>
        </p:nvPicPr>
        <p:blipFill>
          <a:blip r:embed="rId11" cstate="print">
            <a:extLst>
              <a:ext uri="{28A0092B-C50C-407E-A947-70E740481C1C}">
                <a14:useLocalDpi xmlns:a14="http://schemas.microsoft.com/office/drawing/2010/main" val="0"/>
              </a:ext>
            </a:extLst>
          </a:blip>
          <a:srcRect l="8860" r="72414" b="50000"/>
          <a:stretch/>
        </p:blipFill>
        <p:spPr>
          <a:xfrm>
            <a:off x="601035" y="1832670"/>
            <a:ext cx="814647" cy="739386"/>
          </a:xfrm>
          <a:prstGeom prst="rect">
            <a:avLst/>
          </a:prstGeom>
        </p:spPr>
      </p:pic>
      <p:sp>
        <p:nvSpPr>
          <p:cNvPr id="227" name="正方形/長方形 226">
            <a:extLst>
              <a:ext uri="{FF2B5EF4-FFF2-40B4-BE49-F238E27FC236}">
                <a16:creationId xmlns:a16="http://schemas.microsoft.com/office/drawing/2014/main" id="{DE916466-1C46-2C0C-376C-67190CAC83B0}"/>
              </a:ext>
            </a:extLst>
          </p:cNvPr>
          <p:cNvSpPr/>
          <p:nvPr/>
        </p:nvSpPr>
        <p:spPr>
          <a:xfrm>
            <a:off x="6654447" y="2475278"/>
            <a:ext cx="155349" cy="166846"/>
          </a:xfrm>
          <a:prstGeom prst="rect">
            <a:avLst/>
          </a:prstGeom>
          <a:noFill/>
          <a:ln w="12700">
            <a:solidFill>
              <a:srgbClr val="E5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9" name="直線コネクタ 228">
            <a:extLst>
              <a:ext uri="{FF2B5EF4-FFF2-40B4-BE49-F238E27FC236}">
                <a16:creationId xmlns:a16="http://schemas.microsoft.com/office/drawing/2014/main" id="{64A8CEA5-E77B-D559-819C-5C69E96CCE65}"/>
              </a:ext>
            </a:extLst>
          </p:cNvPr>
          <p:cNvCxnSpPr>
            <a:cxnSpLocks/>
          </p:cNvCxnSpPr>
          <p:nvPr/>
        </p:nvCxnSpPr>
        <p:spPr>
          <a:xfrm flipV="1">
            <a:off x="5752756" y="2640149"/>
            <a:ext cx="912548" cy="1"/>
          </a:xfrm>
          <a:prstGeom prst="line">
            <a:avLst/>
          </a:prstGeom>
          <a:ln>
            <a:solidFill>
              <a:srgbClr val="E50000"/>
            </a:solidFill>
            <a:prstDash val="sysDot"/>
          </a:ln>
        </p:spPr>
        <p:style>
          <a:lnRef idx="1">
            <a:schemeClr val="accent1"/>
          </a:lnRef>
          <a:fillRef idx="0">
            <a:schemeClr val="accent1"/>
          </a:fillRef>
          <a:effectRef idx="0">
            <a:schemeClr val="accent1"/>
          </a:effectRef>
          <a:fontRef idx="minor">
            <a:schemeClr val="tx1"/>
          </a:fontRef>
        </p:style>
      </p:cxnSp>
      <p:pic>
        <p:nvPicPr>
          <p:cNvPr id="220" name="図 219">
            <a:extLst>
              <a:ext uri="{FF2B5EF4-FFF2-40B4-BE49-F238E27FC236}">
                <a16:creationId xmlns:a16="http://schemas.microsoft.com/office/drawing/2014/main" id="{5AAC8615-D89E-C2C1-F43A-7A1748C81E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6165" y="2546125"/>
            <a:ext cx="739386" cy="791639"/>
          </a:xfrm>
          <a:prstGeom prst="rect">
            <a:avLst/>
          </a:prstGeom>
        </p:spPr>
      </p:pic>
      <p:sp>
        <p:nvSpPr>
          <p:cNvPr id="232" name="object 87">
            <a:extLst>
              <a:ext uri="{FF2B5EF4-FFF2-40B4-BE49-F238E27FC236}">
                <a16:creationId xmlns:a16="http://schemas.microsoft.com/office/drawing/2014/main" id="{07575B57-4FC2-EBA2-1460-F594B0B26BD6}"/>
              </a:ext>
            </a:extLst>
          </p:cNvPr>
          <p:cNvSpPr txBox="1"/>
          <p:nvPr/>
        </p:nvSpPr>
        <p:spPr>
          <a:xfrm>
            <a:off x="703415" y="2885663"/>
            <a:ext cx="4197350" cy="397545"/>
          </a:xfrm>
          <a:prstGeom prst="rect">
            <a:avLst/>
          </a:prstGeom>
        </p:spPr>
        <p:txBody>
          <a:bodyPr vert="horz" wrap="square" lIns="0" tIns="12700" rIns="0" bIns="0" rtlCol="0">
            <a:spAutoFit/>
          </a:bodyPr>
          <a:lstStyle/>
          <a:p>
            <a:pPr marL="12700" marR="5080" indent="8890">
              <a:lnSpc>
                <a:spcPct val="125000"/>
              </a:lnSpc>
              <a:spcBef>
                <a:spcPts val="100"/>
              </a:spcBef>
            </a:pPr>
            <a:r>
              <a:rPr sz="1000" dirty="0" err="1">
                <a:solidFill>
                  <a:srgbClr val="231F20"/>
                </a:solidFill>
                <a:latin typeface="HGｺﾞｼｯｸM" panose="020B0609000000000000" pitchFamily="49" charset="-128"/>
                <a:ea typeface="HGｺﾞｼｯｸM" panose="020B0609000000000000" pitchFamily="49" charset="-128"/>
                <a:cs typeface="A P-OTF Aoto Gothic StdN R"/>
              </a:rPr>
              <a:t>災害警報を確認後</a:t>
            </a:r>
            <a:r>
              <a:rPr sz="1000" spc="-600" dirty="0" err="1">
                <a:solidFill>
                  <a:srgbClr val="231F20"/>
                </a:solidFill>
                <a:latin typeface="HGｺﾞｼｯｸM" panose="020B0609000000000000" pitchFamily="49" charset="-128"/>
                <a:ea typeface="HGｺﾞｼｯｸM" panose="020B0609000000000000" pitchFamily="49" charset="-128"/>
                <a:cs typeface="A P-OTF Aoto Gothic StdN R"/>
              </a:rPr>
              <a:t>、</a:t>
            </a:r>
            <a:r>
              <a:rPr sz="1000" spc="-50" dirty="0" err="1">
                <a:solidFill>
                  <a:srgbClr val="231F20"/>
                </a:solidFill>
                <a:latin typeface="HGｺﾞｼｯｸM" panose="020B0609000000000000" pitchFamily="49" charset="-128"/>
                <a:ea typeface="HGｺﾞｼｯｸM" panose="020B0609000000000000" pitchFamily="49" charset="-128"/>
                <a:cs typeface="A P-OTF Aoto Gothic StdN R"/>
              </a:rPr>
              <a:t>タンクにお湯を満タンまで沸き上げた</a:t>
            </a:r>
            <a:r>
              <a:rPr sz="1000" dirty="0" err="1">
                <a:solidFill>
                  <a:srgbClr val="231F20"/>
                </a:solidFill>
                <a:latin typeface="HGｺﾞｼｯｸM" panose="020B0609000000000000" pitchFamily="49" charset="-128"/>
                <a:ea typeface="HGｺﾞｼｯｸM" panose="020B0609000000000000" pitchFamily="49" charset="-128"/>
                <a:cs typeface="A P-OTF Aoto Gothic StdN R"/>
              </a:rPr>
              <a:t>り</a:t>
            </a:r>
            <a:r>
              <a:rPr sz="1000" spc="-600" dirty="0" err="1">
                <a:solidFill>
                  <a:srgbClr val="231F20"/>
                </a:solidFill>
                <a:latin typeface="HGｺﾞｼｯｸM" panose="020B0609000000000000" pitchFamily="49" charset="-128"/>
                <a:ea typeface="HGｺﾞｼｯｸM" panose="020B0609000000000000" pitchFamily="49" charset="-128"/>
                <a:cs typeface="A P-OTF Aoto Gothic StdN R"/>
              </a:rPr>
              <a:t>、</a:t>
            </a:r>
            <a:r>
              <a:rPr sz="1000" spc="-70" dirty="0" err="1">
                <a:solidFill>
                  <a:srgbClr val="231F20"/>
                </a:solidFill>
                <a:latin typeface="HGｺﾞｼｯｸM" panose="020B0609000000000000" pitchFamily="49" charset="-128"/>
                <a:ea typeface="HGｺﾞｼｯｸM" panose="020B0609000000000000" pitchFamily="49" charset="-128"/>
                <a:cs typeface="A P-OTF Aoto Gothic StdN R"/>
              </a:rPr>
              <a:t>生活用水として浴槽への水はりがカンタンにできま</a:t>
            </a:r>
            <a:r>
              <a:rPr sz="1000" spc="-300" dirty="0" err="1">
                <a:solidFill>
                  <a:srgbClr val="231F20"/>
                </a:solidFill>
                <a:latin typeface="HGｺﾞｼｯｸM" panose="020B0609000000000000" pitchFamily="49" charset="-128"/>
                <a:ea typeface="HGｺﾞｼｯｸM" panose="020B0609000000000000" pitchFamily="49" charset="-128"/>
                <a:cs typeface="A P-OTF Aoto Gothic StdN R"/>
              </a:rPr>
              <a:t>す</a:t>
            </a:r>
            <a:r>
              <a:rPr sz="1000" spc="-600" dirty="0">
                <a:solidFill>
                  <a:srgbClr val="231F20"/>
                </a:solidFill>
                <a:latin typeface="HGｺﾞｼｯｸM" panose="020B0609000000000000" pitchFamily="49" charset="-128"/>
                <a:ea typeface="HGｺﾞｼｯｸM" panose="020B0609000000000000" pitchFamily="49" charset="-128"/>
                <a:cs typeface="A P-OTF Aoto Gothic StdN R"/>
              </a:rPr>
              <a:t>！</a:t>
            </a:r>
            <a:r>
              <a:rPr lang="ja-JP" altLang="en-US" sz="1000" spc="-600" dirty="0">
                <a:solidFill>
                  <a:srgbClr val="231F20"/>
                </a:solidFill>
                <a:latin typeface="HGｺﾞｼｯｸM" panose="020B0609000000000000" pitchFamily="49" charset="-128"/>
                <a:ea typeface="HGｺﾞｼｯｸM" panose="020B0609000000000000" pitchFamily="49" charset="-128"/>
                <a:cs typeface="A P-OTF Aoto Gothic StdN R"/>
              </a:rPr>
              <a:t>　</a:t>
            </a:r>
            <a:r>
              <a:rPr lang="ja-JP" altLang="en-US" sz="800" spc="-300" dirty="0">
                <a:solidFill>
                  <a:srgbClr val="231F20"/>
                </a:solidFill>
                <a:latin typeface="HGｺﾞｼｯｸM" panose="020B0609000000000000" pitchFamily="49" charset="-128"/>
                <a:ea typeface="HGｺﾞｼｯｸM" panose="020B0609000000000000" pitchFamily="49" charset="-128"/>
                <a:cs typeface="A P-OTF Aoto Gothic StdN R"/>
              </a:rPr>
              <a:t>（　</a:t>
            </a:r>
            <a:r>
              <a:rPr sz="800" spc="-70" dirty="0" err="1">
                <a:solidFill>
                  <a:srgbClr val="231F20"/>
                </a:solidFill>
                <a:latin typeface="HGｺﾞｼｯｸM" panose="020B0609000000000000" pitchFamily="49" charset="-128"/>
                <a:ea typeface="HGｺﾞｼｯｸM" panose="020B0609000000000000" pitchFamily="49" charset="-128"/>
                <a:cs typeface="A P-OTF Aoto Gothic StdN R"/>
              </a:rPr>
              <a:t>台所リモコンからも設定できます</a:t>
            </a:r>
            <a:r>
              <a:rPr sz="800" spc="-70" dirty="0">
                <a:solidFill>
                  <a:srgbClr val="231F20"/>
                </a:solidFill>
                <a:latin typeface="HGｺﾞｼｯｸM" panose="020B0609000000000000" pitchFamily="49" charset="-128"/>
                <a:ea typeface="HGｺﾞｼｯｸM" panose="020B0609000000000000" pitchFamily="49" charset="-128"/>
                <a:cs typeface="A P-OTF Aoto Gothic StdN R"/>
              </a:rPr>
              <a:t>。）</a:t>
            </a:r>
            <a:endParaRPr sz="800" spc="-70" dirty="0">
              <a:latin typeface="HGｺﾞｼｯｸM" panose="020B0609000000000000" pitchFamily="49" charset="-128"/>
              <a:ea typeface="HGｺﾞｼｯｸM" panose="020B0609000000000000" pitchFamily="49" charset="-128"/>
              <a:cs typeface="A P-OTF Aoto Gothic StdN R"/>
            </a:endParaRPr>
          </a:p>
        </p:txBody>
      </p:sp>
      <p:sp>
        <p:nvSpPr>
          <p:cNvPr id="233" name="object 88">
            <a:extLst>
              <a:ext uri="{FF2B5EF4-FFF2-40B4-BE49-F238E27FC236}">
                <a16:creationId xmlns:a16="http://schemas.microsoft.com/office/drawing/2014/main" id="{9DA81322-F4F9-4691-E055-2443D76F8EA7}"/>
              </a:ext>
            </a:extLst>
          </p:cNvPr>
          <p:cNvSpPr txBox="1"/>
          <p:nvPr/>
        </p:nvSpPr>
        <p:spPr>
          <a:xfrm>
            <a:off x="707822" y="2567967"/>
            <a:ext cx="2574751" cy="259045"/>
          </a:xfrm>
          <a:prstGeom prst="rect">
            <a:avLst/>
          </a:prstGeom>
        </p:spPr>
        <p:txBody>
          <a:bodyPr vert="horz" wrap="square" lIns="0" tIns="12700" rIns="0" bIns="0" rtlCol="0">
            <a:spAutoFit/>
          </a:bodyPr>
          <a:lstStyle/>
          <a:p>
            <a:pPr marL="12700">
              <a:lnSpc>
                <a:spcPct val="100000"/>
              </a:lnSpc>
              <a:spcBef>
                <a:spcPts val="100"/>
              </a:spcBef>
            </a:pPr>
            <a:r>
              <a:rPr sz="1600" b="1" spc="250" dirty="0">
                <a:solidFill>
                  <a:srgbClr val="29417C"/>
                </a:solidFill>
                <a:latin typeface="BIZ UDPゴシック" panose="020B0400000000000000" pitchFamily="50" charset="-128"/>
                <a:ea typeface="BIZ UDPゴシック" panose="020B0400000000000000" pitchFamily="50" charset="-128"/>
                <a:cs typeface="A P-OTF Aoto Gothic StdN M"/>
              </a:rPr>
              <a:t>レジリエンス機能の充実</a:t>
            </a:r>
          </a:p>
        </p:txBody>
      </p:sp>
      <p:grpSp>
        <p:nvGrpSpPr>
          <p:cNvPr id="234" name="グループ化 233">
            <a:extLst>
              <a:ext uri="{FF2B5EF4-FFF2-40B4-BE49-F238E27FC236}">
                <a16:creationId xmlns:a16="http://schemas.microsoft.com/office/drawing/2014/main" id="{47B333B0-B309-B000-2D01-AC6A2EC4D3A4}"/>
              </a:ext>
            </a:extLst>
          </p:cNvPr>
          <p:cNvGrpSpPr/>
          <p:nvPr/>
        </p:nvGrpSpPr>
        <p:grpSpPr>
          <a:xfrm>
            <a:off x="3263014" y="2576047"/>
            <a:ext cx="1596266" cy="294206"/>
            <a:chOff x="3263014" y="3046615"/>
            <a:chExt cx="1596266" cy="294206"/>
          </a:xfrm>
        </p:grpSpPr>
        <p:sp>
          <p:nvSpPr>
            <p:cNvPr id="235" name="正方形/長方形 234">
              <a:extLst>
                <a:ext uri="{FF2B5EF4-FFF2-40B4-BE49-F238E27FC236}">
                  <a16:creationId xmlns:a16="http://schemas.microsoft.com/office/drawing/2014/main" id="{F8B765EE-5EF2-48E5-BDAF-3C7F36B61C32}"/>
                </a:ext>
              </a:extLst>
            </p:cNvPr>
            <p:cNvSpPr/>
            <p:nvPr/>
          </p:nvSpPr>
          <p:spPr>
            <a:xfrm>
              <a:off x="3315582" y="3059442"/>
              <a:ext cx="1543698"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object 86">
              <a:extLst>
                <a:ext uri="{FF2B5EF4-FFF2-40B4-BE49-F238E27FC236}">
                  <a16:creationId xmlns:a16="http://schemas.microsoft.com/office/drawing/2014/main" id="{90075F23-7D8F-AEBA-BF3B-FC6283BF4FDE}"/>
                </a:ext>
              </a:extLst>
            </p:cNvPr>
            <p:cNvSpPr txBox="1"/>
            <p:nvPr/>
          </p:nvSpPr>
          <p:spPr>
            <a:xfrm>
              <a:off x="3263014" y="3046615"/>
              <a:ext cx="1543698" cy="281379"/>
            </a:xfrm>
            <a:prstGeom prst="rect">
              <a:avLst/>
            </a:prstGeom>
            <a:noFill/>
          </p:spPr>
          <p:txBody>
            <a:bodyPr vert="horz" wrap="square" lIns="0" tIns="0" rIns="0" bIns="0" rtlCol="0" anchor="ctr" anchorCtr="0">
              <a:noAutofit/>
            </a:bodyPr>
            <a:lstStyle/>
            <a:p>
              <a:pPr marL="220979">
                <a:lnSpc>
                  <a:spcPct val="100000"/>
                </a:lnSpc>
                <a:spcBef>
                  <a:spcPts val="370"/>
                </a:spcBef>
              </a:pPr>
              <a:r>
                <a:rPr sz="1300" spc="80" dirty="0">
                  <a:solidFill>
                    <a:srgbClr val="FFFFFF"/>
                  </a:solidFill>
                  <a:latin typeface="BIZ UDPゴシック" panose="020B0400000000000000" pitchFamily="50" charset="-128"/>
                  <a:ea typeface="BIZ UDPゴシック" panose="020B0400000000000000" pitchFamily="50" charset="-128"/>
                  <a:cs typeface="A P-OTF Aoto Gothic StdN M"/>
                </a:rPr>
                <a:t>生活用水の確保</a:t>
              </a:r>
              <a:endParaRPr sz="1300" spc="80" dirty="0">
                <a:latin typeface="BIZ UDPゴシック" panose="020B0400000000000000" pitchFamily="50" charset="-128"/>
                <a:ea typeface="BIZ UDPゴシック" panose="020B0400000000000000" pitchFamily="50" charset="-128"/>
                <a:cs typeface="A P-OTF Aoto Gothic StdN M"/>
              </a:endParaRPr>
            </a:p>
          </p:txBody>
        </p:sp>
      </p:grpSp>
      <p:sp>
        <p:nvSpPr>
          <p:cNvPr id="237" name="正方形/長方形 65">
            <a:extLst>
              <a:ext uri="{FF2B5EF4-FFF2-40B4-BE49-F238E27FC236}">
                <a16:creationId xmlns:a16="http://schemas.microsoft.com/office/drawing/2014/main" id="{BFE1B126-CB96-C988-08D7-713E28FF2D51}"/>
              </a:ext>
            </a:extLst>
          </p:cNvPr>
          <p:cNvSpPr/>
          <p:nvPr/>
        </p:nvSpPr>
        <p:spPr>
          <a:xfrm>
            <a:off x="716827" y="3454503"/>
            <a:ext cx="4538751" cy="279363"/>
          </a:xfrm>
          <a:custGeom>
            <a:avLst/>
            <a:gdLst>
              <a:gd name="connsiteX0" fmla="*/ 0 w 4538751"/>
              <a:gd name="connsiteY0" fmla="*/ 0 h 271570"/>
              <a:gd name="connsiteX1" fmla="*/ 4538751 w 4538751"/>
              <a:gd name="connsiteY1" fmla="*/ 0 h 271570"/>
              <a:gd name="connsiteX2" fmla="*/ 4538751 w 4538751"/>
              <a:gd name="connsiteY2" fmla="*/ 271570 h 271570"/>
              <a:gd name="connsiteX3" fmla="*/ 0 w 4538751"/>
              <a:gd name="connsiteY3" fmla="*/ 271570 h 271570"/>
              <a:gd name="connsiteX4" fmla="*/ 0 w 4538751"/>
              <a:gd name="connsiteY4" fmla="*/ 0 h 271570"/>
              <a:gd name="connsiteX0" fmla="*/ 0 w 4538751"/>
              <a:gd name="connsiteY0" fmla="*/ 7793 h 279363"/>
              <a:gd name="connsiteX1" fmla="*/ 4214035 w 4538751"/>
              <a:gd name="connsiteY1" fmla="*/ 0 h 279363"/>
              <a:gd name="connsiteX2" fmla="*/ 4538751 w 4538751"/>
              <a:gd name="connsiteY2" fmla="*/ 279363 h 279363"/>
              <a:gd name="connsiteX3" fmla="*/ 0 w 4538751"/>
              <a:gd name="connsiteY3" fmla="*/ 279363 h 279363"/>
              <a:gd name="connsiteX4" fmla="*/ 0 w 4538751"/>
              <a:gd name="connsiteY4" fmla="*/ 7793 h 279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8751" h="279363">
                <a:moveTo>
                  <a:pt x="0" y="7793"/>
                </a:moveTo>
                <a:lnTo>
                  <a:pt x="4214035" y="0"/>
                </a:lnTo>
                <a:lnTo>
                  <a:pt x="4538751" y="279363"/>
                </a:lnTo>
                <a:lnTo>
                  <a:pt x="0" y="279363"/>
                </a:lnTo>
                <a:lnTo>
                  <a:pt x="0" y="7793"/>
                </a:lnTo>
                <a:close/>
              </a:path>
            </a:pathLst>
          </a:custGeom>
          <a:solidFill>
            <a:srgbClr val="A0D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object 123">
            <a:extLst>
              <a:ext uri="{FF2B5EF4-FFF2-40B4-BE49-F238E27FC236}">
                <a16:creationId xmlns:a16="http://schemas.microsoft.com/office/drawing/2014/main" id="{713BEF86-2BB1-CA6B-D2D4-DB011DFCE855}"/>
              </a:ext>
            </a:extLst>
          </p:cNvPr>
          <p:cNvSpPr txBox="1"/>
          <p:nvPr/>
        </p:nvSpPr>
        <p:spPr>
          <a:xfrm>
            <a:off x="1418190" y="3490321"/>
            <a:ext cx="3388522" cy="182101"/>
          </a:xfrm>
          <a:prstGeom prst="rect">
            <a:avLst/>
          </a:prstGeom>
        </p:spPr>
        <p:txBody>
          <a:bodyPr vert="horz" wrap="square" lIns="0" tIns="12700" rIns="0" bIns="0" rtlCol="0">
            <a:spAutoFit/>
          </a:bodyPr>
          <a:lstStyle/>
          <a:p>
            <a:pPr marL="12700">
              <a:lnSpc>
                <a:spcPct val="100000"/>
              </a:lnSpc>
              <a:spcBef>
                <a:spcPts val="100"/>
              </a:spcBef>
            </a:pPr>
            <a:r>
              <a:rPr sz="1100" spc="100" dirty="0">
                <a:solidFill>
                  <a:srgbClr val="29417C"/>
                </a:solidFill>
                <a:latin typeface="BIZ UDPゴシック" panose="020B0400000000000000" pitchFamily="50" charset="-128"/>
                <a:ea typeface="BIZ UDPゴシック" panose="020B0400000000000000" pitchFamily="50" charset="-128"/>
                <a:cs typeface="A P-OTF Aoto Gothic StdN M"/>
              </a:rPr>
              <a:t>暴風・大雨・雷・大雪など災害警報を確認したら…</a:t>
            </a:r>
            <a:endParaRPr sz="1100" spc="100" dirty="0">
              <a:latin typeface="BIZ UDPゴシック" panose="020B0400000000000000" pitchFamily="50" charset="-128"/>
              <a:ea typeface="BIZ UDPゴシック" panose="020B0400000000000000" pitchFamily="50" charset="-128"/>
              <a:cs typeface="A P-OTF Aoto Gothic StdN M"/>
            </a:endParaRPr>
          </a:p>
        </p:txBody>
      </p:sp>
      <p:pic>
        <p:nvPicPr>
          <p:cNvPr id="239" name="図 238">
            <a:extLst>
              <a:ext uri="{FF2B5EF4-FFF2-40B4-BE49-F238E27FC236}">
                <a16:creationId xmlns:a16="http://schemas.microsoft.com/office/drawing/2014/main" id="{8505C39D-17C1-0741-3C88-63BAAD2C26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648" y="3310004"/>
            <a:ext cx="600914" cy="600914"/>
          </a:xfrm>
          <a:prstGeom prst="rect">
            <a:avLst/>
          </a:prstGeom>
        </p:spPr>
      </p:pic>
      <p:grpSp>
        <p:nvGrpSpPr>
          <p:cNvPr id="240" name="グループ化 239">
            <a:extLst>
              <a:ext uri="{FF2B5EF4-FFF2-40B4-BE49-F238E27FC236}">
                <a16:creationId xmlns:a16="http://schemas.microsoft.com/office/drawing/2014/main" id="{F40D3F71-B879-9360-22D2-2F56E574C551}"/>
              </a:ext>
            </a:extLst>
          </p:cNvPr>
          <p:cNvGrpSpPr/>
          <p:nvPr/>
        </p:nvGrpSpPr>
        <p:grpSpPr>
          <a:xfrm>
            <a:off x="741452" y="3769684"/>
            <a:ext cx="1013811" cy="1000653"/>
            <a:chOff x="741452" y="4292892"/>
            <a:chExt cx="1013811" cy="1000653"/>
          </a:xfrm>
        </p:grpSpPr>
        <p:grpSp>
          <p:nvGrpSpPr>
            <p:cNvPr id="241" name="グループ化 240">
              <a:extLst>
                <a:ext uri="{FF2B5EF4-FFF2-40B4-BE49-F238E27FC236}">
                  <a16:creationId xmlns:a16="http://schemas.microsoft.com/office/drawing/2014/main" id="{6D947518-5F69-DCF3-6772-FE2F9EE12DB8}"/>
                </a:ext>
              </a:extLst>
            </p:cNvPr>
            <p:cNvGrpSpPr/>
            <p:nvPr/>
          </p:nvGrpSpPr>
          <p:grpSpPr>
            <a:xfrm>
              <a:off x="741452" y="4802734"/>
              <a:ext cx="468818" cy="468818"/>
              <a:chOff x="741452" y="4802734"/>
              <a:chExt cx="468818" cy="468818"/>
            </a:xfrm>
          </p:grpSpPr>
          <p:sp>
            <p:nvSpPr>
              <p:cNvPr id="245" name="楕円 244">
                <a:extLst>
                  <a:ext uri="{FF2B5EF4-FFF2-40B4-BE49-F238E27FC236}">
                    <a16:creationId xmlns:a16="http://schemas.microsoft.com/office/drawing/2014/main" id="{70B0B6A0-A968-80B8-9E58-F78CD1E9A9AF}"/>
                  </a:ext>
                </a:extLst>
              </p:cNvPr>
              <p:cNvSpPr/>
              <p:nvPr/>
            </p:nvSpPr>
            <p:spPr>
              <a:xfrm>
                <a:off x="741452" y="4802734"/>
                <a:ext cx="468818" cy="468818"/>
              </a:xfrm>
              <a:prstGeom prst="ellipse">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object 160">
                <a:extLst>
                  <a:ext uri="{FF2B5EF4-FFF2-40B4-BE49-F238E27FC236}">
                    <a16:creationId xmlns:a16="http://schemas.microsoft.com/office/drawing/2014/main" id="{DCEA0AA7-5FC1-5DE5-C045-5151DD9B3A3C}"/>
                  </a:ext>
                </a:extLst>
              </p:cNvPr>
              <p:cNvSpPr txBox="1"/>
              <p:nvPr/>
            </p:nvSpPr>
            <p:spPr>
              <a:xfrm>
                <a:off x="741452" y="4882819"/>
                <a:ext cx="453390" cy="318292"/>
              </a:xfrm>
              <a:prstGeom prst="rect">
                <a:avLst/>
              </a:prstGeom>
            </p:spPr>
            <p:txBody>
              <a:bodyPr vert="horz" wrap="square" lIns="0" tIns="26670" rIns="0" bIns="0" rtlCol="0">
                <a:spAutoFit/>
              </a:bodyPr>
              <a:lstStyle/>
              <a:p>
                <a:pPr marL="12700" marR="5080" algn="ctr">
                  <a:lnSpc>
                    <a:spcPct val="8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スマホで</a:t>
                </a:r>
                <a:endParaRPr lang="en-US" sz="650" b="1"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algn="ctr">
                  <a:lnSpc>
                    <a:spcPct val="8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アプリ</a:t>
                </a:r>
                <a:endParaRPr lang="en-US" sz="650" b="1"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algn="ctr">
                  <a:lnSpc>
                    <a:spcPct val="80000"/>
                  </a:lnSpc>
                  <a:spcBef>
                    <a:spcPts val="210"/>
                  </a:spcBef>
                </a:pPr>
                <a:r>
                  <a:rPr sz="650" b="1" spc="50" dirty="0">
                    <a:solidFill>
                      <a:srgbClr val="29417C"/>
                    </a:solidFill>
                    <a:latin typeface="BIZ UDPゴシック" panose="020B0400000000000000" pitchFamily="50" charset="-128"/>
                    <a:ea typeface="BIZ UDPゴシック" panose="020B0400000000000000" pitchFamily="50" charset="-128"/>
                    <a:cs typeface="A P-OTF Aoto Gothic StdN M"/>
                  </a:rPr>
                  <a:t> から</a:t>
                </a:r>
                <a:endParaRPr sz="650" b="1" spc="50" dirty="0">
                  <a:latin typeface="BIZ UDPゴシック" panose="020B0400000000000000" pitchFamily="50" charset="-128"/>
                  <a:ea typeface="BIZ UDPゴシック" panose="020B0400000000000000" pitchFamily="50" charset="-128"/>
                  <a:cs typeface="A P-OTF Aoto Gothic StdN M"/>
                </a:endParaRPr>
              </a:p>
            </p:txBody>
          </p:sp>
        </p:grpSp>
        <p:pic>
          <p:nvPicPr>
            <p:cNvPr id="244" name="図 243">
              <a:extLst>
                <a:ext uri="{FF2B5EF4-FFF2-40B4-BE49-F238E27FC236}">
                  <a16:creationId xmlns:a16="http://schemas.microsoft.com/office/drawing/2014/main" id="{8E8C09C1-D796-A388-E4C1-723660EF67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2997" y="4292892"/>
              <a:ext cx="632266" cy="1000653"/>
            </a:xfrm>
            <a:prstGeom prst="rect">
              <a:avLst/>
            </a:prstGeom>
          </p:spPr>
        </p:pic>
      </p:grpSp>
      <p:grpSp>
        <p:nvGrpSpPr>
          <p:cNvPr id="247" name="グループ化 246">
            <a:extLst>
              <a:ext uri="{FF2B5EF4-FFF2-40B4-BE49-F238E27FC236}">
                <a16:creationId xmlns:a16="http://schemas.microsoft.com/office/drawing/2014/main" id="{599167C1-53D5-FF05-3623-7D767871FA30}"/>
              </a:ext>
            </a:extLst>
          </p:cNvPr>
          <p:cNvGrpSpPr/>
          <p:nvPr/>
        </p:nvGrpSpPr>
        <p:grpSpPr>
          <a:xfrm>
            <a:off x="1888323" y="3777324"/>
            <a:ext cx="1189508" cy="992815"/>
            <a:chOff x="1888323" y="4300532"/>
            <a:chExt cx="1189508" cy="992815"/>
          </a:xfrm>
        </p:grpSpPr>
        <p:grpSp>
          <p:nvGrpSpPr>
            <p:cNvPr id="249" name="グループ化 248">
              <a:extLst>
                <a:ext uri="{FF2B5EF4-FFF2-40B4-BE49-F238E27FC236}">
                  <a16:creationId xmlns:a16="http://schemas.microsoft.com/office/drawing/2014/main" id="{FADE5219-B2F5-7F52-BD9C-52265FBA2B66}"/>
                </a:ext>
              </a:extLst>
            </p:cNvPr>
            <p:cNvGrpSpPr/>
            <p:nvPr/>
          </p:nvGrpSpPr>
          <p:grpSpPr>
            <a:xfrm>
              <a:off x="1888323" y="4802734"/>
              <a:ext cx="468818" cy="468818"/>
              <a:chOff x="1888323" y="4802734"/>
              <a:chExt cx="468818" cy="468818"/>
            </a:xfrm>
          </p:grpSpPr>
          <p:sp>
            <p:nvSpPr>
              <p:cNvPr id="256" name="楕円 255">
                <a:extLst>
                  <a:ext uri="{FF2B5EF4-FFF2-40B4-BE49-F238E27FC236}">
                    <a16:creationId xmlns:a16="http://schemas.microsoft.com/office/drawing/2014/main" id="{C44570B5-FC51-C214-DE0D-534E3B02AC7C}"/>
                  </a:ext>
                </a:extLst>
              </p:cNvPr>
              <p:cNvSpPr/>
              <p:nvPr/>
            </p:nvSpPr>
            <p:spPr>
              <a:xfrm>
                <a:off x="1888323" y="4802734"/>
                <a:ext cx="468818" cy="468818"/>
              </a:xfrm>
              <a:prstGeom prst="ellipse">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object 158">
                <a:extLst>
                  <a:ext uri="{FF2B5EF4-FFF2-40B4-BE49-F238E27FC236}">
                    <a16:creationId xmlns:a16="http://schemas.microsoft.com/office/drawing/2014/main" id="{54D25648-78CF-09BA-DBAA-971986059A74}"/>
                  </a:ext>
                </a:extLst>
              </p:cNvPr>
              <p:cNvSpPr txBox="1"/>
              <p:nvPr/>
            </p:nvSpPr>
            <p:spPr>
              <a:xfrm>
                <a:off x="1903249" y="4871256"/>
                <a:ext cx="442595" cy="322652"/>
              </a:xfrm>
              <a:prstGeom prst="rect">
                <a:avLst/>
              </a:prstGeom>
            </p:spPr>
            <p:txBody>
              <a:bodyPr vert="horz" wrap="square" lIns="0" tIns="26670" rIns="0" bIns="0" rtlCol="0">
                <a:spAutoFit/>
              </a:bodyPr>
              <a:lstStyle/>
              <a:p>
                <a:pPr marL="12700" marR="5080" indent="8255" algn="ctr">
                  <a:lnSpc>
                    <a:spcPct val="9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台所</a:t>
                </a:r>
                <a:endParaRPr lang="en-US" sz="650" b="1"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indent="8255" algn="ctr">
                  <a:lnSpc>
                    <a:spcPct val="9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リモコンから</a:t>
                </a:r>
                <a:endParaRPr sz="650" b="1" spc="50" dirty="0">
                  <a:latin typeface="BIZ UDPゴシック" panose="020B0400000000000000" pitchFamily="50" charset="-128"/>
                  <a:ea typeface="BIZ UDPゴシック" panose="020B0400000000000000" pitchFamily="50" charset="-128"/>
                  <a:cs typeface="A P-OTF Aoto Gothic StdN M"/>
                </a:endParaRPr>
              </a:p>
            </p:txBody>
          </p:sp>
        </p:grpSp>
        <p:pic>
          <p:nvPicPr>
            <p:cNvPr id="251" name="図 250">
              <a:extLst>
                <a:ext uri="{FF2B5EF4-FFF2-40B4-BE49-F238E27FC236}">
                  <a16:creationId xmlns:a16="http://schemas.microsoft.com/office/drawing/2014/main" id="{C5E2E5A3-4B11-D92E-CEBA-695F7327A74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27537" y="4300532"/>
              <a:ext cx="1050294" cy="992815"/>
            </a:xfrm>
            <a:prstGeom prst="rect">
              <a:avLst/>
            </a:prstGeom>
          </p:spPr>
        </p:pic>
      </p:grpSp>
      <p:sp>
        <p:nvSpPr>
          <p:cNvPr id="258" name="object 148">
            <a:extLst>
              <a:ext uri="{FF2B5EF4-FFF2-40B4-BE49-F238E27FC236}">
                <a16:creationId xmlns:a16="http://schemas.microsoft.com/office/drawing/2014/main" id="{AAF2B560-95B3-2535-22E4-23277673B0A1}"/>
              </a:ext>
            </a:extLst>
          </p:cNvPr>
          <p:cNvSpPr txBox="1"/>
          <p:nvPr/>
        </p:nvSpPr>
        <p:spPr>
          <a:xfrm>
            <a:off x="3466572" y="4312591"/>
            <a:ext cx="1789005" cy="345223"/>
          </a:xfrm>
          <a:prstGeom prst="rect">
            <a:avLst/>
          </a:prstGeom>
        </p:spPr>
        <p:txBody>
          <a:bodyPr vert="horz" wrap="square" lIns="0" tIns="12700" rIns="0" bIns="0" rtlCol="0">
            <a:spAutoFit/>
          </a:bodyPr>
          <a:lstStyle/>
          <a:p>
            <a:pPr marR="241300" indent="118110" algn="ctr">
              <a:lnSpc>
                <a:spcPct val="125000"/>
              </a:lnSpc>
              <a:spcBef>
                <a:spcPts val="100"/>
              </a:spcBef>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災害に備え、タンクに</a:t>
            </a:r>
            <a:endParaRPr lang="en-US" sz="900" spc="3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R="241300" indent="118110" algn="ctr">
              <a:lnSpc>
                <a:spcPct val="125000"/>
              </a:lnSpc>
              <a:spcBef>
                <a:spcPts val="100"/>
              </a:spcBef>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お湯を作って確保しま</a:t>
            </a:r>
            <a:r>
              <a:rPr sz="900" spc="-150" dirty="0" err="1">
                <a:solidFill>
                  <a:srgbClr val="231F20"/>
                </a:solidFill>
                <a:latin typeface="BIZ UDPゴシック" panose="020B0400000000000000" pitchFamily="50" charset="-128"/>
                <a:ea typeface="BIZ UDPゴシック" panose="020B0400000000000000" pitchFamily="50" charset="-128"/>
                <a:cs typeface="A P-OTF Aoto Gothic StdN R"/>
              </a:rPr>
              <a:t>す</a:t>
            </a: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59" name="object 150">
            <a:extLst>
              <a:ext uri="{FF2B5EF4-FFF2-40B4-BE49-F238E27FC236}">
                <a16:creationId xmlns:a16="http://schemas.microsoft.com/office/drawing/2014/main" id="{1C26A2E7-1816-5341-83F3-8BBECDB58C42}"/>
              </a:ext>
            </a:extLst>
          </p:cNvPr>
          <p:cNvSpPr txBox="1"/>
          <p:nvPr/>
        </p:nvSpPr>
        <p:spPr>
          <a:xfrm>
            <a:off x="3857423" y="3931373"/>
            <a:ext cx="869459" cy="228268"/>
          </a:xfrm>
          <a:prstGeom prst="rect">
            <a:avLst/>
          </a:prstGeom>
        </p:spPr>
        <p:txBody>
          <a:bodyPr vert="horz" wrap="square" lIns="0" tIns="12700" rIns="0" bIns="0" rtlCol="0">
            <a:spAutoFit/>
          </a:bodyPr>
          <a:lstStyle/>
          <a:p>
            <a:pPr>
              <a:lnSpc>
                <a:spcPct val="100000"/>
              </a:lnSpc>
              <a:spcBef>
                <a:spcPts val="100"/>
              </a:spcBef>
            </a:pPr>
            <a:r>
              <a:rPr sz="1400" spc="60" dirty="0">
                <a:solidFill>
                  <a:schemeClr val="bg1"/>
                </a:solidFill>
                <a:latin typeface="BIZ UDPゴシック" panose="020B0400000000000000" pitchFamily="50" charset="-128"/>
                <a:ea typeface="BIZ UDPゴシック" panose="020B0400000000000000" pitchFamily="50" charset="-128"/>
                <a:cs typeface="A P-OTF Aoto Gothic StdN M"/>
              </a:rPr>
              <a:t>1回満タン</a:t>
            </a:r>
          </a:p>
        </p:txBody>
      </p:sp>
      <p:grpSp>
        <p:nvGrpSpPr>
          <p:cNvPr id="260" name="グループ化 259">
            <a:extLst>
              <a:ext uri="{FF2B5EF4-FFF2-40B4-BE49-F238E27FC236}">
                <a16:creationId xmlns:a16="http://schemas.microsoft.com/office/drawing/2014/main" id="{E8A59B3D-8F09-5310-66ED-35A06145AC7C}"/>
              </a:ext>
            </a:extLst>
          </p:cNvPr>
          <p:cNvGrpSpPr/>
          <p:nvPr/>
        </p:nvGrpSpPr>
        <p:grpSpPr>
          <a:xfrm>
            <a:off x="5396968" y="3888399"/>
            <a:ext cx="2030227" cy="895742"/>
            <a:chOff x="5396968" y="4345347"/>
            <a:chExt cx="2030227" cy="895742"/>
          </a:xfrm>
        </p:grpSpPr>
        <p:grpSp>
          <p:nvGrpSpPr>
            <p:cNvPr id="261" name="グループ化 260">
              <a:extLst>
                <a:ext uri="{FF2B5EF4-FFF2-40B4-BE49-F238E27FC236}">
                  <a16:creationId xmlns:a16="http://schemas.microsoft.com/office/drawing/2014/main" id="{8DAD5620-8B6C-B8DA-D12D-D198BFAB0DEE}"/>
                </a:ext>
              </a:extLst>
            </p:cNvPr>
            <p:cNvGrpSpPr/>
            <p:nvPr/>
          </p:nvGrpSpPr>
          <p:grpSpPr>
            <a:xfrm>
              <a:off x="5396968" y="4345347"/>
              <a:ext cx="2030227" cy="895742"/>
              <a:chOff x="5396862" y="4344365"/>
              <a:chExt cx="2030227" cy="895742"/>
            </a:xfrm>
          </p:grpSpPr>
          <p:sp>
            <p:nvSpPr>
              <p:cNvPr id="264" name="正方形/長方形 263">
                <a:extLst>
                  <a:ext uri="{FF2B5EF4-FFF2-40B4-BE49-F238E27FC236}">
                    <a16:creationId xmlns:a16="http://schemas.microsoft.com/office/drawing/2014/main" id="{D72A1863-9D3F-AB6D-B350-BB248BE4F80A}"/>
                  </a:ext>
                </a:extLst>
              </p:cNvPr>
              <p:cNvSpPr/>
              <p:nvPr/>
            </p:nvSpPr>
            <p:spPr>
              <a:xfrm>
                <a:off x="5396862" y="4650203"/>
                <a:ext cx="2029433" cy="589904"/>
              </a:xfrm>
              <a:prstGeom prst="rect">
                <a:avLst/>
              </a:prstGeom>
              <a:solidFill>
                <a:srgbClr val="E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フリーフォーム: 図形 87">
                <a:extLst>
                  <a:ext uri="{FF2B5EF4-FFF2-40B4-BE49-F238E27FC236}">
                    <a16:creationId xmlns:a16="http://schemas.microsoft.com/office/drawing/2014/main" id="{8F2EC89D-3ACF-CB06-98A8-32DB37E454B2}"/>
                  </a:ext>
                </a:extLst>
              </p:cNvPr>
              <p:cNvSpPr/>
              <p:nvPr/>
            </p:nvSpPr>
            <p:spPr>
              <a:xfrm rot="10800000">
                <a:off x="5396862" y="4344365"/>
                <a:ext cx="2030227" cy="419828"/>
              </a:xfrm>
              <a:custGeom>
                <a:avLst/>
                <a:gdLst>
                  <a:gd name="connsiteX0" fmla="*/ 2030227 w 2030227"/>
                  <a:gd name="connsiteY0" fmla="*/ 419828 h 419828"/>
                  <a:gd name="connsiteX1" fmla="*/ 0 w 2030227"/>
                  <a:gd name="connsiteY1" fmla="*/ 419828 h 419828"/>
                  <a:gd name="connsiteX2" fmla="*/ 0 w 2030227"/>
                  <a:gd name="connsiteY2" fmla="*/ 85052 h 419828"/>
                  <a:gd name="connsiteX3" fmla="*/ 929835 w 2030227"/>
                  <a:gd name="connsiteY3" fmla="*/ 85052 h 419828"/>
                  <a:gd name="connsiteX4" fmla="*/ 1016645 w 2030227"/>
                  <a:gd name="connsiteY4" fmla="*/ 0 h 419828"/>
                  <a:gd name="connsiteX5" fmla="*/ 1103454 w 2030227"/>
                  <a:gd name="connsiteY5" fmla="*/ 85052 h 419828"/>
                  <a:gd name="connsiteX6" fmla="*/ 2030227 w 2030227"/>
                  <a:gd name="connsiteY6" fmla="*/ 85052 h 41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227" h="419828">
                    <a:moveTo>
                      <a:pt x="2030227" y="419828"/>
                    </a:moveTo>
                    <a:lnTo>
                      <a:pt x="0" y="419828"/>
                    </a:lnTo>
                    <a:lnTo>
                      <a:pt x="0" y="85052"/>
                    </a:lnTo>
                    <a:lnTo>
                      <a:pt x="929835" y="85052"/>
                    </a:lnTo>
                    <a:lnTo>
                      <a:pt x="1016645" y="0"/>
                    </a:lnTo>
                    <a:lnTo>
                      <a:pt x="1103454" y="85052"/>
                    </a:lnTo>
                    <a:lnTo>
                      <a:pt x="2030227" y="85052"/>
                    </a:lnTo>
                    <a:close/>
                  </a:path>
                </a:pathLst>
              </a:cu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62" name="object 154">
              <a:extLst>
                <a:ext uri="{FF2B5EF4-FFF2-40B4-BE49-F238E27FC236}">
                  <a16:creationId xmlns:a16="http://schemas.microsoft.com/office/drawing/2014/main" id="{DD8B0862-69EB-3C79-4355-3A25F2835830}"/>
                </a:ext>
              </a:extLst>
            </p:cNvPr>
            <p:cNvSpPr txBox="1"/>
            <p:nvPr/>
          </p:nvSpPr>
          <p:spPr>
            <a:xfrm>
              <a:off x="5600414" y="4781457"/>
              <a:ext cx="1759774" cy="332399"/>
            </a:xfrm>
            <a:prstGeom prst="rect">
              <a:avLst/>
            </a:prstGeom>
          </p:spPr>
          <p:txBody>
            <a:bodyPr vert="horz" wrap="square" lIns="0" tIns="12700" rIns="0" bIns="0" rtlCol="0">
              <a:spAutoFit/>
            </a:bodyPr>
            <a:lstStyle/>
            <a:p>
              <a:pPr marR="142875" indent="-196215" algn="ctr">
                <a:lnSpc>
                  <a:spcPct val="125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浴槽に生活用水が確保できるので、断水しても安心！</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63" name="object 156">
              <a:extLst>
                <a:ext uri="{FF2B5EF4-FFF2-40B4-BE49-F238E27FC236}">
                  <a16:creationId xmlns:a16="http://schemas.microsoft.com/office/drawing/2014/main" id="{AD4DDCDE-36AE-D3D4-CFF7-E88C1CB32DA5}"/>
                </a:ext>
              </a:extLst>
            </p:cNvPr>
            <p:cNvSpPr txBox="1"/>
            <p:nvPr/>
          </p:nvSpPr>
          <p:spPr>
            <a:xfrm>
              <a:off x="5776080" y="4390030"/>
              <a:ext cx="1289879" cy="228268"/>
            </a:xfrm>
            <a:prstGeom prst="rect">
              <a:avLst/>
            </a:prstGeom>
          </p:spPr>
          <p:txBody>
            <a:bodyPr vert="horz" wrap="square" lIns="0" tIns="12700" rIns="0" bIns="0" rtlCol="0">
              <a:spAutoFit/>
            </a:bodyPr>
            <a:lstStyle/>
            <a:p>
              <a:pPr>
                <a:lnSpc>
                  <a:spcPct val="100000"/>
                </a:lnSpc>
                <a:spcBef>
                  <a:spcPts val="100"/>
                </a:spcBef>
              </a:pPr>
              <a:r>
                <a:rPr sz="1400" spc="60" dirty="0">
                  <a:solidFill>
                    <a:schemeClr val="bg1"/>
                  </a:solidFill>
                  <a:latin typeface="BIZ UDPゴシック" panose="020B0400000000000000" pitchFamily="50" charset="-128"/>
                  <a:ea typeface="BIZ UDPゴシック" panose="020B0400000000000000" pitchFamily="50" charset="-128"/>
                  <a:cs typeface="A P-OTF Aoto Gothic StdN M"/>
                </a:rPr>
                <a:t>浴槽への水はり</a:t>
              </a:r>
            </a:p>
          </p:txBody>
        </p:sp>
      </p:grpSp>
      <p:grpSp>
        <p:nvGrpSpPr>
          <p:cNvPr id="266" name="グループ化 265">
            <a:extLst>
              <a:ext uri="{FF2B5EF4-FFF2-40B4-BE49-F238E27FC236}">
                <a16:creationId xmlns:a16="http://schemas.microsoft.com/office/drawing/2014/main" id="{4B146C31-E847-7CC9-23C2-A67B62AA880F}"/>
              </a:ext>
            </a:extLst>
          </p:cNvPr>
          <p:cNvGrpSpPr/>
          <p:nvPr/>
        </p:nvGrpSpPr>
        <p:grpSpPr>
          <a:xfrm>
            <a:off x="8218582" y="1286537"/>
            <a:ext cx="6155259" cy="3888262"/>
            <a:chOff x="8218582" y="1458812"/>
            <a:chExt cx="6155259" cy="4070887"/>
          </a:xfrm>
        </p:grpSpPr>
        <p:grpSp>
          <p:nvGrpSpPr>
            <p:cNvPr id="267" name="グループ化 266">
              <a:extLst>
                <a:ext uri="{FF2B5EF4-FFF2-40B4-BE49-F238E27FC236}">
                  <a16:creationId xmlns:a16="http://schemas.microsoft.com/office/drawing/2014/main" id="{F915829C-B810-7EAB-41A1-B1D5D52B8086}"/>
                </a:ext>
              </a:extLst>
            </p:cNvPr>
            <p:cNvGrpSpPr/>
            <p:nvPr/>
          </p:nvGrpSpPr>
          <p:grpSpPr>
            <a:xfrm>
              <a:off x="8218582" y="1458812"/>
              <a:ext cx="6155259" cy="4070887"/>
              <a:chOff x="8218582" y="1458812"/>
              <a:chExt cx="6155259" cy="4070887"/>
            </a:xfrm>
          </p:grpSpPr>
          <p:sp>
            <p:nvSpPr>
              <p:cNvPr id="269" name="正方形/長方形 268">
                <a:extLst>
                  <a:ext uri="{FF2B5EF4-FFF2-40B4-BE49-F238E27FC236}">
                    <a16:creationId xmlns:a16="http://schemas.microsoft.com/office/drawing/2014/main" id="{0B94B8A5-CAA5-3D4C-51D0-30EF1DCC5DDC}"/>
                  </a:ext>
                </a:extLst>
              </p:cNvPr>
              <p:cNvSpPr/>
              <p:nvPr/>
            </p:nvSpPr>
            <p:spPr>
              <a:xfrm>
                <a:off x="8218582" y="1458812"/>
                <a:ext cx="6155259" cy="401954"/>
              </a:xfrm>
              <a:prstGeom prst="rect">
                <a:avLst/>
              </a:prstGeom>
              <a:solidFill>
                <a:srgbClr val="60B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a:extLst>
                  <a:ext uri="{FF2B5EF4-FFF2-40B4-BE49-F238E27FC236}">
                    <a16:creationId xmlns:a16="http://schemas.microsoft.com/office/drawing/2014/main" id="{A67445EA-6777-C5DC-9DAD-E2052F3257EB}"/>
                  </a:ext>
                </a:extLst>
              </p:cNvPr>
              <p:cNvSpPr/>
              <p:nvPr/>
            </p:nvSpPr>
            <p:spPr>
              <a:xfrm>
                <a:off x="8226154" y="1458812"/>
                <a:ext cx="6147687" cy="4070887"/>
              </a:xfrm>
              <a:prstGeom prst="rect">
                <a:avLst/>
              </a:prstGeom>
              <a:noFill/>
              <a:ln w="12700">
                <a:solidFill>
                  <a:srgbClr val="60B0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8" name="object 93">
              <a:extLst>
                <a:ext uri="{FF2B5EF4-FFF2-40B4-BE49-F238E27FC236}">
                  <a16:creationId xmlns:a16="http://schemas.microsoft.com/office/drawing/2014/main" id="{12ED740C-76F9-D255-973A-1E6207BA24FD}"/>
                </a:ext>
              </a:extLst>
            </p:cNvPr>
            <p:cNvSpPr txBox="1"/>
            <p:nvPr/>
          </p:nvSpPr>
          <p:spPr>
            <a:xfrm>
              <a:off x="8888858" y="1528442"/>
              <a:ext cx="4998592" cy="259045"/>
            </a:xfrm>
            <a:prstGeom prst="rect">
              <a:avLst/>
            </a:prstGeom>
          </p:spPr>
          <p:txBody>
            <a:bodyPr vert="horz" wrap="square" lIns="0" tIns="12700" rIns="0" bIns="0" rtlCol="0">
              <a:spAutoFit/>
            </a:bodyPr>
            <a:lstStyle/>
            <a:p>
              <a:pPr>
                <a:lnSpc>
                  <a:spcPct val="100000"/>
                </a:lnSpc>
                <a:spcBef>
                  <a:spcPts val="100"/>
                </a:spcBef>
              </a:pPr>
              <a:r>
                <a:rPr sz="1600" spc="20" dirty="0">
                  <a:solidFill>
                    <a:schemeClr val="bg1"/>
                  </a:solidFill>
                  <a:latin typeface="BIZ UDPゴシック" panose="020B0400000000000000" pitchFamily="50" charset="-128"/>
                  <a:ea typeface="BIZ UDPゴシック" panose="020B0400000000000000" pitchFamily="50" charset="-128"/>
                  <a:cs typeface="A P-OTF Aoto Gothic StdN M"/>
                </a:rPr>
                <a:t>「いざ」</a:t>
              </a:r>
              <a:r>
                <a:rPr sz="1600" spc="-10" dirty="0">
                  <a:solidFill>
                    <a:schemeClr val="bg1"/>
                  </a:solidFill>
                  <a:latin typeface="BIZ UDPゴシック" panose="020B0400000000000000" pitchFamily="50" charset="-128"/>
                  <a:ea typeface="BIZ UDPゴシック" panose="020B0400000000000000" pitchFamily="50" charset="-128"/>
                  <a:cs typeface="A P-OTF Aoto Gothic StdN M"/>
                </a:rPr>
                <a:t>という時のためレジリエンス機能をさらに充実！</a:t>
              </a:r>
            </a:p>
          </p:txBody>
        </p:sp>
      </p:grpSp>
      <p:grpSp>
        <p:nvGrpSpPr>
          <p:cNvPr id="271" name="グループ化 270">
            <a:extLst>
              <a:ext uri="{FF2B5EF4-FFF2-40B4-BE49-F238E27FC236}">
                <a16:creationId xmlns:a16="http://schemas.microsoft.com/office/drawing/2014/main" id="{96C3DE9D-D33C-6D55-AF1D-E25F7659DB2A}"/>
              </a:ext>
            </a:extLst>
          </p:cNvPr>
          <p:cNvGrpSpPr/>
          <p:nvPr/>
        </p:nvGrpSpPr>
        <p:grpSpPr>
          <a:xfrm>
            <a:off x="12115579" y="1874516"/>
            <a:ext cx="2059501" cy="327847"/>
            <a:chOff x="12115579" y="2046792"/>
            <a:chExt cx="2059501" cy="327847"/>
          </a:xfrm>
        </p:grpSpPr>
        <p:sp>
          <p:nvSpPr>
            <p:cNvPr id="272" name="正方形/長方形 271">
              <a:extLst>
                <a:ext uri="{FF2B5EF4-FFF2-40B4-BE49-F238E27FC236}">
                  <a16:creationId xmlns:a16="http://schemas.microsoft.com/office/drawing/2014/main" id="{A0353628-F742-4183-960F-FF54A8A4A199}"/>
                </a:ext>
              </a:extLst>
            </p:cNvPr>
            <p:cNvSpPr/>
            <p:nvPr/>
          </p:nvSpPr>
          <p:spPr>
            <a:xfrm>
              <a:off x="12115579" y="2077551"/>
              <a:ext cx="2059501"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object 94">
              <a:extLst>
                <a:ext uri="{FF2B5EF4-FFF2-40B4-BE49-F238E27FC236}">
                  <a16:creationId xmlns:a16="http://schemas.microsoft.com/office/drawing/2014/main" id="{FEBC0DA0-1111-5FFD-975C-BCBFA15C06BC}"/>
                </a:ext>
              </a:extLst>
            </p:cNvPr>
            <p:cNvSpPr txBox="1"/>
            <p:nvPr/>
          </p:nvSpPr>
          <p:spPr>
            <a:xfrm>
              <a:off x="12299110" y="2046792"/>
              <a:ext cx="1766644" cy="327847"/>
            </a:xfrm>
            <a:prstGeom prst="rect">
              <a:avLst/>
            </a:prstGeom>
            <a:noFill/>
          </p:spPr>
          <p:txBody>
            <a:bodyPr vert="horz" wrap="square" lIns="0" tIns="0" rIns="0" bIns="0" rtlCol="0" anchor="ctr" anchorCtr="0">
              <a:noAutofit/>
            </a:bodyPr>
            <a:lstStyle/>
            <a:p>
              <a:pPr>
                <a:lnSpc>
                  <a:spcPct val="100000"/>
                </a:lnSpc>
                <a:spcBef>
                  <a:spcPts val="370"/>
                </a:spcBef>
              </a:pPr>
              <a:r>
                <a:rPr sz="1200" spc="-55" dirty="0">
                  <a:solidFill>
                    <a:srgbClr val="FFFFFF"/>
                  </a:solidFill>
                  <a:latin typeface="BIZ UDPゴシック" panose="020B0400000000000000" pitchFamily="50" charset="-128"/>
                  <a:ea typeface="BIZ UDPゴシック" panose="020B0400000000000000" pitchFamily="50" charset="-128"/>
                  <a:cs typeface="A P-OTF Aoto Gothic StdN M"/>
                </a:rPr>
                <a:t>SM</a:t>
              </a:r>
              <a:r>
                <a:rPr sz="1200" dirty="0">
                  <a:solidFill>
                    <a:srgbClr val="FFFFFF"/>
                  </a:solidFill>
                  <a:latin typeface="BIZ UDPゴシック" panose="020B0400000000000000" pitchFamily="50" charset="-128"/>
                  <a:ea typeface="BIZ UDPゴシック" panose="020B0400000000000000" pitchFamily="50" charset="-128"/>
                  <a:cs typeface="A P-OTF Aoto Gothic StdN M"/>
                </a:rPr>
                <a:t>A</a:t>
              </a:r>
              <a:r>
                <a:rPr sz="1200" spc="100" dirty="0">
                  <a:solidFill>
                    <a:srgbClr val="FFFFFF"/>
                  </a:solidFill>
                  <a:latin typeface="BIZ UDPゴシック" panose="020B0400000000000000" pitchFamily="50" charset="-128"/>
                  <a:ea typeface="BIZ UDPゴシック" panose="020B0400000000000000" pitchFamily="50" charset="-128"/>
                  <a:cs typeface="A P-OTF Aoto Gothic StdN M"/>
                </a:rPr>
                <a:t>ミキシング弁 採用</a:t>
              </a:r>
              <a:endParaRPr sz="1200" spc="100" dirty="0">
                <a:latin typeface="BIZ UDPゴシック" panose="020B0400000000000000" pitchFamily="50" charset="-128"/>
                <a:ea typeface="BIZ UDPゴシック" panose="020B0400000000000000" pitchFamily="50" charset="-128"/>
                <a:cs typeface="A P-OTF Aoto Gothic StdN M"/>
              </a:endParaRPr>
            </a:p>
          </p:txBody>
        </p:sp>
      </p:grpSp>
      <p:grpSp>
        <p:nvGrpSpPr>
          <p:cNvPr id="274" name="グループ化 273">
            <a:extLst>
              <a:ext uri="{FF2B5EF4-FFF2-40B4-BE49-F238E27FC236}">
                <a16:creationId xmlns:a16="http://schemas.microsoft.com/office/drawing/2014/main" id="{354DE2EE-E0B0-140C-4665-8897C0DE0D0A}"/>
              </a:ext>
            </a:extLst>
          </p:cNvPr>
          <p:cNvGrpSpPr/>
          <p:nvPr/>
        </p:nvGrpSpPr>
        <p:grpSpPr>
          <a:xfrm>
            <a:off x="10339431" y="3300537"/>
            <a:ext cx="1592925" cy="338672"/>
            <a:chOff x="10339431" y="3472813"/>
            <a:chExt cx="1592925" cy="338672"/>
          </a:xfrm>
        </p:grpSpPr>
        <p:sp>
          <p:nvSpPr>
            <p:cNvPr id="275" name="正方形/長方形 274">
              <a:extLst>
                <a:ext uri="{FF2B5EF4-FFF2-40B4-BE49-F238E27FC236}">
                  <a16:creationId xmlns:a16="http://schemas.microsoft.com/office/drawing/2014/main" id="{6DEB56E1-3F16-8185-DD98-A17077CCF470}"/>
                </a:ext>
              </a:extLst>
            </p:cNvPr>
            <p:cNvSpPr/>
            <p:nvPr/>
          </p:nvSpPr>
          <p:spPr>
            <a:xfrm>
              <a:off x="10339431" y="3509755"/>
              <a:ext cx="1592925"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object 116">
              <a:extLst>
                <a:ext uri="{FF2B5EF4-FFF2-40B4-BE49-F238E27FC236}">
                  <a16:creationId xmlns:a16="http://schemas.microsoft.com/office/drawing/2014/main" id="{F2D15C6A-3798-EA48-1809-8531721EDC30}"/>
                </a:ext>
              </a:extLst>
            </p:cNvPr>
            <p:cNvSpPr txBox="1"/>
            <p:nvPr/>
          </p:nvSpPr>
          <p:spPr>
            <a:xfrm>
              <a:off x="10654700" y="3472813"/>
              <a:ext cx="1183185" cy="338672"/>
            </a:xfrm>
            <a:prstGeom prst="rect">
              <a:avLst/>
            </a:prstGeom>
            <a:noFill/>
          </p:spPr>
          <p:txBody>
            <a:bodyPr vert="horz" wrap="square" lIns="0" tIns="0" rIns="0" bIns="0" rtlCol="0" anchor="ctr" anchorCtr="0">
              <a:noAutofit/>
            </a:bodyPr>
            <a:lstStyle/>
            <a:p>
              <a:pPr>
                <a:lnSpc>
                  <a:spcPct val="100000"/>
                </a:lnSpc>
                <a:spcBef>
                  <a:spcPts val="370"/>
                </a:spcBef>
              </a:pPr>
              <a:r>
                <a:rPr sz="1200" spc="100" dirty="0">
                  <a:solidFill>
                    <a:srgbClr val="FFFFFF"/>
                  </a:solidFill>
                  <a:latin typeface="BIZ UDPゴシック" panose="020B0400000000000000" pitchFamily="50" charset="-128"/>
                  <a:ea typeface="BIZ UDPゴシック" panose="020B0400000000000000" pitchFamily="50" charset="-128"/>
                  <a:cs typeface="A P-OTF Aoto Gothic StdN M"/>
                </a:rPr>
                <a:t>非常用取水栓</a:t>
              </a:r>
              <a:endParaRPr sz="1200" spc="100" dirty="0">
                <a:latin typeface="BIZ UDPゴシック" panose="020B0400000000000000" pitchFamily="50" charset="-128"/>
                <a:ea typeface="BIZ UDPゴシック" panose="020B0400000000000000" pitchFamily="50" charset="-128"/>
                <a:cs typeface="A P-OTF Aoto Gothic StdN M"/>
              </a:endParaRPr>
            </a:p>
          </p:txBody>
        </p:sp>
      </p:grpSp>
      <p:grpSp>
        <p:nvGrpSpPr>
          <p:cNvPr id="277" name="グループ化 276">
            <a:extLst>
              <a:ext uri="{FF2B5EF4-FFF2-40B4-BE49-F238E27FC236}">
                <a16:creationId xmlns:a16="http://schemas.microsoft.com/office/drawing/2014/main" id="{C31F07A1-002F-59BA-6969-69B11EA44986}"/>
              </a:ext>
            </a:extLst>
          </p:cNvPr>
          <p:cNvGrpSpPr/>
          <p:nvPr/>
        </p:nvGrpSpPr>
        <p:grpSpPr>
          <a:xfrm>
            <a:off x="11181110" y="4526767"/>
            <a:ext cx="1592925" cy="328295"/>
            <a:chOff x="11181110" y="4699043"/>
            <a:chExt cx="1592925" cy="328295"/>
          </a:xfrm>
        </p:grpSpPr>
        <p:sp>
          <p:nvSpPr>
            <p:cNvPr id="278" name="正方形/長方形 277">
              <a:extLst>
                <a:ext uri="{FF2B5EF4-FFF2-40B4-BE49-F238E27FC236}">
                  <a16:creationId xmlns:a16="http://schemas.microsoft.com/office/drawing/2014/main" id="{EF99A1D3-AD9D-08CA-C96A-0C367CFDE10F}"/>
                </a:ext>
              </a:extLst>
            </p:cNvPr>
            <p:cNvSpPr/>
            <p:nvPr/>
          </p:nvSpPr>
          <p:spPr>
            <a:xfrm>
              <a:off x="11181110" y="4730566"/>
              <a:ext cx="1592925"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object 118">
              <a:extLst>
                <a:ext uri="{FF2B5EF4-FFF2-40B4-BE49-F238E27FC236}">
                  <a16:creationId xmlns:a16="http://schemas.microsoft.com/office/drawing/2014/main" id="{3EAFBF8C-A315-2436-EAA1-BD7FA9264BB9}"/>
                </a:ext>
              </a:extLst>
            </p:cNvPr>
            <p:cNvSpPr txBox="1"/>
            <p:nvPr/>
          </p:nvSpPr>
          <p:spPr>
            <a:xfrm>
              <a:off x="11478438" y="4699043"/>
              <a:ext cx="998271" cy="328295"/>
            </a:xfrm>
            <a:prstGeom prst="rect">
              <a:avLst/>
            </a:prstGeom>
            <a:noFill/>
          </p:spPr>
          <p:txBody>
            <a:bodyPr vert="horz" wrap="square" lIns="0" tIns="0" rIns="0" bIns="0" rtlCol="0" anchor="ctr" anchorCtr="0">
              <a:noAutofit/>
            </a:bodyPr>
            <a:lstStyle/>
            <a:p>
              <a:pPr>
                <a:lnSpc>
                  <a:spcPct val="100000"/>
                </a:lnSpc>
                <a:spcBef>
                  <a:spcPts val="370"/>
                </a:spcBef>
              </a:pPr>
              <a:r>
                <a:rPr sz="1200" spc="100" dirty="0">
                  <a:solidFill>
                    <a:srgbClr val="FFFFFF"/>
                  </a:solidFill>
                  <a:latin typeface="BIZ UDPゴシック" panose="020B0400000000000000" pitchFamily="50" charset="-128"/>
                  <a:ea typeface="BIZ UDPゴシック" panose="020B0400000000000000" pitchFamily="50" charset="-128"/>
                  <a:cs typeface="A P-OTF Aoto Gothic StdN M"/>
                </a:rPr>
                <a:t>転倒防止対策</a:t>
              </a:r>
              <a:endParaRPr sz="1200" spc="100" dirty="0">
                <a:latin typeface="BIZ UDPゴシック" panose="020B0400000000000000" pitchFamily="50" charset="-128"/>
                <a:ea typeface="BIZ UDPゴシック" panose="020B0400000000000000" pitchFamily="50" charset="-128"/>
                <a:cs typeface="A P-OTF Aoto Gothic StdN M"/>
              </a:endParaRPr>
            </a:p>
          </p:txBody>
        </p:sp>
      </p:grpSp>
      <p:pic>
        <p:nvPicPr>
          <p:cNvPr id="280" name="図 279">
            <a:extLst>
              <a:ext uri="{FF2B5EF4-FFF2-40B4-BE49-F238E27FC236}">
                <a16:creationId xmlns:a16="http://schemas.microsoft.com/office/drawing/2014/main" id="{2616462A-24CA-B713-A71A-1D9A620E8C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013091" y="3051836"/>
            <a:ext cx="1199216" cy="1115611"/>
          </a:xfrm>
          <a:prstGeom prst="rect">
            <a:avLst/>
          </a:prstGeom>
        </p:spPr>
      </p:pic>
      <p:grpSp>
        <p:nvGrpSpPr>
          <p:cNvPr id="281" name="グループ化 280">
            <a:extLst>
              <a:ext uri="{FF2B5EF4-FFF2-40B4-BE49-F238E27FC236}">
                <a16:creationId xmlns:a16="http://schemas.microsoft.com/office/drawing/2014/main" id="{F5B16196-3EC7-4ABB-BFD5-D58D728A86E4}"/>
              </a:ext>
            </a:extLst>
          </p:cNvPr>
          <p:cNvGrpSpPr/>
          <p:nvPr/>
        </p:nvGrpSpPr>
        <p:grpSpPr>
          <a:xfrm>
            <a:off x="8388649" y="1817552"/>
            <a:ext cx="1250176" cy="1268471"/>
            <a:chOff x="8388649" y="1989828"/>
            <a:chExt cx="1250176" cy="1268471"/>
          </a:xfrm>
        </p:grpSpPr>
        <p:pic>
          <p:nvPicPr>
            <p:cNvPr id="282" name="図 281">
              <a:extLst>
                <a:ext uri="{FF2B5EF4-FFF2-40B4-BE49-F238E27FC236}">
                  <a16:creationId xmlns:a16="http://schemas.microsoft.com/office/drawing/2014/main" id="{1558E0CC-5E13-0387-BF8B-E021564E8F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90647" y="2383439"/>
              <a:ext cx="640105" cy="640105"/>
            </a:xfrm>
            <a:prstGeom prst="rect">
              <a:avLst/>
            </a:prstGeom>
          </p:spPr>
        </p:pic>
        <p:sp>
          <p:nvSpPr>
            <p:cNvPr id="283" name="テキスト ボックス 6">
              <a:extLst>
                <a:ext uri="{FF2B5EF4-FFF2-40B4-BE49-F238E27FC236}">
                  <a16:creationId xmlns:a16="http://schemas.microsoft.com/office/drawing/2014/main" id="{1AA1A978-840B-AA6C-E533-4C70099E496B}"/>
                </a:ext>
              </a:extLst>
            </p:cNvPr>
            <p:cNvSpPr txBox="1">
              <a:spLocks noChangeArrowheads="1"/>
            </p:cNvSpPr>
            <p:nvPr/>
          </p:nvSpPr>
          <p:spPr bwMode="auto">
            <a:xfrm>
              <a:off x="8388649" y="1989828"/>
              <a:ext cx="1250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5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緊急時に役立つ</a:t>
              </a:r>
              <a:endParaRPr kumimoji="1" lang="en-US" altLang="ja-JP" sz="900" b="0" i="0" u="none" strike="noStrike" kern="1200" cap="none" spc="5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4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エコキュートの使い方。</a:t>
              </a:r>
              <a:endParaRPr kumimoji="1" lang="en-US" altLang="ja-JP" sz="900" b="0" i="0" u="none" strike="noStrike" kern="1200" cap="none" spc="-4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284" name="テキスト ボックス 283">
              <a:extLst>
                <a:ext uri="{FF2B5EF4-FFF2-40B4-BE49-F238E27FC236}">
                  <a16:creationId xmlns:a16="http://schemas.microsoft.com/office/drawing/2014/main" id="{D3B0C32A-9C95-BCFC-07F2-E7E520562803}"/>
                </a:ext>
              </a:extLst>
            </p:cNvPr>
            <p:cNvSpPr txBox="1"/>
            <p:nvPr/>
          </p:nvSpPr>
          <p:spPr>
            <a:xfrm>
              <a:off x="8735940" y="3042855"/>
              <a:ext cx="53565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▲動画</a:t>
              </a:r>
            </a:p>
          </p:txBody>
        </p:sp>
      </p:grpSp>
      <p:sp>
        <p:nvSpPr>
          <p:cNvPr id="285" name="object 95">
            <a:extLst>
              <a:ext uri="{FF2B5EF4-FFF2-40B4-BE49-F238E27FC236}">
                <a16:creationId xmlns:a16="http://schemas.microsoft.com/office/drawing/2014/main" id="{47404807-781E-4FAC-115A-8E462E25287A}"/>
              </a:ext>
            </a:extLst>
          </p:cNvPr>
          <p:cNvSpPr txBox="1"/>
          <p:nvPr/>
        </p:nvSpPr>
        <p:spPr>
          <a:xfrm>
            <a:off x="9714098" y="2247028"/>
            <a:ext cx="4498209" cy="368755"/>
          </a:xfrm>
          <a:prstGeom prst="rect">
            <a:avLst/>
          </a:prstGeom>
        </p:spPr>
        <p:txBody>
          <a:bodyPr vert="horz" wrap="square" lIns="0" tIns="12700" rIns="0" bIns="0" rtlCol="0">
            <a:spAutoFit/>
          </a:bodyPr>
          <a:lstStyle/>
          <a:p>
            <a:pPr marL="12700" marR="5080" indent="12065">
              <a:lnSpc>
                <a:spcPct val="14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給湯ミキシングバルブにSMAミキシング弁を採用することで、停電中でも貯湯ユニット内に残っているお湯をシャワーや蛇口から使用できます。</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86" name="object 96">
            <a:extLst>
              <a:ext uri="{FF2B5EF4-FFF2-40B4-BE49-F238E27FC236}">
                <a16:creationId xmlns:a16="http://schemas.microsoft.com/office/drawing/2014/main" id="{0A7B330A-B8F2-4CA5-CC1A-CFD9069BF1AA}"/>
              </a:ext>
            </a:extLst>
          </p:cNvPr>
          <p:cNvSpPr txBox="1"/>
          <p:nvPr/>
        </p:nvSpPr>
        <p:spPr>
          <a:xfrm>
            <a:off x="9724781" y="2660178"/>
            <a:ext cx="3928790" cy="120546"/>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231F20"/>
                </a:solidFill>
                <a:latin typeface="BIZ UDPゴシック" panose="020B0400000000000000" pitchFamily="50" charset="-128"/>
                <a:ea typeface="BIZ UDPゴシック" panose="020B0400000000000000" pitchFamily="50" charset="-128"/>
                <a:cs typeface="A P-OTF Aoto Gothic StdN R"/>
              </a:rPr>
              <a:t>最後に使用していた時の給湯温度で出てくるため、湯温をお確かめのうえ、お使いください。</a:t>
            </a:r>
            <a:endParaRPr sz="700" spc="50" dirty="0">
              <a:latin typeface="BIZ UDPゴシック" panose="020B0400000000000000" pitchFamily="50" charset="-128"/>
              <a:ea typeface="BIZ UDPゴシック" panose="020B0400000000000000" pitchFamily="50" charset="-128"/>
              <a:cs typeface="A P-OTF Aoto Gothic StdN R"/>
            </a:endParaRPr>
          </a:p>
        </p:txBody>
      </p:sp>
      <p:sp>
        <p:nvSpPr>
          <p:cNvPr id="287" name="object 97">
            <a:extLst>
              <a:ext uri="{FF2B5EF4-FFF2-40B4-BE49-F238E27FC236}">
                <a16:creationId xmlns:a16="http://schemas.microsoft.com/office/drawing/2014/main" id="{2D3FBD69-729F-58D6-07C0-34BEB0F2ACA9}"/>
              </a:ext>
            </a:extLst>
          </p:cNvPr>
          <p:cNvSpPr txBox="1"/>
          <p:nvPr/>
        </p:nvSpPr>
        <p:spPr>
          <a:xfrm>
            <a:off x="9707323" y="1912990"/>
            <a:ext cx="2489805" cy="243656"/>
          </a:xfrm>
          <a:prstGeom prst="rect">
            <a:avLst/>
          </a:prstGeom>
        </p:spPr>
        <p:txBody>
          <a:bodyPr vert="horz" wrap="square" lIns="0" tIns="12700" rIns="0" bIns="0" rtlCol="0">
            <a:spAutoFit/>
          </a:bodyPr>
          <a:lstStyle/>
          <a:p>
            <a:pPr>
              <a:lnSpc>
                <a:spcPct val="100000"/>
              </a:lnSpc>
              <a:spcBef>
                <a:spcPts val="100"/>
              </a:spcBef>
            </a:pPr>
            <a:r>
              <a:rPr sz="1500" dirty="0">
                <a:solidFill>
                  <a:srgbClr val="29417C"/>
                </a:solidFill>
                <a:latin typeface="BIZ UDPゴシック" panose="020B0400000000000000" pitchFamily="50" charset="-128"/>
                <a:ea typeface="BIZ UDPゴシック" panose="020B0400000000000000" pitchFamily="50" charset="-128"/>
                <a:cs typeface="A P-OTF Aoto Gothic StdN M"/>
              </a:rPr>
              <a:t>停電時でもお湯が使えま</a:t>
            </a:r>
            <a:r>
              <a:rPr sz="1500" spc="-150" dirty="0">
                <a:solidFill>
                  <a:srgbClr val="29417C"/>
                </a:solidFill>
                <a:latin typeface="BIZ UDPゴシック" panose="020B0400000000000000" pitchFamily="50" charset="-128"/>
                <a:ea typeface="BIZ UDPゴシック" panose="020B0400000000000000" pitchFamily="50" charset="-128"/>
                <a:cs typeface="A P-OTF Aoto Gothic StdN M"/>
              </a:rPr>
              <a:t>す</a:t>
            </a:r>
            <a:r>
              <a:rPr sz="1500" dirty="0">
                <a:solidFill>
                  <a:srgbClr val="29417C"/>
                </a:solidFill>
                <a:latin typeface="BIZ UDPゴシック" panose="020B0400000000000000" pitchFamily="50" charset="-128"/>
                <a:ea typeface="BIZ UDPゴシック" panose="020B0400000000000000" pitchFamily="50" charset="-128"/>
                <a:cs typeface="A P-OTF Aoto Gothic StdN M"/>
              </a:rPr>
              <a:t>。</a:t>
            </a:r>
          </a:p>
        </p:txBody>
      </p:sp>
      <p:sp>
        <p:nvSpPr>
          <p:cNvPr id="288" name="object 117">
            <a:extLst>
              <a:ext uri="{FF2B5EF4-FFF2-40B4-BE49-F238E27FC236}">
                <a16:creationId xmlns:a16="http://schemas.microsoft.com/office/drawing/2014/main" id="{85EC0CF6-1F90-3D3A-E02F-FF2613925739}"/>
              </a:ext>
            </a:extLst>
          </p:cNvPr>
          <p:cNvSpPr txBox="1"/>
          <p:nvPr/>
        </p:nvSpPr>
        <p:spPr>
          <a:xfrm>
            <a:off x="10339431" y="3579302"/>
            <a:ext cx="2576010" cy="449097"/>
          </a:xfrm>
          <a:prstGeom prst="rect">
            <a:avLst/>
          </a:prstGeom>
        </p:spPr>
        <p:txBody>
          <a:bodyPr vert="horz" wrap="square" lIns="0" tIns="93980" rIns="0" bIns="0" rtlCol="0">
            <a:spAutoFit/>
          </a:bodyPr>
          <a:lstStyle/>
          <a:p>
            <a:pPr marR="43815">
              <a:lnSpc>
                <a:spcPct val="150000"/>
              </a:lnSpc>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地震などの災害による断水時には非常用取水栓</a:t>
            </a:r>
            <a:endParaRPr lang="en-US" sz="900" spc="3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R="43815">
              <a:lnSpc>
                <a:spcPct val="125000"/>
              </a:lnSpc>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から生活用水を確保できます</a:t>
            </a: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89" name="object 119">
            <a:extLst>
              <a:ext uri="{FF2B5EF4-FFF2-40B4-BE49-F238E27FC236}">
                <a16:creationId xmlns:a16="http://schemas.microsoft.com/office/drawing/2014/main" id="{42AADEA5-5630-0767-F40C-E35F6D432D4E}"/>
              </a:ext>
            </a:extLst>
          </p:cNvPr>
          <p:cNvSpPr txBox="1"/>
          <p:nvPr/>
        </p:nvSpPr>
        <p:spPr>
          <a:xfrm>
            <a:off x="11180539" y="4764856"/>
            <a:ext cx="2941861" cy="227626"/>
          </a:xfrm>
          <a:prstGeom prst="rect">
            <a:avLst/>
          </a:prstGeom>
        </p:spPr>
        <p:txBody>
          <a:bodyPr vert="horz" wrap="square" lIns="0" tIns="88265" rIns="0" bIns="0" rtlCol="0">
            <a:spAutoFit/>
          </a:bodyPr>
          <a:lstStyle/>
          <a:p>
            <a:pPr>
              <a:lnSpc>
                <a:spcPct val="100000"/>
              </a:lnSpc>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貯湯ユニットの脚の強度、設置方法にも配慮しています</a:t>
            </a: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90" name="object 97">
            <a:extLst>
              <a:ext uri="{FF2B5EF4-FFF2-40B4-BE49-F238E27FC236}">
                <a16:creationId xmlns:a16="http://schemas.microsoft.com/office/drawing/2014/main" id="{5037148B-4902-4186-4106-39726C658F23}"/>
              </a:ext>
            </a:extLst>
          </p:cNvPr>
          <p:cNvSpPr txBox="1"/>
          <p:nvPr/>
        </p:nvSpPr>
        <p:spPr>
          <a:xfrm>
            <a:off x="10344269" y="3023327"/>
            <a:ext cx="2489805" cy="243656"/>
          </a:xfrm>
          <a:prstGeom prst="rect">
            <a:avLst/>
          </a:prstGeom>
        </p:spPr>
        <p:txBody>
          <a:bodyPr vert="horz" wrap="square" lIns="0" tIns="12700" rIns="0" bIns="0" rtlCol="0">
            <a:spAutoFit/>
          </a:bodyPr>
          <a:lstStyle/>
          <a:p>
            <a:pPr>
              <a:lnSpc>
                <a:spcPct val="100000"/>
              </a:lnSpc>
              <a:spcBef>
                <a:spcPts val="100"/>
              </a:spcBef>
            </a:pPr>
            <a:r>
              <a:rPr lang="ja-JP" altLang="en-US" sz="1500" dirty="0">
                <a:solidFill>
                  <a:srgbClr val="29417C"/>
                </a:solidFill>
                <a:latin typeface="BIZ UDPゴシック" panose="020B0400000000000000" pitchFamily="50" charset="-128"/>
                <a:ea typeface="BIZ UDPゴシック" panose="020B0400000000000000" pitchFamily="50" charset="-128"/>
                <a:cs typeface="A P-OTF Aoto Gothic StdN M"/>
              </a:rPr>
              <a:t>断水時の生活用水の確保に</a:t>
            </a:r>
            <a:r>
              <a:rPr sz="1500" dirty="0">
                <a:solidFill>
                  <a:srgbClr val="29417C"/>
                </a:solidFill>
                <a:latin typeface="BIZ UDPゴシック" panose="020B0400000000000000" pitchFamily="50" charset="-128"/>
                <a:ea typeface="BIZ UDPゴシック" panose="020B0400000000000000" pitchFamily="50" charset="-128"/>
                <a:cs typeface="A P-OTF Aoto Gothic StdN M"/>
              </a:rPr>
              <a:t>。</a:t>
            </a:r>
          </a:p>
        </p:txBody>
      </p:sp>
      <p:sp>
        <p:nvSpPr>
          <p:cNvPr id="291" name="テキスト ボックス 290">
            <a:extLst>
              <a:ext uri="{FF2B5EF4-FFF2-40B4-BE49-F238E27FC236}">
                <a16:creationId xmlns:a16="http://schemas.microsoft.com/office/drawing/2014/main" id="{ECE1709D-95C3-0DC5-6B1E-9F32F0EF6B0D}"/>
              </a:ext>
            </a:extLst>
          </p:cNvPr>
          <p:cNvSpPr txBox="1"/>
          <p:nvPr/>
        </p:nvSpPr>
        <p:spPr>
          <a:xfrm>
            <a:off x="11038749" y="4222235"/>
            <a:ext cx="3019162" cy="323165"/>
          </a:xfrm>
          <a:prstGeom prst="rect">
            <a:avLst/>
          </a:prstGeom>
          <a:noFill/>
        </p:spPr>
        <p:txBody>
          <a:bodyPr wrap="square">
            <a:spAutoFit/>
          </a:bodyPr>
          <a:lstStyle/>
          <a:p>
            <a:pPr marL="26670">
              <a:lnSpc>
                <a:spcPct val="100000"/>
              </a:lnSpc>
              <a:spcBef>
                <a:spcPts val="695"/>
              </a:spcBef>
            </a:pPr>
            <a:r>
              <a:rPr lang="en-US" altLang="ja-JP" sz="1500" spc="-30" dirty="0">
                <a:solidFill>
                  <a:srgbClr val="29417C"/>
                </a:solidFill>
                <a:latin typeface="BIZ UDPゴシック" panose="020B0400000000000000" pitchFamily="50" charset="-128"/>
                <a:ea typeface="BIZ UDPゴシック" panose="020B0400000000000000" pitchFamily="50" charset="-128"/>
                <a:cs typeface="A P-OTF Aoto Gothic StdN M"/>
              </a:rPr>
              <a:t>3</a:t>
            </a:r>
            <a:r>
              <a:rPr lang="ja-JP" altLang="en-US" sz="1500" spc="-30" dirty="0">
                <a:solidFill>
                  <a:srgbClr val="29417C"/>
                </a:solidFill>
                <a:latin typeface="BIZ UDPゴシック" panose="020B0400000000000000" pitchFamily="50" charset="-128"/>
                <a:ea typeface="BIZ UDPゴシック" panose="020B0400000000000000" pitchFamily="50" charset="-128"/>
                <a:cs typeface="A P-OTF Aoto Gothic StdN M"/>
              </a:rPr>
              <a:t>本脚でクラス</a:t>
            </a:r>
            <a:r>
              <a:rPr lang="en-US" altLang="ja-JP" sz="1500" spc="-30" dirty="0">
                <a:solidFill>
                  <a:srgbClr val="29417C"/>
                </a:solidFill>
                <a:latin typeface="BIZ UDPゴシック" panose="020B0400000000000000" pitchFamily="50" charset="-128"/>
                <a:ea typeface="BIZ UDPゴシック" panose="020B0400000000000000" pitchFamily="50" charset="-128"/>
                <a:cs typeface="A P-OTF Aoto Gothic StdN M"/>
              </a:rPr>
              <a:t>A</a:t>
            </a:r>
            <a:r>
              <a:rPr lang="ja-JP" altLang="en-US" sz="1500" spc="-30" dirty="0">
                <a:solidFill>
                  <a:srgbClr val="29417C"/>
                </a:solidFill>
                <a:latin typeface="BIZ UDPゴシック" panose="020B0400000000000000" pitchFamily="50" charset="-128"/>
                <a:ea typeface="BIZ UDPゴシック" panose="020B0400000000000000" pitchFamily="50" charset="-128"/>
                <a:cs typeface="A P-OTF Aoto Gothic StdN M"/>
              </a:rPr>
              <a:t>対応の耐震設計。</a:t>
            </a:r>
          </a:p>
        </p:txBody>
      </p:sp>
      <p:cxnSp>
        <p:nvCxnSpPr>
          <p:cNvPr id="292" name="直線コネクタ 291">
            <a:extLst>
              <a:ext uri="{FF2B5EF4-FFF2-40B4-BE49-F238E27FC236}">
                <a16:creationId xmlns:a16="http://schemas.microsoft.com/office/drawing/2014/main" id="{DFD4580D-FC62-7040-1225-4B5A22BC632E}"/>
              </a:ext>
            </a:extLst>
          </p:cNvPr>
          <p:cNvCxnSpPr>
            <a:cxnSpLocks/>
          </p:cNvCxnSpPr>
          <p:nvPr/>
        </p:nvCxnSpPr>
        <p:spPr>
          <a:xfrm flipH="1">
            <a:off x="9832745" y="4693318"/>
            <a:ext cx="757249" cy="146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3" name="グループ化 292">
            <a:extLst>
              <a:ext uri="{FF2B5EF4-FFF2-40B4-BE49-F238E27FC236}">
                <a16:creationId xmlns:a16="http://schemas.microsoft.com/office/drawing/2014/main" id="{91E977A7-3465-3EAF-B370-4BFDEEC47777}"/>
              </a:ext>
            </a:extLst>
          </p:cNvPr>
          <p:cNvGrpSpPr/>
          <p:nvPr/>
        </p:nvGrpSpPr>
        <p:grpSpPr>
          <a:xfrm>
            <a:off x="10281936" y="4270731"/>
            <a:ext cx="792335" cy="792335"/>
            <a:chOff x="10281936" y="4443007"/>
            <a:chExt cx="792335" cy="792335"/>
          </a:xfrm>
        </p:grpSpPr>
        <p:sp>
          <p:nvSpPr>
            <p:cNvPr id="294" name="楕円 293">
              <a:extLst>
                <a:ext uri="{FF2B5EF4-FFF2-40B4-BE49-F238E27FC236}">
                  <a16:creationId xmlns:a16="http://schemas.microsoft.com/office/drawing/2014/main" id="{F9BF808E-2057-A461-89D3-3D130A118EF7}"/>
                </a:ext>
              </a:extLst>
            </p:cNvPr>
            <p:cNvSpPr/>
            <p:nvPr/>
          </p:nvSpPr>
          <p:spPr>
            <a:xfrm>
              <a:off x="10281936" y="4443007"/>
              <a:ext cx="792335" cy="792335"/>
            </a:xfrm>
            <a:prstGeom prst="ellipse">
              <a:avLst/>
            </a:prstGeom>
            <a:solidFill>
              <a:srgbClr val="EA5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object 121">
              <a:extLst>
                <a:ext uri="{FF2B5EF4-FFF2-40B4-BE49-F238E27FC236}">
                  <a16:creationId xmlns:a16="http://schemas.microsoft.com/office/drawing/2014/main" id="{57CC2074-928B-46CA-6AB2-290BEE5A443B}"/>
                </a:ext>
              </a:extLst>
            </p:cNvPr>
            <p:cNvSpPr txBox="1"/>
            <p:nvPr/>
          </p:nvSpPr>
          <p:spPr>
            <a:xfrm>
              <a:off x="10346473" y="4532362"/>
              <a:ext cx="641350" cy="573875"/>
            </a:xfrm>
            <a:prstGeom prst="rect">
              <a:avLst/>
            </a:prstGeom>
          </p:spPr>
          <p:txBody>
            <a:bodyPr vert="horz" wrap="square" lIns="0" tIns="34925" rIns="0" bIns="0" rtlCol="0">
              <a:spAutoFit/>
            </a:bodyPr>
            <a:lstStyle/>
            <a:p>
              <a:pPr marL="12700" marR="5080" indent="8255" algn="ctr">
                <a:lnSpc>
                  <a:spcPts val="1300"/>
                </a:lnSpc>
                <a:spcBef>
                  <a:spcPts val="275"/>
                </a:spcBef>
              </a:pPr>
              <a:r>
                <a:rPr sz="1350" spc="-25" dirty="0" err="1">
                  <a:solidFill>
                    <a:srgbClr val="FFFFFF"/>
                  </a:solidFill>
                  <a:latin typeface="BIZ UDPゴシック" panose="020B0400000000000000" pitchFamily="50" charset="-128"/>
                  <a:ea typeface="BIZ UDPゴシック" panose="020B0400000000000000" pitchFamily="50" charset="-128"/>
                  <a:cs typeface="Hiragino UD Sans Std W5"/>
                </a:rPr>
                <a:t>耐震</a:t>
              </a:r>
              <a:endParaRPr lang="en-US" sz="1350" spc="-25" dirty="0">
                <a:solidFill>
                  <a:srgbClr val="FFFFFF"/>
                </a:solidFill>
                <a:latin typeface="BIZ UDPゴシック" panose="020B0400000000000000" pitchFamily="50" charset="-128"/>
                <a:ea typeface="BIZ UDPゴシック" panose="020B0400000000000000" pitchFamily="50" charset="-128"/>
                <a:cs typeface="Hiragino UD Sans Std W5"/>
              </a:endParaRPr>
            </a:p>
            <a:p>
              <a:pPr marL="12700" marR="5080" indent="8255" algn="ctr">
                <a:lnSpc>
                  <a:spcPts val="1300"/>
                </a:lnSpc>
                <a:spcBef>
                  <a:spcPts val="275"/>
                </a:spcBef>
              </a:pPr>
              <a:r>
                <a:rPr sz="1350" spc="-100" dirty="0" err="1">
                  <a:solidFill>
                    <a:srgbClr val="FFFFFF"/>
                  </a:solidFill>
                  <a:latin typeface="BIZ UDPゴシック" panose="020B0400000000000000" pitchFamily="50" charset="-128"/>
                  <a:ea typeface="BIZ UDPゴシック" panose="020B0400000000000000" pitchFamily="50" charset="-128"/>
                  <a:cs typeface="Hiragino UD Sans Std W5"/>
                </a:rPr>
                <a:t>クラス</a:t>
              </a:r>
              <a:r>
                <a:rPr sz="1350" spc="-50" dirty="0" err="1">
                  <a:solidFill>
                    <a:srgbClr val="FFFFFF"/>
                  </a:solidFill>
                  <a:latin typeface="BIZ UDPゴシック" panose="020B0400000000000000" pitchFamily="50" charset="-128"/>
                  <a:ea typeface="BIZ UDPゴシック" panose="020B0400000000000000" pitchFamily="50" charset="-128"/>
                  <a:cs typeface="Hiragino UD Sans Std W5"/>
                </a:rPr>
                <a:t>A</a:t>
              </a:r>
              <a:r>
                <a:rPr sz="1350" spc="-25" dirty="0" err="1">
                  <a:solidFill>
                    <a:srgbClr val="FFFFFF"/>
                  </a:solidFill>
                  <a:latin typeface="BIZ UDPゴシック" panose="020B0400000000000000" pitchFamily="50" charset="-128"/>
                  <a:ea typeface="BIZ UDPゴシック" panose="020B0400000000000000" pitchFamily="50" charset="-128"/>
                  <a:cs typeface="Hiragino UD Sans Std W5"/>
                </a:rPr>
                <a:t>対応</a:t>
              </a:r>
              <a:endParaRPr sz="1350" dirty="0">
                <a:latin typeface="BIZ UDPゴシック" panose="020B0400000000000000" pitchFamily="50" charset="-128"/>
                <a:ea typeface="BIZ UDPゴシック" panose="020B0400000000000000" pitchFamily="50" charset="-128"/>
                <a:cs typeface="Hiragino UD Sans Std W5"/>
              </a:endParaRPr>
            </a:p>
          </p:txBody>
        </p:sp>
      </p:grpSp>
      <p:sp>
        <p:nvSpPr>
          <p:cNvPr id="296" name="フリーフォーム: 図形 140">
            <a:extLst>
              <a:ext uri="{FF2B5EF4-FFF2-40B4-BE49-F238E27FC236}">
                <a16:creationId xmlns:a16="http://schemas.microsoft.com/office/drawing/2014/main" id="{B12DF449-C8E7-0067-E018-684683860A69}"/>
              </a:ext>
            </a:extLst>
          </p:cNvPr>
          <p:cNvSpPr/>
          <p:nvPr/>
        </p:nvSpPr>
        <p:spPr>
          <a:xfrm>
            <a:off x="9863617" y="3176917"/>
            <a:ext cx="416620" cy="504872"/>
          </a:xfrm>
          <a:custGeom>
            <a:avLst/>
            <a:gdLst>
              <a:gd name="connsiteX0" fmla="*/ 416620 w 416620"/>
              <a:gd name="connsiteY0" fmla="*/ 0 h 227247"/>
              <a:gd name="connsiteX1" fmla="*/ 0 w 416620"/>
              <a:gd name="connsiteY1" fmla="*/ 0 h 227247"/>
              <a:gd name="connsiteX2" fmla="*/ 0 w 416620"/>
              <a:gd name="connsiteY2" fmla="*/ 227247 h 227247"/>
              <a:gd name="connsiteX3" fmla="*/ 5410 w 416620"/>
              <a:gd name="connsiteY3" fmla="*/ 227247 h 227247"/>
            </a:gdLst>
            <a:ahLst/>
            <a:cxnLst>
              <a:cxn ang="0">
                <a:pos x="connsiteX0" y="connsiteY0"/>
              </a:cxn>
              <a:cxn ang="0">
                <a:pos x="connsiteX1" y="connsiteY1"/>
              </a:cxn>
              <a:cxn ang="0">
                <a:pos x="connsiteX2" y="connsiteY2"/>
              </a:cxn>
              <a:cxn ang="0">
                <a:pos x="connsiteX3" y="connsiteY3"/>
              </a:cxn>
            </a:cxnLst>
            <a:rect l="l" t="t" r="r" b="b"/>
            <a:pathLst>
              <a:path w="416620" h="227247">
                <a:moveTo>
                  <a:pt x="416620" y="0"/>
                </a:moveTo>
                <a:lnTo>
                  <a:pt x="0" y="0"/>
                </a:lnTo>
                <a:lnTo>
                  <a:pt x="0" y="227247"/>
                </a:lnTo>
                <a:lnTo>
                  <a:pt x="5410" y="227247"/>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object 179">
            <a:extLst>
              <a:ext uri="{FF2B5EF4-FFF2-40B4-BE49-F238E27FC236}">
                <a16:creationId xmlns:a16="http://schemas.microsoft.com/office/drawing/2014/main" id="{DE234E6E-6FAA-FC80-ED1F-022E3E67BD5D}"/>
              </a:ext>
            </a:extLst>
          </p:cNvPr>
          <p:cNvSpPr txBox="1"/>
          <p:nvPr/>
        </p:nvSpPr>
        <p:spPr>
          <a:xfrm>
            <a:off x="2495471" y="5816446"/>
            <a:ext cx="946580" cy="586058"/>
          </a:xfrm>
          <a:prstGeom prst="rect">
            <a:avLst/>
          </a:prstGeom>
        </p:spPr>
        <p:txBody>
          <a:bodyPr vert="horz" wrap="square" lIns="0" tIns="33020" rIns="0" bIns="0" rtlCol="0">
            <a:spAutoFit/>
          </a:bodyPr>
          <a:lstStyle/>
          <a:p>
            <a:pPr marL="12700">
              <a:lnSpc>
                <a:spcPct val="90000"/>
              </a:lnSpc>
              <a:spcBef>
                <a:spcPts val="260"/>
              </a:spcBef>
              <a:buSzPct val="85714"/>
              <a:tabLst>
                <a:tab pos="102235" algn="l"/>
              </a:tabLst>
            </a:pPr>
            <a:r>
              <a:rPr lang="ja-JP" altLang="en-US" sz="650" spc="-1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ふろ自動</a:t>
            </a:r>
            <a:r>
              <a:rPr lang="ja-JP"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■ふろ予約</a:t>
            </a:r>
            <a:endParaRPr sz="650" dirty="0">
              <a:latin typeface="BIZ UDPゴシック" panose="020B0400000000000000" pitchFamily="50" charset="-128"/>
              <a:ea typeface="BIZ UDPゴシック" panose="020B0400000000000000" pitchFamily="50" charset="-128"/>
              <a:cs typeface="A P-OTF Aoto Gothic StdN R"/>
            </a:endParaRPr>
          </a:p>
          <a:p>
            <a:pPr marL="10795">
              <a:lnSpc>
                <a:spcPct val="90000"/>
              </a:lnSpc>
              <a:spcBef>
                <a:spcPts val="160"/>
              </a:spcBef>
              <a:buSzPct val="85714"/>
              <a:tabLst>
                <a:tab pos="99695" algn="l"/>
              </a:tabLst>
            </a:pPr>
            <a:r>
              <a:rPr lang="ja-JP" altLang="en-US" sz="650" spc="-1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45" dirty="0" err="1">
                <a:solidFill>
                  <a:srgbClr val="231F20"/>
                </a:solidFill>
                <a:latin typeface="BIZ UDPゴシック" panose="020B0400000000000000" pitchFamily="50" charset="-128"/>
                <a:ea typeface="BIZ UDPゴシック" panose="020B0400000000000000" pitchFamily="50" charset="-128"/>
                <a:cs typeface="A P-OTF Aoto Gothic StdN R"/>
              </a:rPr>
              <a:t>タンク湯増し</a:t>
            </a:r>
            <a:endParaRPr sz="650" dirty="0">
              <a:latin typeface="BIZ UDPゴシック" panose="020B0400000000000000" pitchFamily="50" charset="-128"/>
              <a:ea typeface="BIZ UDPゴシック" panose="020B0400000000000000" pitchFamily="50" charset="-128"/>
              <a:cs typeface="A P-OTF Aoto Gothic StdN R"/>
            </a:endParaRPr>
          </a:p>
          <a:p>
            <a:pPr marL="12700">
              <a:lnSpc>
                <a:spcPct val="90000"/>
              </a:lnSpc>
              <a:spcBef>
                <a:spcPts val="160"/>
              </a:spcBef>
            </a:pPr>
            <a:r>
              <a:rPr sz="650" spc="-10" dirty="0">
                <a:solidFill>
                  <a:srgbClr val="231F20"/>
                </a:solidFill>
                <a:latin typeface="BIZ UDPゴシック" panose="020B0400000000000000" pitchFamily="50" charset="-128"/>
                <a:ea typeface="BIZ UDPゴシック" panose="020B0400000000000000" pitchFamily="50" charset="-128"/>
                <a:cs typeface="A P-OTF Aoto Gothic StdN R"/>
              </a:rPr>
              <a:t>■休止設定</a:t>
            </a:r>
            <a:endParaRPr sz="650" dirty="0">
              <a:latin typeface="BIZ UDPゴシック" panose="020B0400000000000000" pitchFamily="50" charset="-128"/>
              <a:ea typeface="BIZ UDPゴシック" panose="020B0400000000000000" pitchFamily="50" charset="-128"/>
              <a:cs typeface="A P-OTF Aoto Gothic StdN R"/>
            </a:endParaRPr>
          </a:p>
          <a:p>
            <a:pPr marL="12700">
              <a:lnSpc>
                <a:spcPct val="90000"/>
              </a:lnSpc>
              <a:spcBef>
                <a:spcPts val="160"/>
              </a:spcBef>
            </a:pP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湯増し</a:t>
            </a:r>
            <a:r>
              <a:rPr lang="ja-JP" altLang="en-US" sz="650" spc="-15" dirty="0">
                <a:solidFill>
                  <a:srgbClr val="231F20"/>
                </a:solidFill>
                <a:latin typeface="BIZ UDPゴシック" panose="020B0400000000000000" pitchFamily="50" charset="-128"/>
                <a:ea typeface="BIZ UDPゴシック" panose="020B0400000000000000" pitchFamily="50" charset="-128"/>
                <a:cs typeface="A P-OTF Aoto Gothic StdN R"/>
              </a:rPr>
              <a:t>一時</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休止</a:t>
            </a:r>
            <a:endParaRPr sz="650" dirty="0">
              <a:latin typeface="BIZ UDPゴシック" panose="020B0400000000000000" pitchFamily="50" charset="-128"/>
              <a:ea typeface="BIZ UDPゴシック" panose="020B0400000000000000" pitchFamily="50" charset="-128"/>
              <a:cs typeface="A P-OTF Aoto Gothic StdN R"/>
            </a:endParaRPr>
          </a:p>
          <a:p>
            <a:pPr marL="12700">
              <a:lnSpc>
                <a:spcPct val="90000"/>
              </a:lnSpc>
              <a:spcBef>
                <a:spcPts val="160"/>
              </a:spcBef>
              <a:buSzPct val="85714"/>
              <a:tabLst>
                <a:tab pos="102235" algn="l"/>
              </a:tabLst>
            </a:pPr>
            <a:r>
              <a:rPr lang="ja-JP" altLang="en-US" sz="650" spc="-1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ふろ自動一時停止</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298" name="object 181">
            <a:extLst>
              <a:ext uri="{FF2B5EF4-FFF2-40B4-BE49-F238E27FC236}">
                <a16:creationId xmlns:a16="http://schemas.microsoft.com/office/drawing/2014/main" id="{FFFFD0E1-69B6-CCB4-3042-6B8506EAAF69}"/>
              </a:ext>
            </a:extLst>
          </p:cNvPr>
          <p:cNvSpPr txBox="1"/>
          <p:nvPr/>
        </p:nvSpPr>
        <p:spPr>
          <a:xfrm>
            <a:off x="712329" y="5730474"/>
            <a:ext cx="1470458" cy="551946"/>
          </a:xfrm>
          <a:prstGeom prst="rect">
            <a:avLst/>
          </a:prstGeom>
        </p:spPr>
        <p:txBody>
          <a:bodyPr vert="horz" wrap="square" lIns="0" tIns="12700" rIns="0" bIns="0" rtlCol="0">
            <a:spAutoFit/>
          </a:bodyPr>
          <a:lstStyle/>
          <a:p>
            <a:pPr marL="12700" marR="5080" indent="1270">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帰ってすぐにお風呂に</a:t>
            </a:r>
            <a:endParaRPr lang="en-US" sz="1000"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indent="1270">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入りたい時に外出先からお湯はりでき</a:t>
            </a:r>
            <a:r>
              <a:rPr sz="1000" spc="-300" dirty="0" err="1">
                <a:solidFill>
                  <a:srgbClr val="29417C"/>
                </a:solidFill>
                <a:latin typeface="BIZ UDPゴシック" panose="020B0400000000000000" pitchFamily="50" charset="-128"/>
                <a:ea typeface="BIZ UDPゴシック" panose="020B0400000000000000" pitchFamily="50" charset="-128"/>
                <a:cs typeface="A P-OTF Aoto Gothic StdN M"/>
              </a:rPr>
              <a:t>る</a:t>
            </a:r>
            <a:r>
              <a:rPr sz="1000" spc="5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000" spc="50" dirty="0">
              <a:latin typeface="BIZ UDPゴシック" panose="020B0400000000000000" pitchFamily="50" charset="-128"/>
              <a:ea typeface="BIZ UDPゴシック" panose="020B0400000000000000" pitchFamily="50" charset="-128"/>
              <a:cs typeface="A P-OTF Aoto Gothic StdN M"/>
            </a:endParaRPr>
          </a:p>
        </p:txBody>
      </p:sp>
      <p:sp>
        <p:nvSpPr>
          <p:cNvPr id="299" name="object 196">
            <a:extLst>
              <a:ext uri="{FF2B5EF4-FFF2-40B4-BE49-F238E27FC236}">
                <a16:creationId xmlns:a16="http://schemas.microsoft.com/office/drawing/2014/main" id="{E02E381D-FA6D-BA0D-9505-6A65A5AA7648}"/>
              </a:ext>
            </a:extLst>
          </p:cNvPr>
          <p:cNvSpPr txBox="1"/>
          <p:nvPr/>
        </p:nvSpPr>
        <p:spPr>
          <a:xfrm>
            <a:off x="8501502" y="6180830"/>
            <a:ext cx="1818187" cy="234295"/>
          </a:xfrm>
          <a:prstGeom prst="rect">
            <a:avLst/>
          </a:prstGeom>
        </p:spPr>
        <p:txBody>
          <a:bodyPr vert="horz" wrap="square" lIns="0" tIns="12700" rIns="0" bIns="0" rtlCol="0">
            <a:spAutoFit/>
          </a:bodyPr>
          <a:lstStyle/>
          <a:p>
            <a:pPr marL="13970" marR="5080" indent="63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入浴者の入浴状況をスマホで確認できるから</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3970" marR="5080" indent="63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高齢者やこどもの入浴をサポートします</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650" spc="20" dirty="0">
              <a:latin typeface="BIZ UDPゴシック" panose="020B0400000000000000" pitchFamily="50" charset="-128"/>
              <a:ea typeface="BIZ UDPゴシック" panose="020B0400000000000000" pitchFamily="50" charset="-128"/>
              <a:cs typeface="A P-OTF Aoto Gothic StdN R"/>
            </a:endParaRPr>
          </a:p>
        </p:txBody>
      </p:sp>
      <p:sp>
        <p:nvSpPr>
          <p:cNvPr id="300" name="object 202">
            <a:extLst>
              <a:ext uri="{FF2B5EF4-FFF2-40B4-BE49-F238E27FC236}">
                <a16:creationId xmlns:a16="http://schemas.microsoft.com/office/drawing/2014/main" id="{2E3249A3-5D96-73C9-47F3-DF272D43827F}"/>
              </a:ext>
            </a:extLst>
          </p:cNvPr>
          <p:cNvSpPr txBox="1"/>
          <p:nvPr/>
        </p:nvSpPr>
        <p:spPr>
          <a:xfrm>
            <a:off x="11125804" y="6180830"/>
            <a:ext cx="1961514" cy="234295"/>
          </a:xfrm>
          <a:prstGeom prst="rect">
            <a:avLst/>
          </a:prstGeom>
        </p:spPr>
        <p:txBody>
          <a:bodyPr vert="horz" wrap="square" lIns="0" tIns="12700" rIns="0" bIns="0" rtlCol="0">
            <a:spAutoFit/>
          </a:bodyPr>
          <a:lstStyle/>
          <a:p>
            <a:pPr marL="12700" marR="5080" indent="444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遠隔地にあるエコキュートの使用状況を確認できます</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marR="5080" indent="444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前日のお湯の使用有無、長湯を知らせ</a:t>
            </a: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できる機能も。</a:t>
            </a:r>
            <a:endParaRPr sz="650" spc="-20" dirty="0">
              <a:latin typeface="BIZ UDPゴシック" panose="020B0400000000000000" pitchFamily="50" charset="-128"/>
              <a:ea typeface="BIZ UDPゴシック" panose="020B0400000000000000" pitchFamily="50" charset="-128"/>
              <a:cs typeface="A P-OTF Aoto Gothic StdN R"/>
            </a:endParaRPr>
          </a:p>
        </p:txBody>
      </p:sp>
      <p:sp>
        <p:nvSpPr>
          <p:cNvPr id="301" name="object 204">
            <a:extLst>
              <a:ext uri="{FF2B5EF4-FFF2-40B4-BE49-F238E27FC236}">
                <a16:creationId xmlns:a16="http://schemas.microsoft.com/office/drawing/2014/main" id="{9480CD49-1B60-8121-8CDB-CF91C550AEB7}"/>
              </a:ext>
            </a:extLst>
          </p:cNvPr>
          <p:cNvSpPr txBox="1"/>
          <p:nvPr/>
        </p:nvSpPr>
        <p:spPr>
          <a:xfrm>
            <a:off x="5089401" y="5399437"/>
            <a:ext cx="765175" cy="215444"/>
          </a:xfrm>
          <a:prstGeom prst="rect">
            <a:avLst/>
          </a:prstGeom>
        </p:spPr>
        <p:txBody>
          <a:bodyPr vert="horz" wrap="square" lIns="0" tIns="0" rIns="0" bIns="0" rtlCol="0" anchor="ctr" anchorCtr="0">
            <a:spAutoFit/>
          </a:bodyPr>
          <a:lstStyle/>
          <a:p>
            <a:pPr marL="12700">
              <a:lnSpc>
                <a:spcPct val="100000"/>
              </a:lnSpc>
              <a:spcBef>
                <a:spcPts val="100"/>
              </a:spcBef>
            </a:pPr>
            <a:r>
              <a:rPr sz="1400" b="1" spc="-65" dirty="0">
                <a:solidFill>
                  <a:srgbClr val="29417C"/>
                </a:solidFill>
                <a:latin typeface="BIZ UDPゴシック" panose="020B0400000000000000" pitchFamily="50" charset="-128"/>
                <a:ea typeface="BIZ UDPゴシック" panose="020B0400000000000000" pitchFamily="50" charset="-128"/>
                <a:cs typeface="A P-OTF Aoto Gothic StdN M"/>
              </a:rPr>
              <a:t>見える化</a:t>
            </a:r>
            <a:endParaRPr sz="1400" b="1" dirty="0">
              <a:latin typeface="BIZ UDPゴシック" panose="020B0400000000000000" pitchFamily="50" charset="-128"/>
              <a:ea typeface="BIZ UDPゴシック" panose="020B0400000000000000" pitchFamily="50" charset="-128"/>
              <a:cs typeface="A P-OTF Aoto Gothic StdN M"/>
            </a:endParaRPr>
          </a:p>
        </p:txBody>
      </p:sp>
      <p:sp>
        <p:nvSpPr>
          <p:cNvPr id="302" name="object 205">
            <a:extLst>
              <a:ext uri="{FF2B5EF4-FFF2-40B4-BE49-F238E27FC236}">
                <a16:creationId xmlns:a16="http://schemas.microsoft.com/office/drawing/2014/main" id="{D6C9563A-D7B1-AF02-38FE-FA22EA66D962}"/>
              </a:ext>
            </a:extLst>
          </p:cNvPr>
          <p:cNvSpPr txBox="1"/>
          <p:nvPr/>
        </p:nvSpPr>
        <p:spPr>
          <a:xfrm>
            <a:off x="4949214" y="5732842"/>
            <a:ext cx="2205614" cy="564770"/>
          </a:xfrm>
          <a:prstGeom prst="rect">
            <a:avLst/>
          </a:prstGeom>
        </p:spPr>
        <p:txBody>
          <a:bodyPr vert="horz" wrap="square" lIns="0" tIns="12700" rIns="0" bIns="0" rtlCol="0">
            <a:spAutoFit/>
          </a:bodyPr>
          <a:lstStyle/>
          <a:p>
            <a:pPr marL="13970" marR="549275" indent="-1905">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お湯の使用量や</a:t>
            </a:r>
            <a:endParaRPr lang="en-US" sz="1000"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3970" marR="549275" indent="-1905">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使用可能湯量など</a:t>
            </a:r>
            <a:endParaRPr lang="en-US" sz="1000"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3970" marR="549275" indent="-1905">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知りたい情報を簡単確認</a:t>
            </a:r>
            <a:r>
              <a:rPr sz="1000" spc="5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000" spc="50" dirty="0">
              <a:latin typeface="BIZ UDPゴシック" panose="020B0400000000000000" pitchFamily="50" charset="-128"/>
              <a:ea typeface="BIZ UDPゴシック" panose="020B0400000000000000" pitchFamily="50" charset="-128"/>
              <a:cs typeface="A P-OTF Aoto Gothic StdN M"/>
            </a:endParaRPr>
          </a:p>
        </p:txBody>
      </p:sp>
      <p:sp>
        <p:nvSpPr>
          <p:cNvPr id="303" name="object 209">
            <a:extLst>
              <a:ext uri="{FF2B5EF4-FFF2-40B4-BE49-F238E27FC236}">
                <a16:creationId xmlns:a16="http://schemas.microsoft.com/office/drawing/2014/main" id="{AAED7632-BB9A-8C32-4066-DD30ADD55D14}"/>
              </a:ext>
            </a:extLst>
          </p:cNvPr>
          <p:cNvSpPr txBox="1"/>
          <p:nvPr/>
        </p:nvSpPr>
        <p:spPr>
          <a:xfrm>
            <a:off x="6577119" y="5835433"/>
            <a:ext cx="1132527" cy="571951"/>
          </a:xfrm>
          <a:prstGeom prst="rect">
            <a:avLst/>
          </a:prstGeom>
        </p:spPr>
        <p:txBody>
          <a:bodyPr vert="horz" wrap="square" lIns="0" tIns="33020" rIns="0" bIns="0" rtlCol="0">
            <a:spAutoFit/>
          </a:bodyPr>
          <a:lstStyle/>
          <a:p>
            <a:pPr marL="11430" algn="l">
              <a:lnSpc>
                <a:spcPts val="600"/>
              </a:lnSpc>
              <a:spcBef>
                <a:spcPts val="260"/>
              </a:spcBef>
              <a:buSzPct val="85714"/>
              <a:tabLst>
                <a:tab pos="100330" algn="l"/>
              </a:tabLst>
            </a:pPr>
            <a:r>
              <a:rPr lang="ja-JP" altLang="en-US"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お湯使用量</a:t>
            </a:r>
            <a:endParaRPr lang="en-US" sz="650" spc="-1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lang="ja-JP" altLang="en-US" sz="650" spc="-1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(1日</a:t>
            </a:r>
            <a:r>
              <a:rPr sz="650" spc="-15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1週間</a:t>
            </a:r>
            <a:r>
              <a:rPr sz="650" spc="-15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1か月</a:t>
            </a:r>
            <a:r>
              <a:rPr sz="650" spc="-15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1年間)</a:t>
            </a:r>
            <a:endParaRPr lang="en-US" sz="650" spc="-3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lang="zh-TW"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■貯湯量</a:t>
            </a:r>
            <a:r>
              <a:rPr lang="ja-JP"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lang="zh-TW"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■使用可能湯量</a:t>
            </a:r>
            <a:endParaRPr lang="en-US" altLang="zh-TW" sz="650" spc="2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給湯温度</a:t>
            </a:r>
            <a:r>
              <a:rPr lang="ja-JP"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ふろ温度</a:t>
            </a:r>
            <a:endParaRPr lang="en-US" sz="650" spc="1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err="1">
                <a:solidFill>
                  <a:srgbClr val="231F20"/>
                </a:solidFill>
                <a:latin typeface="BIZ UDPゴシック" panose="020B0400000000000000" pitchFamily="50" charset="-128"/>
                <a:ea typeface="BIZ UDPゴシック" panose="020B0400000000000000" pitchFamily="50" charset="-128"/>
                <a:cs typeface="A P-OTF Aoto Gothic StdN R"/>
              </a:rPr>
              <a:t>湯はり状況</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304" name="テキスト ボックス 303">
            <a:extLst>
              <a:ext uri="{FF2B5EF4-FFF2-40B4-BE49-F238E27FC236}">
                <a16:creationId xmlns:a16="http://schemas.microsoft.com/office/drawing/2014/main" id="{962874CC-DC12-7757-89DF-51A166FFDC6C}"/>
              </a:ext>
            </a:extLst>
          </p:cNvPr>
          <p:cNvSpPr txBox="1"/>
          <p:nvPr/>
        </p:nvSpPr>
        <p:spPr>
          <a:xfrm>
            <a:off x="781582" y="5359520"/>
            <a:ext cx="964155" cy="307777"/>
          </a:xfrm>
          <a:prstGeom prst="rect">
            <a:avLst/>
          </a:prstGeom>
          <a:noFill/>
        </p:spPr>
        <p:txBody>
          <a:bodyPr wrap="square" rtlCol="0">
            <a:spAutoFit/>
          </a:bodyPr>
          <a:lstStyle/>
          <a:p>
            <a:r>
              <a:rPr lang="ja-JP" altLang="en-US" sz="1400" b="1" spc="60" dirty="0">
                <a:solidFill>
                  <a:srgbClr val="29417C"/>
                </a:solidFill>
                <a:latin typeface="BIZ UDPゴシック" panose="020B0400000000000000" pitchFamily="50" charset="-128"/>
                <a:ea typeface="BIZ UDPゴシック" panose="020B0400000000000000" pitchFamily="50" charset="-128"/>
                <a:cs typeface="A P-OTF Aoto Gothic StdN M"/>
              </a:rPr>
              <a:t>遠隔操作</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5" name="テキスト ボックス 304">
            <a:extLst>
              <a:ext uri="{FF2B5EF4-FFF2-40B4-BE49-F238E27FC236}">
                <a16:creationId xmlns:a16="http://schemas.microsoft.com/office/drawing/2014/main" id="{8CB74567-D172-0086-AE1C-6BCBD8725D06}"/>
              </a:ext>
            </a:extLst>
          </p:cNvPr>
          <p:cNvSpPr txBox="1"/>
          <p:nvPr/>
        </p:nvSpPr>
        <p:spPr>
          <a:xfrm>
            <a:off x="2419173" y="5677254"/>
            <a:ext cx="1006879" cy="192360"/>
          </a:xfrm>
          <a:prstGeom prst="rect">
            <a:avLst/>
          </a:prstGeom>
          <a:noFill/>
        </p:spPr>
        <p:txBody>
          <a:bodyPr wrap="square" rtlCol="0">
            <a:spAutoFit/>
          </a:bodyPr>
          <a:lstStyle/>
          <a:p>
            <a:r>
              <a:rPr lang="en-US" altLang="ja-JP" sz="650" b="0" i="0" u="none" strike="noStrike" baseline="0" dirty="0">
                <a:latin typeface="BIZ UDPゴシック" panose="020B0400000000000000" pitchFamily="50" charset="-128"/>
                <a:ea typeface="BIZ UDPゴシック" panose="020B0400000000000000" pitchFamily="50" charset="-128"/>
              </a:rPr>
              <a:t>【</a:t>
            </a:r>
            <a:r>
              <a:rPr lang="ja-JP" altLang="en-US" sz="650" b="0" i="0" u="none" strike="noStrike" baseline="0" dirty="0">
                <a:latin typeface="BIZ UDPゴシック" panose="020B0400000000000000" pitchFamily="50" charset="-128"/>
                <a:ea typeface="BIZ UDPゴシック" panose="020B0400000000000000" pitchFamily="50" charset="-128"/>
              </a:rPr>
              <a:t>遠隔操作できる機能</a:t>
            </a:r>
            <a:r>
              <a:rPr lang="en-US" altLang="ja-JP" sz="650" b="0" i="0" u="none" strike="noStrike" baseline="0" dirty="0">
                <a:latin typeface="BIZ UDPゴシック" panose="020B0400000000000000" pitchFamily="50" charset="-128"/>
                <a:ea typeface="BIZ UDPゴシック" panose="020B0400000000000000" pitchFamily="50" charset="-128"/>
              </a:rPr>
              <a:t>】</a:t>
            </a:r>
            <a:endParaRPr kumimoji="1" lang="ja-JP" altLang="en-US" sz="650" dirty="0">
              <a:latin typeface="BIZ UDPゴシック" panose="020B0400000000000000" pitchFamily="50" charset="-128"/>
              <a:ea typeface="BIZ UDPゴシック" panose="020B0400000000000000" pitchFamily="50" charset="-128"/>
            </a:endParaRPr>
          </a:p>
        </p:txBody>
      </p:sp>
      <p:sp>
        <p:nvSpPr>
          <p:cNvPr id="306" name="テキスト ボックス 305">
            <a:extLst>
              <a:ext uri="{FF2B5EF4-FFF2-40B4-BE49-F238E27FC236}">
                <a16:creationId xmlns:a16="http://schemas.microsoft.com/office/drawing/2014/main" id="{CB2FC100-B63A-C929-2939-FD9CE636BE1F}"/>
              </a:ext>
            </a:extLst>
          </p:cNvPr>
          <p:cNvSpPr txBox="1"/>
          <p:nvPr/>
        </p:nvSpPr>
        <p:spPr>
          <a:xfrm>
            <a:off x="6495852" y="5682308"/>
            <a:ext cx="922605" cy="192360"/>
          </a:xfrm>
          <a:prstGeom prst="rect">
            <a:avLst/>
          </a:prstGeom>
          <a:noFill/>
        </p:spPr>
        <p:txBody>
          <a:bodyPr wrap="square" rtlCol="0">
            <a:spAutoFit/>
          </a:bodyPr>
          <a:lstStyle/>
          <a:p>
            <a:r>
              <a:rPr lang="en-US" altLang="ja-JP" sz="650" b="0" i="0" u="none" strike="noStrike" baseline="0" dirty="0">
                <a:latin typeface="BIZ UDPゴシック" panose="020B0400000000000000" pitchFamily="50" charset="-128"/>
                <a:ea typeface="BIZ UDPゴシック" panose="020B0400000000000000" pitchFamily="50" charset="-128"/>
              </a:rPr>
              <a:t>【</a:t>
            </a:r>
            <a:r>
              <a:rPr lang="ja-JP" altLang="en-US" sz="650" b="0" i="0" u="none" strike="noStrike" baseline="0" dirty="0">
                <a:latin typeface="BIZ UDPゴシック" panose="020B0400000000000000" pitchFamily="50" charset="-128"/>
                <a:ea typeface="BIZ UDPゴシック" panose="020B0400000000000000" pitchFamily="50" charset="-128"/>
              </a:rPr>
              <a:t>確認できる情報</a:t>
            </a:r>
            <a:r>
              <a:rPr lang="en-US" altLang="ja-JP" sz="650" b="0" i="0" u="none" strike="noStrike" baseline="0" dirty="0">
                <a:latin typeface="BIZ UDPゴシック" panose="020B0400000000000000" pitchFamily="50" charset="-128"/>
                <a:ea typeface="BIZ UDPゴシック" panose="020B0400000000000000" pitchFamily="50" charset="-128"/>
              </a:rPr>
              <a:t>】</a:t>
            </a:r>
            <a:endParaRPr kumimoji="1" lang="ja-JP" altLang="en-US" sz="650" dirty="0">
              <a:latin typeface="BIZ UDPゴシック" panose="020B0400000000000000" pitchFamily="50" charset="-128"/>
              <a:ea typeface="BIZ UDPゴシック" panose="020B0400000000000000" pitchFamily="50" charset="-128"/>
            </a:endParaRPr>
          </a:p>
        </p:txBody>
      </p:sp>
      <p:pic>
        <p:nvPicPr>
          <p:cNvPr id="307" name="図 306">
            <a:extLst>
              <a:ext uri="{FF2B5EF4-FFF2-40B4-BE49-F238E27FC236}">
                <a16:creationId xmlns:a16="http://schemas.microsoft.com/office/drawing/2014/main" id="{D26F80CE-B78E-7121-225E-D376E46C11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09175" y="5521073"/>
            <a:ext cx="627041" cy="1026780"/>
          </a:xfrm>
          <a:prstGeom prst="rect">
            <a:avLst/>
          </a:prstGeom>
        </p:spPr>
      </p:pic>
      <p:sp>
        <p:nvSpPr>
          <p:cNvPr id="308" name="正方形/長方形 307">
            <a:extLst>
              <a:ext uri="{FF2B5EF4-FFF2-40B4-BE49-F238E27FC236}">
                <a16:creationId xmlns:a16="http://schemas.microsoft.com/office/drawing/2014/main" id="{994245E6-11FD-BD72-21B6-DC3ABA9D3CEA}"/>
              </a:ext>
            </a:extLst>
          </p:cNvPr>
          <p:cNvSpPr/>
          <p:nvPr/>
        </p:nvSpPr>
        <p:spPr>
          <a:xfrm>
            <a:off x="8510883" y="5359520"/>
            <a:ext cx="2350755"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object 204">
            <a:extLst>
              <a:ext uri="{FF2B5EF4-FFF2-40B4-BE49-F238E27FC236}">
                <a16:creationId xmlns:a16="http://schemas.microsoft.com/office/drawing/2014/main" id="{4C36D705-D19D-084E-18A7-26D01D66F22B}"/>
              </a:ext>
            </a:extLst>
          </p:cNvPr>
          <p:cNvSpPr txBox="1"/>
          <p:nvPr/>
        </p:nvSpPr>
        <p:spPr>
          <a:xfrm>
            <a:off x="8660946" y="5395851"/>
            <a:ext cx="1425325" cy="215444"/>
          </a:xfrm>
          <a:prstGeom prst="rect">
            <a:avLst/>
          </a:prstGeom>
        </p:spPr>
        <p:txBody>
          <a:bodyPr vert="horz" wrap="square" lIns="0" tIns="0" rIns="0" bIns="0" rtlCol="0" anchor="ctr" anchorCtr="0">
            <a:spAutoFit/>
          </a:bodyPr>
          <a:lstStyle/>
          <a:p>
            <a:pPr marL="12700">
              <a:lnSpc>
                <a:spcPct val="100000"/>
              </a:lnSpc>
              <a:spcBef>
                <a:spcPts val="100"/>
              </a:spcBef>
            </a:pPr>
            <a:r>
              <a:rPr lang="ja-JP" altLang="en-US" sz="1400" b="1" dirty="0">
                <a:solidFill>
                  <a:srgbClr val="29417C"/>
                </a:solidFill>
                <a:latin typeface="BIZ UDPゴシック" panose="020B0400000000000000" pitchFamily="50" charset="-128"/>
                <a:ea typeface="BIZ UDPゴシック" panose="020B0400000000000000" pitchFamily="50" charset="-128"/>
                <a:cs typeface="A P-OTF Aoto Gothic StdN M"/>
              </a:rPr>
              <a:t>自宅みまもり</a:t>
            </a:r>
            <a:endParaRPr lang="en-US" altLang="ja-JP" sz="1400" b="1" dirty="0">
              <a:solidFill>
                <a:srgbClr val="29417C"/>
              </a:solidFill>
              <a:latin typeface="BIZ UDPゴシック" panose="020B0400000000000000" pitchFamily="50" charset="-128"/>
              <a:ea typeface="BIZ UDPゴシック" panose="020B0400000000000000" pitchFamily="50" charset="-128"/>
              <a:cs typeface="A P-OTF Aoto Gothic StdN M"/>
            </a:endParaRPr>
          </a:p>
        </p:txBody>
      </p:sp>
      <p:pic>
        <p:nvPicPr>
          <p:cNvPr id="310" name="図 309">
            <a:extLst>
              <a:ext uri="{FF2B5EF4-FFF2-40B4-BE49-F238E27FC236}">
                <a16:creationId xmlns:a16="http://schemas.microsoft.com/office/drawing/2014/main" id="{C27C446A-628D-69FF-D4E4-91DB79430F0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1369" y="5365876"/>
            <a:ext cx="914435" cy="1248857"/>
          </a:xfrm>
          <a:prstGeom prst="rect">
            <a:avLst/>
          </a:prstGeom>
        </p:spPr>
      </p:pic>
      <p:sp>
        <p:nvSpPr>
          <p:cNvPr id="311" name="正方形/長方形 310">
            <a:extLst>
              <a:ext uri="{FF2B5EF4-FFF2-40B4-BE49-F238E27FC236}">
                <a16:creationId xmlns:a16="http://schemas.microsoft.com/office/drawing/2014/main" id="{C974F704-D0BF-4AFB-5424-4A50BC8EF1A2}"/>
              </a:ext>
            </a:extLst>
          </p:cNvPr>
          <p:cNvSpPr/>
          <p:nvPr/>
        </p:nvSpPr>
        <p:spPr>
          <a:xfrm>
            <a:off x="11133337" y="5359520"/>
            <a:ext cx="3270920"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object 204">
            <a:extLst>
              <a:ext uri="{FF2B5EF4-FFF2-40B4-BE49-F238E27FC236}">
                <a16:creationId xmlns:a16="http://schemas.microsoft.com/office/drawing/2014/main" id="{60C7B5C8-8B76-0F00-0974-5C1AC43CA165}"/>
              </a:ext>
            </a:extLst>
          </p:cNvPr>
          <p:cNvSpPr txBox="1"/>
          <p:nvPr/>
        </p:nvSpPr>
        <p:spPr>
          <a:xfrm>
            <a:off x="11283400" y="5395851"/>
            <a:ext cx="1425325" cy="215444"/>
          </a:xfrm>
          <a:prstGeom prst="rect">
            <a:avLst/>
          </a:prstGeom>
        </p:spPr>
        <p:txBody>
          <a:bodyPr vert="horz" wrap="square" lIns="0" tIns="0" rIns="0" bIns="0" rtlCol="0" anchor="ctr" anchorCtr="0">
            <a:spAutoFit/>
          </a:bodyPr>
          <a:lstStyle/>
          <a:p>
            <a:pPr marL="12700">
              <a:lnSpc>
                <a:spcPct val="100000"/>
              </a:lnSpc>
              <a:spcBef>
                <a:spcPts val="100"/>
              </a:spcBef>
            </a:pPr>
            <a:r>
              <a:rPr lang="ja-JP" altLang="en-US" sz="1400" b="1" dirty="0">
                <a:solidFill>
                  <a:srgbClr val="29417C"/>
                </a:solidFill>
                <a:latin typeface="BIZ UDPゴシック" panose="020B0400000000000000" pitchFamily="50" charset="-128"/>
                <a:ea typeface="BIZ UDPゴシック" panose="020B0400000000000000" pitchFamily="50" charset="-128"/>
                <a:cs typeface="A P-OTF Aoto Gothic StdN M"/>
              </a:rPr>
              <a:t>遠隔みまもり</a:t>
            </a:r>
            <a:endParaRPr lang="en-US" altLang="ja-JP" sz="1400" b="1" dirty="0">
              <a:solidFill>
                <a:srgbClr val="29417C"/>
              </a:solidFill>
              <a:latin typeface="BIZ UDPゴシック" panose="020B0400000000000000" pitchFamily="50" charset="-128"/>
              <a:ea typeface="BIZ UDPゴシック" panose="020B0400000000000000" pitchFamily="50" charset="-128"/>
              <a:cs typeface="A P-OTF Aoto Gothic StdN M"/>
            </a:endParaRPr>
          </a:p>
        </p:txBody>
      </p:sp>
      <p:pic>
        <p:nvPicPr>
          <p:cNvPr id="313" name="図 312">
            <a:extLst>
              <a:ext uri="{FF2B5EF4-FFF2-40B4-BE49-F238E27FC236}">
                <a16:creationId xmlns:a16="http://schemas.microsoft.com/office/drawing/2014/main" id="{D6735707-1E68-4EEE-ED58-47564425260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950919" y="5436374"/>
            <a:ext cx="1572828" cy="1186153"/>
          </a:xfrm>
          <a:prstGeom prst="rect">
            <a:avLst/>
          </a:prstGeom>
        </p:spPr>
      </p:pic>
      <p:sp>
        <p:nvSpPr>
          <p:cNvPr id="314" name="テキスト ボックス 313">
            <a:extLst>
              <a:ext uri="{FF2B5EF4-FFF2-40B4-BE49-F238E27FC236}">
                <a16:creationId xmlns:a16="http://schemas.microsoft.com/office/drawing/2014/main" id="{0EE1FBA3-C7BA-0495-2092-D4AEF2B38252}"/>
              </a:ext>
            </a:extLst>
          </p:cNvPr>
          <p:cNvSpPr txBox="1"/>
          <p:nvPr/>
        </p:nvSpPr>
        <p:spPr>
          <a:xfrm>
            <a:off x="8445040" y="5703658"/>
            <a:ext cx="1758796" cy="433965"/>
          </a:xfrm>
          <a:prstGeom prst="rect">
            <a:avLst/>
          </a:prstGeom>
          <a:noFill/>
        </p:spPr>
        <p:txBody>
          <a:bodyPr wrap="square" rtlCol="0">
            <a:spAutoFit/>
          </a:bodyPr>
          <a:lstStyle/>
          <a:p>
            <a:pPr>
              <a:lnSpc>
                <a:spcPct val="120000"/>
              </a:lnSpc>
            </a:pPr>
            <a:r>
              <a:rPr lang="ja-JP" altLang="en-US" sz="1000" spc="30" dirty="0">
                <a:solidFill>
                  <a:srgbClr val="29417C"/>
                </a:solidFill>
                <a:latin typeface="BIZ UDPゴシック" panose="020B0400000000000000" pitchFamily="50" charset="-128"/>
                <a:ea typeface="BIZ UDPゴシック" panose="020B0400000000000000" pitchFamily="50" charset="-128"/>
                <a:cs typeface="A P-OTF Aoto Gothic StdN M"/>
              </a:rPr>
              <a:t>家事の最中でもスマホから簡単にチェッ</a:t>
            </a:r>
            <a:r>
              <a:rPr lang="ja-JP" altLang="en-US" sz="1000" spc="-150" dirty="0">
                <a:solidFill>
                  <a:srgbClr val="29417C"/>
                </a:solidFill>
                <a:latin typeface="BIZ UDPゴシック" panose="020B0400000000000000" pitchFamily="50" charset="-128"/>
                <a:ea typeface="BIZ UDPゴシック" panose="020B0400000000000000" pitchFamily="50" charset="-128"/>
                <a:cs typeface="A P-OTF Aoto Gothic StdN M"/>
              </a:rPr>
              <a:t>ク</a:t>
            </a:r>
            <a:r>
              <a:rPr lang="ja-JP" altLang="en-US" sz="1000" spc="2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kumimoji="1" lang="ja-JP" altLang="en-US" sz="1000" spc="20" dirty="0">
              <a:solidFill>
                <a:srgbClr val="29417C"/>
              </a:solidFill>
              <a:latin typeface="BIZ UDPゴシック" panose="020B0400000000000000" pitchFamily="50" charset="-128"/>
              <a:ea typeface="BIZ UDPゴシック" panose="020B0400000000000000" pitchFamily="50" charset="-128"/>
            </a:endParaRPr>
          </a:p>
        </p:txBody>
      </p:sp>
      <p:sp>
        <p:nvSpPr>
          <p:cNvPr id="315" name="テキスト ボックス 314">
            <a:extLst>
              <a:ext uri="{FF2B5EF4-FFF2-40B4-BE49-F238E27FC236}">
                <a16:creationId xmlns:a16="http://schemas.microsoft.com/office/drawing/2014/main" id="{63A8B99B-BE53-AB88-4181-D5277BD89866}"/>
              </a:ext>
            </a:extLst>
          </p:cNvPr>
          <p:cNvSpPr txBox="1"/>
          <p:nvPr/>
        </p:nvSpPr>
        <p:spPr>
          <a:xfrm>
            <a:off x="11053446" y="5707910"/>
            <a:ext cx="1758796" cy="433965"/>
          </a:xfrm>
          <a:prstGeom prst="rect">
            <a:avLst/>
          </a:prstGeom>
          <a:noFill/>
        </p:spPr>
        <p:txBody>
          <a:bodyPr wrap="square" rtlCol="0">
            <a:spAutoFit/>
          </a:bodyPr>
          <a:lstStyle/>
          <a:p>
            <a:pPr>
              <a:lnSpc>
                <a:spcPct val="120000"/>
              </a:lnSpc>
            </a:pPr>
            <a:r>
              <a:rPr lang="ja-JP" altLang="en-US" sz="1000" spc="30" dirty="0">
                <a:solidFill>
                  <a:srgbClr val="29417C"/>
                </a:solidFill>
                <a:latin typeface="BIZ UDPゴシック" panose="020B0400000000000000" pitchFamily="50" charset="-128"/>
                <a:ea typeface="BIZ UDPゴシック" panose="020B0400000000000000" pitchFamily="50" charset="-128"/>
                <a:cs typeface="A P-OTF Aoto Gothic StdN M"/>
              </a:rPr>
              <a:t>離れて暮らすご家族の</a:t>
            </a:r>
            <a:endParaRPr lang="en-US" altLang="ja-JP" sz="1000" spc="3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a:lnSpc>
                <a:spcPct val="120000"/>
              </a:lnSpc>
            </a:pPr>
            <a:r>
              <a:rPr lang="ja-JP" altLang="en-US" sz="1000" spc="30" dirty="0">
                <a:solidFill>
                  <a:srgbClr val="29417C"/>
                </a:solidFill>
                <a:latin typeface="BIZ UDPゴシック" panose="020B0400000000000000" pitchFamily="50" charset="-128"/>
                <a:ea typeface="BIZ UDPゴシック" panose="020B0400000000000000" pitchFamily="50" charset="-128"/>
                <a:cs typeface="A P-OTF Aoto Gothic StdN M"/>
              </a:rPr>
              <a:t>見まもりに</a:t>
            </a:r>
            <a:r>
              <a:rPr lang="ja-JP" altLang="en-US" sz="1000" spc="2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kumimoji="1" lang="ja-JP" altLang="en-US" sz="1000" spc="20" dirty="0">
              <a:solidFill>
                <a:srgbClr val="29417C"/>
              </a:solidFill>
              <a:latin typeface="BIZ UDPゴシック" panose="020B0400000000000000" pitchFamily="50" charset="-128"/>
              <a:ea typeface="BIZ UDPゴシック" panose="020B0400000000000000" pitchFamily="50" charset="-128"/>
            </a:endParaRPr>
          </a:p>
        </p:txBody>
      </p:sp>
      <p:grpSp>
        <p:nvGrpSpPr>
          <p:cNvPr id="316" name="グループ化 315">
            <a:extLst>
              <a:ext uri="{FF2B5EF4-FFF2-40B4-BE49-F238E27FC236}">
                <a16:creationId xmlns:a16="http://schemas.microsoft.com/office/drawing/2014/main" id="{A933EA2D-2435-83DA-E9F9-745AC32112A4}"/>
              </a:ext>
            </a:extLst>
          </p:cNvPr>
          <p:cNvGrpSpPr/>
          <p:nvPr/>
        </p:nvGrpSpPr>
        <p:grpSpPr>
          <a:xfrm>
            <a:off x="712329" y="4983910"/>
            <a:ext cx="5231169" cy="276210"/>
            <a:chOff x="712329" y="5623032"/>
            <a:chExt cx="5231169" cy="276210"/>
          </a:xfrm>
        </p:grpSpPr>
        <p:sp>
          <p:nvSpPr>
            <p:cNvPr id="317" name="正方形/長方形 65">
              <a:extLst>
                <a:ext uri="{FF2B5EF4-FFF2-40B4-BE49-F238E27FC236}">
                  <a16:creationId xmlns:a16="http://schemas.microsoft.com/office/drawing/2014/main" id="{67F418A9-E2A1-5A8E-DFAA-F45F4625EB57}"/>
                </a:ext>
              </a:extLst>
            </p:cNvPr>
            <p:cNvSpPr/>
            <p:nvPr/>
          </p:nvSpPr>
          <p:spPr>
            <a:xfrm>
              <a:off x="712329" y="5623032"/>
              <a:ext cx="5231169" cy="276210"/>
            </a:xfrm>
            <a:custGeom>
              <a:avLst/>
              <a:gdLst>
                <a:gd name="connsiteX0" fmla="*/ 0 w 4538751"/>
                <a:gd name="connsiteY0" fmla="*/ 0 h 271570"/>
                <a:gd name="connsiteX1" fmla="*/ 4538751 w 4538751"/>
                <a:gd name="connsiteY1" fmla="*/ 0 h 271570"/>
                <a:gd name="connsiteX2" fmla="*/ 4538751 w 4538751"/>
                <a:gd name="connsiteY2" fmla="*/ 271570 h 271570"/>
                <a:gd name="connsiteX3" fmla="*/ 0 w 4538751"/>
                <a:gd name="connsiteY3" fmla="*/ 271570 h 271570"/>
                <a:gd name="connsiteX4" fmla="*/ 0 w 4538751"/>
                <a:gd name="connsiteY4" fmla="*/ 0 h 271570"/>
                <a:gd name="connsiteX0" fmla="*/ 0 w 4538751"/>
                <a:gd name="connsiteY0" fmla="*/ 7793 h 279363"/>
                <a:gd name="connsiteX1" fmla="*/ 4214035 w 4538751"/>
                <a:gd name="connsiteY1" fmla="*/ 0 h 279363"/>
                <a:gd name="connsiteX2" fmla="*/ 4538751 w 4538751"/>
                <a:gd name="connsiteY2" fmla="*/ 279363 h 279363"/>
                <a:gd name="connsiteX3" fmla="*/ 0 w 4538751"/>
                <a:gd name="connsiteY3" fmla="*/ 279363 h 279363"/>
                <a:gd name="connsiteX4" fmla="*/ 0 w 4538751"/>
                <a:gd name="connsiteY4" fmla="*/ 7793 h 279363"/>
                <a:gd name="connsiteX0" fmla="*/ 0 w 4451574"/>
                <a:gd name="connsiteY0" fmla="*/ 7793 h 279363"/>
                <a:gd name="connsiteX1" fmla="*/ 4214035 w 4451574"/>
                <a:gd name="connsiteY1" fmla="*/ 0 h 279363"/>
                <a:gd name="connsiteX2" fmla="*/ 4451574 w 4451574"/>
                <a:gd name="connsiteY2" fmla="*/ 273057 h 279363"/>
                <a:gd name="connsiteX3" fmla="*/ 0 w 4451574"/>
                <a:gd name="connsiteY3" fmla="*/ 279363 h 279363"/>
                <a:gd name="connsiteX4" fmla="*/ 0 w 4451574"/>
                <a:gd name="connsiteY4" fmla="*/ 7793 h 279363"/>
                <a:gd name="connsiteX0" fmla="*/ 0 w 4519681"/>
                <a:gd name="connsiteY0" fmla="*/ 7793 h 279363"/>
                <a:gd name="connsiteX1" fmla="*/ 4214035 w 4519681"/>
                <a:gd name="connsiteY1" fmla="*/ 0 h 279363"/>
                <a:gd name="connsiteX2" fmla="*/ 4519681 w 4519681"/>
                <a:gd name="connsiteY2" fmla="*/ 269904 h 279363"/>
                <a:gd name="connsiteX3" fmla="*/ 0 w 4519681"/>
                <a:gd name="connsiteY3" fmla="*/ 279363 h 279363"/>
                <a:gd name="connsiteX4" fmla="*/ 0 w 4519681"/>
                <a:gd name="connsiteY4" fmla="*/ 7793 h 279363"/>
                <a:gd name="connsiteX0" fmla="*/ 0 w 4519681"/>
                <a:gd name="connsiteY0" fmla="*/ 4640 h 276210"/>
                <a:gd name="connsiteX1" fmla="*/ 4233104 w 4519681"/>
                <a:gd name="connsiteY1" fmla="*/ 0 h 276210"/>
                <a:gd name="connsiteX2" fmla="*/ 4519681 w 4519681"/>
                <a:gd name="connsiteY2" fmla="*/ 266751 h 276210"/>
                <a:gd name="connsiteX3" fmla="*/ 0 w 4519681"/>
                <a:gd name="connsiteY3" fmla="*/ 276210 h 276210"/>
                <a:gd name="connsiteX4" fmla="*/ 0 w 4519681"/>
                <a:gd name="connsiteY4" fmla="*/ 4640 h 27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681" h="276210">
                  <a:moveTo>
                    <a:pt x="0" y="4640"/>
                  </a:moveTo>
                  <a:lnTo>
                    <a:pt x="4233104" y="0"/>
                  </a:lnTo>
                  <a:lnTo>
                    <a:pt x="4519681" y="266751"/>
                  </a:lnTo>
                  <a:lnTo>
                    <a:pt x="0" y="276210"/>
                  </a:lnTo>
                  <a:lnTo>
                    <a:pt x="0" y="4640"/>
                  </a:lnTo>
                  <a:close/>
                </a:path>
              </a:pathLst>
            </a:custGeom>
            <a:solidFill>
              <a:srgbClr val="A0D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8" name="図 317">
              <a:extLst>
                <a:ext uri="{FF2B5EF4-FFF2-40B4-BE49-F238E27FC236}">
                  <a16:creationId xmlns:a16="http://schemas.microsoft.com/office/drawing/2014/main" id="{EE6E7651-58BA-AFB0-85F6-E0FFFADB57C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65814" y="5695288"/>
              <a:ext cx="1502946" cy="143297"/>
            </a:xfrm>
            <a:prstGeom prst="rect">
              <a:avLst/>
            </a:prstGeom>
          </p:spPr>
        </p:pic>
        <p:sp>
          <p:nvSpPr>
            <p:cNvPr id="319" name="object 182">
              <a:extLst>
                <a:ext uri="{FF2B5EF4-FFF2-40B4-BE49-F238E27FC236}">
                  <a16:creationId xmlns:a16="http://schemas.microsoft.com/office/drawing/2014/main" id="{6230C254-355B-F18A-F86F-C79ECE9AC4A5}"/>
                </a:ext>
              </a:extLst>
            </p:cNvPr>
            <p:cNvSpPr txBox="1"/>
            <p:nvPr/>
          </p:nvSpPr>
          <p:spPr>
            <a:xfrm>
              <a:off x="2434100" y="5657728"/>
              <a:ext cx="1262237"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9417C"/>
                  </a:solidFill>
                  <a:latin typeface="BIZ UDPゴシック" panose="020B0400000000000000" pitchFamily="50" charset="-128"/>
                  <a:ea typeface="BIZ UDPゴシック" panose="020B0400000000000000" pitchFamily="50" charset="-128"/>
                  <a:cs typeface="A P-OTF Aoto Gothic StdN M"/>
                </a:rPr>
                <a:t>は</a:t>
              </a:r>
              <a:r>
                <a:rPr sz="1100" spc="-300" dirty="0">
                  <a:solidFill>
                    <a:srgbClr val="29417C"/>
                  </a:solidFill>
                  <a:latin typeface="BIZ UDPゴシック" panose="020B0400000000000000" pitchFamily="50" charset="-128"/>
                  <a:ea typeface="BIZ UDPゴシック" panose="020B0400000000000000" pitchFamily="50" charset="-128"/>
                  <a:cs typeface="A P-OTF Aoto Gothic StdN M"/>
                </a:rPr>
                <a:t>、</a:t>
              </a:r>
              <a:r>
                <a:rPr sz="1100" spc="80" dirty="0">
                  <a:solidFill>
                    <a:srgbClr val="29417C"/>
                  </a:solidFill>
                  <a:latin typeface="BIZ UDPゴシック" panose="020B0400000000000000" pitchFamily="50" charset="-128"/>
                  <a:ea typeface="BIZ UDPゴシック" panose="020B0400000000000000" pitchFamily="50" charset="-128"/>
                  <a:cs typeface="A P-OTF Aoto Gothic StdN M"/>
                </a:rPr>
                <a:t>こんなに便</a:t>
              </a:r>
              <a:r>
                <a:rPr sz="1100" spc="-300" dirty="0">
                  <a:solidFill>
                    <a:srgbClr val="29417C"/>
                  </a:solidFill>
                  <a:latin typeface="BIZ UDPゴシック" panose="020B0400000000000000" pitchFamily="50" charset="-128"/>
                  <a:ea typeface="BIZ UDPゴシック" panose="020B0400000000000000" pitchFamily="50" charset="-128"/>
                  <a:cs typeface="A P-OTF Aoto Gothic StdN M"/>
                </a:rPr>
                <a:t>利</a:t>
              </a:r>
              <a:r>
                <a:rPr sz="1100" spc="10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100" spc="100" dirty="0">
                <a:latin typeface="BIZ UDPゴシック" panose="020B0400000000000000" pitchFamily="50" charset="-128"/>
                <a:ea typeface="BIZ UDPゴシック" panose="020B0400000000000000" pitchFamily="50" charset="-128"/>
                <a:cs typeface="A P-OTF Aoto Gothic StdN M"/>
              </a:endParaRPr>
            </a:p>
          </p:txBody>
        </p:sp>
      </p:grpSp>
      <p:pic>
        <p:nvPicPr>
          <p:cNvPr id="320" name="図 319">
            <a:extLst>
              <a:ext uri="{FF2B5EF4-FFF2-40B4-BE49-F238E27FC236}">
                <a16:creationId xmlns:a16="http://schemas.microsoft.com/office/drawing/2014/main" id="{39F8308D-EA55-DE54-DE33-8DF5F0DACC3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91745" y="4750232"/>
            <a:ext cx="1787930" cy="1828738"/>
          </a:xfrm>
          <a:prstGeom prst="rect">
            <a:avLst/>
          </a:prstGeom>
        </p:spPr>
      </p:pic>
      <p:cxnSp>
        <p:nvCxnSpPr>
          <p:cNvPr id="321" name="直線コネクタ 320">
            <a:extLst>
              <a:ext uri="{FF2B5EF4-FFF2-40B4-BE49-F238E27FC236}">
                <a16:creationId xmlns:a16="http://schemas.microsoft.com/office/drawing/2014/main" id="{F972E30B-228F-C75B-EE64-BA5B99A0B980}"/>
              </a:ext>
            </a:extLst>
          </p:cNvPr>
          <p:cNvCxnSpPr>
            <a:cxnSpLocks/>
          </p:cNvCxnSpPr>
          <p:nvPr/>
        </p:nvCxnSpPr>
        <p:spPr>
          <a:xfrm>
            <a:off x="1374590" y="2401485"/>
            <a:ext cx="4118631" cy="0"/>
          </a:xfrm>
          <a:prstGeom prst="line">
            <a:avLst/>
          </a:prstGeom>
          <a:ln w="6350">
            <a:solidFill>
              <a:srgbClr val="29417C"/>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A8A60D07-1EF8-59D5-8DBF-410FE9EEEE9E}"/>
              </a:ext>
            </a:extLst>
          </p:cNvPr>
          <p:cNvCxnSpPr>
            <a:cxnSpLocks/>
          </p:cNvCxnSpPr>
          <p:nvPr/>
        </p:nvCxnSpPr>
        <p:spPr>
          <a:xfrm>
            <a:off x="710361" y="6579332"/>
            <a:ext cx="13693896" cy="0"/>
          </a:xfrm>
          <a:prstGeom prst="line">
            <a:avLst/>
          </a:prstGeom>
          <a:ln w="6350">
            <a:solidFill>
              <a:srgbClr val="29417C"/>
            </a:solidFill>
          </a:ln>
        </p:spPr>
        <p:style>
          <a:lnRef idx="1">
            <a:schemeClr val="accent1"/>
          </a:lnRef>
          <a:fillRef idx="0">
            <a:schemeClr val="accent1"/>
          </a:fillRef>
          <a:effectRef idx="0">
            <a:schemeClr val="accent1"/>
          </a:effectRef>
          <a:fontRef idx="minor">
            <a:schemeClr val="tx1"/>
          </a:fontRef>
        </p:style>
      </p:cxnSp>
      <p:grpSp>
        <p:nvGrpSpPr>
          <p:cNvPr id="323" name="グループ化 322">
            <a:extLst>
              <a:ext uri="{FF2B5EF4-FFF2-40B4-BE49-F238E27FC236}">
                <a16:creationId xmlns:a16="http://schemas.microsoft.com/office/drawing/2014/main" id="{F9E3945D-6493-4D18-311E-3465B8BA58FF}"/>
              </a:ext>
            </a:extLst>
          </p:cNvPr>
          <p:cNvGrpSpPr/>
          <p:nvPr/>
        </p:nvGrpSpPr>
        <p:grpSpPr>
          <a:xfrm>
            <a:off x="709036" y="6654013"/>
            <a:ext cx="8868369" cy="506501"/>
            <a:chOff x="704878" y="2699825"/>
            <a:chExt cx="6761088" cy="506501"/>
          </a:xfrm>
        </p:grpSpPr>
        <p:sp>
          <p:nvSpPr>
            <p:cNvPr id="324" name="object 3">
              <a:extLst>
                <a:ext uri="{FF2B5EF4-FFF2-40B4-BE49-F238E27FC236}">
                  <a16:creationId xmlns:a16="http://schemas.microsoft.com/office/drawing/2014/main" id="{97D22586-48A1-00BE-68F8-7452352C26B1}"/>
                </a:ext>
              </a:extLst>
            </p:cNvPr>
            <p:cNvSpPr/>
            <p:nvPr/>
          </p:nvSpPr>
          <p:spPr>
            <a:xfrm>
              <a:off x="704878" y="2774958"/>
              <a:ext cx="6753555"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325" name="object 4">
              <a:extLst>
                <a:ext uri="{FF2B5EF4-FFF2-40B4-BE49-F238E27FC236}">
                  <a16:creationId xmlns:a16="http://schemas.microsoft.com/office/drawing/2014/main" id="{D3B9224B-980F-2319-476E-50C90BF1BAA1}"/>
                </a:ext>
              </a:extLst>
            </p:cNvPr>
            <p:cNvSpPr/>
            <p:nvPr/>
          </p:nvSpPr>
          <p:spPr>
            <a:xfrm flipV="1">
              <a:off x="704883" y="2699825"/>
              <a:ext cx="6753550" cy="4571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326" name="object 5">
              <a:extLst>
                <a:ext uri="{FF2B5EF4-FFF2-40B4-BE49-F238E27FC236}">
                  <a16:creationId xmlns:a16="http://schemas.microsoft.com/office/drawing/2014/main" id="{31699F19-B93E-36C6-D39E-6E28AAE4B9AB}"/>
                </a:ext>
              </a:extLst>
            </p:cNvPr>
            <p:cNvSpPr/>
            <p:nvPr/>
          </p:nvSpPr>
          <p:spPr>
            <a:xfrm flipV="1">
              <a:off x="704883" y="3148957"/>
              <a:ext cx="6761083" cy="5736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grpSp>
      <p:sp>
        <p:nvSpPr>
          <p:cNvPr id="327" name="object 28">
            <a:extLst>
              <a:ext uri="{FF2B5EF4-FFF2-40B4-BE49-F238E27FC236}">
                <a16:creationId xmlns:a16="http://schemas.microsoft.com/office/drawing/2014/main" id="{12E7F943-DBAD-C244-640F-3D8919237121}"/>
              </a:ext>
            </a:extLst>
          </p:cNvPr>
          <p:cNvSpPr txBox="1"/>
          <p:nvPr/>
        </p:nvSpPr>
        <p:spPr>
          <a:xfrm>
            <a:off x="932951" y="6776873"/>
            <a:ext cx="7270001" cy="259045"/>
          </a:xfrm>
          <a:prstGeom prst="rect">
            <a:avLst/>
          </a:prstGeom>
        </p:spPr>
        <p:txBody>
          <a:bodyPr vert="horz" wrap="square" lIns="0" tIns="12700" rIns="0" bIns="0" rtlCol="0">
            <a:spAutoFit/>
          </a:bodyPr>
          <a:lstStyle/>
          <a:p>
            <a:pPr marL="12700">
              <a:lnSpc>
                <a:spcPct val="100000"/>
              </a:lnSpc>
              <a:spcBef>
                <a:spcPts val="100"/>
              </a:spcBef>
            </a:pPr>
            <a:r>
              <a:rPr sz="1600" b="1" spc="260" dirty="0">
                <a:solidFill>
                  <a:srgbClr val="29417C"/>
                </a:solidFill>
                <a:latin typeface="BIZ UDPゴシック" panose="020B0400000000000000" pitchFamily="50" charset="-128"/>
                <a:ea typeface="BIZ UDPゴシック" panose="020B0400000000000000" pitchFamily="50" charset="-128"/>
                <a:cs typeface="A P-OTF Aoto Gothic StdN M"/>
              </a:rPr>
              <a:t>コロナエコキュートはみまもり機能充実で家族の快適入浴をサポート</a:t>
            </a:r>
            <a:endParaRPr sz="1600" b="1" spc="260" dirty="0">
              <a:latin typeface="BIZ UDPゴシック" panose="020B0400000000000000" pitchFamily="50" charset="-128"/>
              <a:ea typeface="BIZ UDPゴシック" panose="020B0400000000000000" pitchFamily="50" charset="-128"/>
              <a:cs typeface="A P-OTF Aoto Gothic StdN M"/>
            </a:endParaRPr>
          </a:p>
        </p:txBody>
      </p:sp>
      <p:sp>
        <p:nvSpPr>
          <p:cNvPr id="328" name="object 30">
            <a:extLst>
              <a:ext uri="{FF2B5EF4-FFF2-40B4-BE49-F238E27FC236}">
                <a16:creationId xmlns:a16="http://schemas.microsoft.com/office/drawing/2014/main" id="{AF9DFA81-980A-E44D-E002-4A00DA58FE4D}"/>
              </a:ext>
            </a:extLst>
          </p:cNvPr>
          <p:cNvSpPr txBox="1"/>
          <p:nvPr/>
        </p:nvSpPr>
        <p:spPr>
          <a:xfrm>
            <a:off x="650565" y="8034408"/>
            <a:ext cx="1879600" cy="345223"/>
          </a:xfrm>
          <a:prstGeom prst="rect">
            <a:avLst/>
          </a:prstGeom>
        </p:spPr>
        <p:txBody>
          <a:bodyPr vert="horz" wrap="square" lIns="0" tIns="12700" rIns="0" bIns="0" rtlCol="0">
            <a:spAutoFit/>
          </a:bodyPr>
          <a:lstStyle/>
          <a:p>
            <a:pPr marL="12700" marR="5080">
              <a:lnSpc>
                <a:spcPct val="125000"/>
              </a:lnSpc>
              <a:spcBef>
                <a:spcPts val="100"/>
              </a:spcBef>
            </a:pPr>
            <a:r>
              <a:rPr sz="900" spc="80" dirty="0" err="1">
                <a:solidFill>
                  <a:srgbClr val="231F20"/>
                </a:solidFill>
                <a:latin typeface="BIZ UDPゴシック" panose="020B0400000000000000" pitchFamily="50" charset="-128"/>
                <a:ea typeface="BIZ UDPゴシック" panose="020B0400000000000000" pitchFamily="50" charset="-128"/>
                <a:cs typeface="A P-OTF Aoto Gothic StdN R"/>
              </a:rPr>
              <a:t>台所リモコンのお知らせサインが</a:t>
            </a:r>
            <a:endParaRPr lang="en-US" sz="900" spc="8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marR="5080">
              <a:lnSpc>
                <a:spcPct val="125000"/>
              </a:lnSpc>
              <a:spcBef>
                <a:spcPts val="100"/>
              </a:spcBef>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入浴者の状況をお知らせします</a:t>
            </a:r>
            <a:r>
              <a:rPr sz="900" spc="8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80" dirty="0">
              <a:latin typeface="BIZ UDPゴシック" panose="020B0400000000000000" pitchFamily="50" charset="-128"/>
              <a:ea typeface="BIZ UDPゴシック" panose="020B0400000000000000" pitchFamily="50" charset="-128"/>
              <a:cs typeface="A P-OTF Aoto Gothic StdN R"/>
            </a:endParaRPr>
          </a:p>
        </p:txBody>
      </p:sp>
      <p:grpSp>
        <p:nvGrpSpPr>
          <p:cNvPr id="329" name="グループ化 328">
            <a:extLst>
              <a:ext uri="{FF2B5EF4-FFF2-40B4-BE49-F238E27FC236}">
                <a16:creationId xmlns:a16="http://schemas.microsoft.com/office/drawing/2014/main" id="{E63C635C-83D2-F7F4-A1AF-1C39B5B62957}"/>
              </a:ext>
            </a:extLst>
          </p:cNvPr>
          <p:cNvGrpSpPr/>
          <p:nvPr/>
        </p:nvGrpSpPr>
        <p:grpSpPr>
          <a:xfrm>
            <a:off x="675190" y="7412949"/>
            <a:ext cx="1748012" cy="494143"/>
            <a:chOff x="741452" y="8529155"/>
            <a:chExt cx="1748012" cy="494143"/>
          </a:xfrm>
        </p:grpSpPr>
        <p:sp>
          <p:nvSpPr>
            <p:cNvPr id="330" name="正方形/長方形 329">
              <a:extLst>
                <a:ext uri="{FF2B5EF4-FFF2-40B4-BE49-F238E27FC236}">
                  <a16:creationId xmlns:a16="http://schemas.microsoft.com/office/drawing/2014/main" id="{525C92C1-2FA1-560E-35F1-0FD3CEFD8589}"/>
                </a:ext>
              </a:extLst>
            </p:cNvPr>
            <p:cNvSpPr/>
            <p:nvPr/>
          </p:nvSpPr>
          <p:spPr>
            <a:xfrm>
              <a:off x="741452" y="8529489"/>
              <a:ext cx="1748012" cy="49380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object 29">
              <a:extLst>
                <a:ext uri="{FF2B5EF4-FFF2-40B4-BE49-F238E27FC236}">
                  <a16:creationId xmlns:a16="http://schemas.microsoft.com/office/drawing/2014/main" id="{235BC62E-939D-C877-3864-CB50A5249C85}"/>
                </a:ext>
              </a:extLst>
            </p:cNvPr>
            <p:cNvSpPr txBox="1"/>
            <p:nvPr/>
          </p:nvSpPr>
          <p:spPr>
            <a:xfrm>
              <a:off x="1023372" y="8529155"/>
              <a:ext cx="1161722" cy="442429"/>
            </a:xfrm>
            <a:prstGeom prst="rect">
              <a:avLst/>
            </a:prstGeom>
            <a:noFill/>
          </p:spPr>
          <p:txBody>
            <a:bodyPr vert="horz" wrap="square" lIns="0" tIns="59690" rIns="0" bIns="0" rtlCol="0">
              <a:spAutoFit/>
            </a:bodyPr>
            <a:lstStyle/>
            <a:p>
              <a:pPr algn="ctr">
                <a:lnSpc>
                  <a:spcPct val="100000"/>
                </a:lnSpc>
                <a:spcBef>
                  <a:spcPts val="470"/>
                </a:spcBef>
              </a:pPr>
              <a:r>
                <a:rPr sz="1400" spc="80" dirty="0">
                  <a:solidFill>
                    <a:srgbClr val="FFFFFF"/>
                  </a:solidFill>
                  <a:latin typeface="BIZ UDPゴシック" panose="020B0400000000000000" pitchFamily="50" charset="-128"/>
                  <a:ea typeface="BIZ UDPゴシック" panose="020B0400000000000000" pitchFamily="50" charset="-128"/>
                  <a:cs typeface="A P-OTF Aoto Gothic StdN M"/>
                </a:rPr>
                <a:t>入浴お知らせ</a:t>
              </a:r>
              <a:endParaRPr sz="1400" spc="80" dirty="0">
                <a:latin typeface="BIZ UDPゴシック" panose="020B0400000000000000" pitchFamily="50" charset="-128"/>
                <a:ea typeface="BIZ UDPゴシック" panose="020B0400000000000000" pitchFamily="50" charset="-128"/>
                <a:cs typeface="A P-OTF Aoto Gothic StdN M"/>
              </a:endParaRPr>
            </a:p>
            <a:p>
              <a:pPr algn="ctr">
                <a:lnSpc>
                  <a:spcPct val="100000"/>
                </a:lnSpc>
                <a:spcBef>
                  <a:spcPts val="100"/>
                </a:spcBef>
              </a:pPr>
              <a:r>
                <a:rPr sz="1000" spc="-25" dirty="0">
                  <a:solidFill>
                    <a:srgbClr val="FFFFFF"/>
                  </a:solidFill>
                  <a:latin typeface="BIZ UDPゴシック" panose="020B0400000000000000" pitchFamily="50" charset="-128"/>
                  <a:ea typeface="BIZ UDPゴシック" panose="020B0400000000000000" pitchFamily="50" charset="-128"/>
                  <a:cs typeface="A P-OTF Aoto Gothic StdN M"/>
                </a:rPr>
                <a:t>(台所リモコン)</a:t>
              </a:r>
              <a:endParaRPr sz="1000" dirty="0">
                <a:latin typeface="BIZ UDPゴシック" panose="020B0400000000000000" pitchFamily="50" charset="-128"/>
                <a:ea typeface="BIZ UDPゴシック" panose="020B0400000000000000" pitchFamily="50" charset="-128"/>
                <a:cs typeface="A P-OTF Aoto Gothic StdN M"/>
              </a:endParaRPr>
            </a:p>
          </p:txBody>
        </p:sp>
      </p:grpSp>
      <p:pic>
        <p:nvPicPr>
          <p:cNvPr id="332" name="図 331">
            <a:extLst>
              <a:ext uri="{FF2B5EF4-FFF2-40B4-BE49-F238E27FC236}">
                <a16:creationId xmlns:a16="http://schemas.microsoft.com/office/drawing/2014/main" id="{8452F58C-B1CD-8FDD-28AE-01A09527F52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02291" y="7230916"/>
            <a:ext cx="7075114" cy="1818419"/>
          </a:xfrm>
          <a:prstGeom prst="rect">
            <a:avLst/>
          </a:prstGeom>
        </p:spPr>
      </p:pic>
      <p:sp>
        <p:nvSpPr>
          <p:cNvPr id="333" name="正方形/長方形 332">
            <a:extLst>
              <a:ext uri="{FF2B5EF4-FFF2-40B4-BE49-F238E27FC236}">
                <a16:creationId xmlns:a16="http://schemas.microsoft.com/office/drawing/2014/main" id="{4E247495-EC84-77F0-5021-6CAEF23CF518}"/>
              </a:ext>
            </a:extLst>
          </p:cNvPr>
          <p:cNvSpPr/>
          <p:nvPr/>
        </p:nvSpPr>
        <p:spPr>
          <a:xfrm>
            <a:off x="3818659" y="7360172"/>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a:extLst>
              <a:ext uri="{FF2B5EF4-FFF2-40B4-BE49-F238E27FC236}">
                <a16:creationId xmlns:a16="http://schemas.microsoft.com/office/drawing/2014/main" id="{76BA617B-8DB3-51A5-9D86-5577CAF4B3EC}"/>
              </a:ext>
            </a:extLst>
          </p:cNvPr>
          <p:cNvSpPr/>
          <p:nvPr/>
        </p:nvSpPr>
        <p:spPr>
          <a:xfrm>
            <a:off x="5779478" y="7360172"/>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a:extLst>
              <a:ext uri="{FF2B5EF4-FFF2-40B4-BE49-F238E27FC236}">
                <a16:creationId xmlns:a16="http://schemas.microsoft.com/office/drawing/2014/main" id="{CF8393BF-FC86-CB48-7731-6217C84E1577}"/>
              </a:ext>
            </a:extLst>
          </p:cNvPr>
          <p:cNvSpPr/>
          <p:nvPr/>
        </p:nvSpPr>
        <p:spPr>
          <a:xfrm>
            <a:off x="7504582" y="7271301"/>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a:extLst>
              <a:ext uri="{FF2B5EF4-FFF2-40B4-BE49-F238E27FC236}">
                <a16:creationId xmlns:a16="http://schemas.microsoft.com/office/drawing/2014/main" id="{C0A7AE9A-06EB-77C3-8174-762BC56BA729}"/>
              </a:ext>
            </a:extLst>
          </p:cNvPr>
          <p:cNvSpPr/>
          <p:nvPr/>
        </p:nvSpPr>
        <p:spPr>
          <a:xfrm>
            <a:off x="9191504" y="7315403"/>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テキスト ボックス 336">
            <a:extLst>
              <a:ext uri="{FF2B5EF4-FFF2-40B4-BE49-F238E27FC236}">
                <a16:creationId xmlns:a16="http://schemas.microsoft.com/office/drawing/2014/main" id="{B9D98A60-95A1-7B4C-3223-91ACB063B8E7}"/>
              </a:ext>
            </a:extLst>
          </p:cNvPr>
          <p:cNvSpPr txBox="1"/>
          <p:nvPr/>
        </p:nvSpPr>
        <p:spPr>
          <a:xfrm>
            <a:off x="3781713" y="7324371"/>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入ったわね</a:t>
            </a:r>
          </a:p>
        </p:txBody>
      </p:sp>
      <p:sp>
        <p:nvSpPr>
          <p:cNvPr id="338" name="テキスト ボックス 337">
            <a:extLst>
              <a:ext uri="{FF2B5EF4-FFF2-40B4-BE49-F238E27FC236}">
                <a16:creationId xmlns:a16="http://schemas.microsoft.com/office/drawing/2014/main" id="{A3C8E2B5-CA94-B8CB-EEEA-D8431EC429B6}"/>
              </a:ext>
            </a:extLst>
          </p:cNvPr>
          <p:cNvSpPr txBox="1"/>
          <p:nvPr/>
        </p:nvSpPr>
        <p:spPr>
          <a:xfrm>
            <a:off x="5737206" y="7363167"/>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入浴中ね！</a:t>
            </a:r>
          </a:p>
        </p:txBody>
      </p:sp>
      <p:sp>
        <p:nvSpPr>
          <p:cNvPr id="339" name="テキスト ボックス 338">
            <a:extLst>
              <a:ext uri="{FF2B5EF4-FFF2-40B4-BE49-F238E27FC236}">
                <a16:creationId xmlns:a16="http://schemas.microsoft.com/office/drawing/2014/main" id="{AF8B792E-DBD1-B889-FA4C-16BBF65BFBF4}"/>
              </a:ext>
            </a:extLst>
          </p:cNvPr>
          <p:cNvSpPr txBox="1"/>
          <p:nvPr/>
        </p:nvSpPr>
        <p:spPr>
          <a:xfrm>
            <a:off x="7430475" y="7306471"/>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出たわね！</a:t>
            </a:r>
          </a:p>
        </p:txBody>
      </p:sp>
      <p:sp>
        <p:nvSpPr>
          <p:cNvPr id="340" name="テキスト ボックス 339">
            <a:extLst>
              <a:ext uri="{FF2B5EF4-FFF2-40B4-BE49-F238E27FC236}">
                <a16:creationId xmlns:a16="http://schemas.microsoft.com/office/drawing/2014/main" id="{9CB479D8-9409-E50A-AF88-396F782C8391}"/>
              </a:ext>
            </a:extLst>
          </p:cNvPr>
          <p:cNvSpPr txBox="1"/>
          <p:nvPr/>
        </p:nvSpPr>
        <p:spPr>
          <a:xfrm>
            <a:off x="9094978" y="7305034"/>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出たのね</a:t>
            </a:r>
          </a:p>
        </p:txBody>
      </p:sp>
      <p:grpSp>
        <p:nvGrpSpPr>
          <p:cNvPr id="341" name="グループ化 340">
            <a:extLst>
              <a:ext uri="{FF2B5EF4-FFF2-40B4-BE49-F238E27FC236}">
                <a16:creationId xmlns:a16="http://schemas.microsoft.com/office/drawing/2014/main" id="{C940D302-4E0E-B713-3FB9-8CB5B41EFF0C}"/>
              </a:ext>
            </a:extLst>
          </p:cNvPr>
          <p:cNvGrpSpPr/>
          <p:nvPr/>
        </p:nvGrpSpPr>
        <p:grpSpPr>
          <a:xfrm>
            <a:off x="525001" y="9161780"/>
            <a:ext cx="1981757" cy="794428"/>
            <a:chOff x="10093955" y="7865272"/>
            <a:chExt cx="1981757" cy="794428"/>
          </a:xfrm>
        </p:grpSpPr>
        <p:sp>
          <p:nvSpPr>
            <p:cNvPr id="342" name="フリーフォーム: 図形 229">
              <a:extLst>
                <a:ext uri="{FF2B5EF4-FFF2-40B4-BE49-F238E27FC236}">
                  <a16:creationId xmlns:a16="http://schemas.microsoft.com/office/drawing/2014/main" id="{AC77B313-45EC-2233-0C0D-54E93FDCFF1A}"/>
                </a:ext>
              </a:extLst>
            </p:cNvPr>
            <p:cNvSpPr/>
            <p:nvPr/>
          </p:nvSpPr>
          <p:spPr>
            <a:xfrm>
              <a:off x="10093955" y="7865272"/>
              <a:ext cx="1981757" cy="794428"/>
            </a:xfrm>
            <a:custGeom>
              <a:avLst/>
              <a:gdLst>
                <a:gd name="connsiteX0" fmla="*/ 990879 w 1981757"/>
                <a:gd name="connsiteY0" fmla="*/ 0 h 794428"/>
                <a:gd name="connsiteX1" fmla="*/ 1047107 w 1981757"/>
                <a:gd name="connsiteY1" fmla="*/ 628 h 794428"/>
                <a:gd name="connsiteX2" fmla="*/ 1102512 w 1981757"/>
                <a:gd name="connsiteY2" fmla="*/ 2492 h 794428"/>
                <a:gd name="connsiteX3" fmla="*/ 1157010 w 1981757"/>
                <a:gd name="connsiteY3" fmla="*/ 5558 h 794428"/>
                <a:gd name="connsiteX4" fmla="*/ 1210520 w 1981757"/>
                <a:gd name="connsiteY4" fmla="*/ 9792 h 794428"/>
                <a:gd name="connsiteX5" fmla="*/ 1262954 w 1981757"/>
                <a:gd name="connsiteY5" fmla="*/ 15161 h 794428"/>
                <a:gd name="connsiteX6" fmla="*/ 1314231 w 1981757"/>
                <a:gd name="connsiteY6" fmla="*/ 21630 h 794428"/>
                <a:gd name="connsiteX7" fmla="*/ 1364267 w 1981757"/>
                <a:gd name="connsiteY7" fmla="*/ 29168 h 794428"/>
                <a:gd name="connsiteX8" fmla="*/ 1412979 w 1981757"/>
                <a:gd name="connsiteY8" fmla="*/ 37739 h 794428"/>
                <a:gd name="connsiteX9" fmla="*/ 1460282 w 1981757"/>
                <a:gd name="connsiteY9" fmla="*/ 47310 h 794428"/>
                <a:gd name="connsiteX10" fmla="*/ 1506093 w 1981757"/>
                <a:gd name="connsiteY10" fmla="*/ 57849 h 794428"/>
                <a:gd name="connsiteX11" fmla="*/ 1550328 w 1981757"/>
                <a:gd name="connsiteY11" fmla="*/ 69321 h 794428"/>
                <a:gd name="connsiteX12" fmla="*/ 1592904 w 1981757"/>
                <a:gd name="connsiteY12" fmla="*/ 81693 h 794428"/>
                <a:gd name="connsiteX13" fmla="*/ 1633737 w 1981757"/>
                <a:gd name="connsiteY13" fmla="*/ 94931 h 794428"/>
                <a:gd name="connsiteX14" fmla="*/ 1672743 w 1981757"/>
                <a:gd name="connsiteY14" fmla="*/ 109002 h 794428"/>
                <a:gd name="connsiteX15" fmla="*/ 1709839 w 1981757"/>
                <a:gd name="connsiteY15" fmla="*/ 123874 h 794428"/>
                <a:gd name="connsiteX16" fmla="*/ 1744942 w 1981757"/>
                <a:gd name="connsiteY16" fmla="*/ 139509 h 794428"/>
                <a:gd name="connsiteX17" fmla="*/ 1777965 w 1981757"/>
                <a:gd name="connsiteY17" fmla="*/ 155879 h 794428"/>
                <a:gd name="connsiteX18" fmla="*/ 1808829 w 1981757"/>
                <a:gd name="connsiteY18" fmla="*/ 172946 h 794428"/>
                <a:gd name="connsiteX19" fmla="*/ 1863736 w 1981757"/>
                <a:gd name="connsiteY19" fmla="*/ 209042 h 794428"/>
                <a:gd name="connsiteX20" fmla="*/ 1908995 w 1981757"/>
                <a:gd name="connsiteY20" fmla="*/ 247532 h 794428"/>
                <a:gd name="connsiteX21" fmla="*/ 1943936 w 1981757"/>
                <a:gd name="connsiteY21" fmla="*/ 288145 h 794428"/>
                <a:gd name="connsiteX22" fmla="*/ 1967891 w 1981757"/>
                <a:gd name="connsiteY22" fmla="*/ 330616 h 794428"/>
                <a:gd name="connsiteX23" fmla="*/ 1980188 w 1981757"/>
                <a:gd name="connsiteY23" fmla="*/ 374673 h 794428"/>
                <a:gd name="connsiteX24" fmla="*/ 1981757 w 1981757"/>
                <a:gd name="connsiteY24" fmla="*/ 397214 h 794428"/>
                <a:gd name="connsiteX25" fmla="*/ 1975538 w 1981757"/>
                <a:gd name="connsiteY25" fmla="*/ 441965 h 794428"/>
                <a:gd name="connsiteX26" fmla="*/ 1957328 w 1981757"/>
                <a:gd name="connsiteY26" fmla="*/ 485262 h 794428"/>
                <a:gd name="connsiteX27" fmla="*/ 1927797 w 1981757"/>
                <a:gd name="connsiteY27" fmla="*/ 526837 h 794428"/>
                <a:gd name="connsiteX28" fmla="*/ 1887614 w 1981757"/>
                <a:gd name="connsiteY28" fmla="*/ 566423 h 794428"/>
                <a:gd name="connsiteX29" fmla="*/ 1837447 w 1981757"/>
                <a:gd name="connsiteY29" fmla="*/ 603749 h 794428"/>
                <a:gd name="connsiteX30" fmla="*/ 1808829 w 1981757"/>
                <a:gd name="connsiteY30" fmla="*/ 621481 h 794428"/>
                <a:gd name="connsiteX31" fmla="*/ 1792247 w 1981757"/>
                <a:gd name="connsiteY31" fmla="*/ 630651 h 794428"/>
                <a:gd name="connsiteX32" fmla="*/ 1934120 w 1981757"/>
                <a:gd name="connsiteY32" fmla="*/ 726735 h 794428"/>
                <a:gd name="connsiteX33" fmla="*/ 1621107 w 1981757"/>
                <a:gd name="connsiteY33" fmla="*/ 703591 h 794428"/>
                <a:gd name="connsiteX34" fmla="*/ 1592904 w 1981757"/>
                <a:gd name="connsiteY34" fmla="*/ 712734 h 794428"/>
                <a:gd name="connsiteX35" fmla="*/ 1550328 w 1981757"/>
                <a:gd name="connsiteY35" fmla="*/ 725107 h 794428"/>
                <a:gd name="connsiteX36" fmla="*/ 1506093 w 1981757"/>
                <a:gd name="connsiteY36" fmla="*/ 736579 h 794428"/>
                <a:gd name="connsiteX37" fmla="*/ 1460282 w 1981757"/>
                <a:gd name="connsiteY37" fmla="*/ 747117 h 794428"/>
                <a:gd name="connsiteX38" fmla="*/ 1412979 w 1981757"/>
                <a:gd name="connsiteY38" fmla="*/ 756688 h 794428"/>
                <a:gd name="connsiteX39" fmla="*/ 1364267 w 1981757"/>
                <a:gd name="connsiteY39" fmla="*/ 765260 h 794428"/>
                <a:gd name="connsiteX40" fmla="*/ 1314231 w 1981757"/>
                <a:gd name="connsiteY40" fmla="*/ 772797 h 794428"/>
                <a:gd name="connsiteX41" fmla="*/ 1262954 w 1981757"/>
                <a:gd name="connsiteY41" fmla="*/ 779267 h 794428"/>
                <a:gd name="connsiteX42" fmla="*/ 1210520 w 1981757"/>
                <a:gd name="connsiteY42" fmla="*/ 784635 h 794428"/>
                <a:gd name="connsiteX43" fmla="*/ 1157010 w 1981757"/>
                <a:gd name="connsiteY43" fmla="*/ 788869 h 794428"/>
                <a:gd name="connsiteX44" fmla="*/ 1102512 w 1981757"/>
                <a:gd name="connsiteY44" fmla="*/ 791935 h 794428"/>
                <a:gd name="connsiteX45" fmla="*/ 1047107 w 1981757"/>
                <a:gd name="connsiteY45" fmla="*/ 793799 h 794428"/>
                <a:gd name="connsiteX46" fmla="*/ 990879 w 1981757"/>
                <a:gd name="connsiteY46" fmla="*/ 794428 h 794428"/>
                <a:gd name="connsiteX47" fmla="*/ 934650 w 1981757"/>
                <a:gd name="connsiteY47" fmla="*/ 793799 h 794428"/>
                <a:gd name="connsiteX48" fmla="*/ 879245 w 1981757"/>
                <a:gd name="connsiteY48" fmla="*/ 791935 h 794428"/>
                <a:gd name="connsiteX49" fmla="*/ 824746 w 1981757"/>
                <a:gd name="connsiteY49" fmla="*/ 788869 h 794428"/>
                <a:gd name="connsiteX50" fmla="*/ 771237 w 1981757"/>
                <a:gd name="connsiteY50" fmla="*/ 784635 h 794428"/>
                <a:gd name="connsiteX51" fmla="*/ 718802 w 1981757"/>
                <a:gd name="connsiteY51" fmla="*/ 779267 h 794428"/>
                <a:gd name="connsiteX52" fmla="*/ 667525 w 1981757"/>
                <a:gd name="connsiteY52" fmla="*/ 772797 h 794428"/>
                <a:gd name="connsiteX53" fmla="*/ 617489 w 1981757"/>
                <a:gd name="connsiteY53" fmla="*/ 765260 h 794428"/>
                <a:gd name="connsiteX54" fmla="*/ 568777 w 1981757"/>
                <a:gd name="connsiteY54" fmla="*/ 756688 h 794428"/>
                <a:gd name="connsiteX55" fmla="*/ 521474 w 1981757"/>
                <a:gd name="connsiteY55" fmla="*/ 747117 h 794428"/>
                <a:gd name="connsiteX56" fmla="*/ 475663 w 1981757"/>
                <a:gd name="connsiteY56" fmla="*/ 736579 h 794428"/>
                <a:gd name="connsiteX57" fmla="*/ 431428 w 1981757"/>
                <a:gd name="connsiteY57" fmla="*/ 725107 h 794428"/>
                <a:gd name="connsiteX58" fmla="*/ 388852 w 1981757"/>
                <a:gd name="connsiteY58" fmla="*/ 712734 h 794428"/>
                <a:gd name="connsiteX59" fmla="*/ 348019 w 1981757"/>
                <a:gd name="connsiteY59" fmla="*/ 699496 h 794428"/>
                <a:gd name="connsiteX60" fmla="*/ 309013 w 1981757"/>
                <a:gd name="connsiteY60" fmla="*/ 685425 h 794428"/>
                <a:gd name="connsiteX61" fmla="*/ 271917 w 1981757"/>
                <a:gd name="connsiteY61" fmla="*/ 670554 h 794428"/>
                <a:gd name="connsiteX62" fmla="*/ 236815 w 1981757"/>
                <a:gd name="connsiteY62" fmla="*/ 654918 h 794428"/>
                <a:gd name="connsiteX63" fmla="*/ 203791 w 1981757"/>
                <a:gd name="connsiteY63" fmla="*/ 638549 h 794428"/>
                <a:gd name="connsiteX64" fmla="*/ 172927 w 1981757"/>
                <a:gd name="connsiteY64" fmla="*/ 621481 h 794428"/>
                <a:gd name="connsiteX65" fmla="*/ 118020 w 1981757"/>
                <a:gd name="connsiteY65" fmla="*/ 585385 h 794428"/>
                <a:gd name="connsiteX66" fmla="*/ 72761 w 1981757"/>
                <a:gd name="connsiteY66" fmla="*/ 546895 h 794428"/>
                <a:gd name="connsiteX67" fmla="*/ 37820 w 1981757"/>
                <a:gd name="connsiteY67" fmla="*/ 506282 h 794428"/>
                <a:gd name="connsiteX68" fmla="*/ 13866 w 1981757"/>
                <a:gd name="connsiteY68" fmla="*/ 463812 h 794428"/>
                <a:gd name="connsiteX69" fmla="*/ 1568 w 1981757"/>
                <a:gd name="connsiteY69" fmla="*/ 419754 h 794428"/>
                <a:gd name="connsiteX70" fmla="*/ 0 w 1981757"/>
                <a:gd name="connsiteY70" fmla="*/ 397214 h 794428"/>
                <a:gd name="connsiteX71" fmla="*/ 6218 w 1981757"/>
                <a:gd name="connsiteY71" fmla="*/ 352462 h 794428"/>
                <a:gd name="connsiteX72" fmla="*/ 24428 w 1981757"/>
                <a:gd name="connsiteY72" fmla="*/ 309166 h 794428"/>
                <a:gd name="connsiteX73" fmla="*/ 53959 w 1981757"/>
                <a:gd name="connsiteY73" fmla="*/ 267590 h 794428"/>
                <a:gd name="connsiteX74" fmla="*/ 94142 w 1981757"/>
                <a:gd name="connsiteY74" fmla="*/ 228005 h 794428"/>
                <a:gd name="connsiteX75" fmla="*/ 144310 w 1981757"/>
                <a:gd name="connsiteY75" fmla="*/ 190678 h 794428"/>
                <a:gd name="connsiteX76" fmla="*/ 172927 w 1981757"/>
                <a:gd name="connsiteY76" fmla="*/ 172946 h 794428"/>
                <a:gd name="connsiteX77" fmla="*/ 203791 w 1981757"/>
                <a:gd name="connsiteY77" fmla="*/ 155879 h 794428"/>
                <a:gd name="connsiteX78" fmla="*/ 236815 w 1981757"/>
                <a:gd name="connsiteY78" fmla="*/ 139509 h 794428"/>
                <a:gd name="connsiteX79" fmla="*/ 271917 w 1981757"/>
                <a:gd name="connsiteY79" fmla="*/ 123874 h 794428"/>
                <a:gd name="connsiteX80" fmla="*/ 309013 w 1981757"/>
                <a:gd name="connsiteY80" fmla="*/ 109002 h 794428"/>
                <a:gd name="connsiteX81" fmla="*/ 348019 w 1981757"/>
                <a:gd name="connsiteY81" fmla="*/ 94931 h 794428"/>
                <a:gd name="connsiteX82" fmla="*/ 388852 w 1981757"/>
                <a:gd name="connsiteY82" fmla="*/ 81693 h 794428"/>
                <a:gd name="connsiteX83" fmla="*/ 431428 w 1981757"/>
                <a:gd name="connsiteY83" fmla="*/ 69321 h 794428"/>
                <a:gd name="connsiteX84" fmla="*/ 475663 w 1981757"/>
                <a:gd name="connsiteY84" fmla="*/ 57849 h 794428"/>
                <a:gd name="connsiteX85" fmla="*/ 521474 w 1981757"/>
                <a:gd name="connsiteY85" fmla="*/ 47310 h 794428"/>
                <a:gd name="connsiteX86" fmla="*/ 568777 w 1981757"/>
                <a:gd name="connsiteY86" fmla="*/ 37739 h 794428"/>
                <a:gd name="connsiteX87" fmla="*/ 617489 w 1981757"/>
                <a:gd name="connsiteY87" fmla="*/ 29168 h 794428"/>
                <a:gd name="connsiteX88" fmla="*/ 667525 w 1981757"/>
                <a:gd name="connsiteY88" fmla="*/ 21630 h 794428"/>
                <a:gd name="connsiteX89" fmla="*/ 718802 w 1981757"/>
                <a:gd name="connsiteY89" fmla="*/ 15161 h 794428"/>
                <a:gd name="connsiteX90" fmla="*/ 771237 w 1981757"/>
                <a:gd name="connsiteY90" fmla="*/ 9792 h 794428"/>
                <a:gd name="connsiteX91" fmla="*/ 824746 w 1981757"/>
                <a:gd name="connsiteY91" fmla="*/ 5558 h 794428"/>
                <a:gd name="connsiteX92" fmla="*/ 879245 w 1981757"/>
                <a:gd name="connsiteY92" fmla="*/ 2492 h 794428"/>
                <a:gd name="connsiteX93" fmla="*/ 934650 w 1981757"/>
                <a:gd name="connsiteY93" fmla="*/ 628 h 7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81757" h="794428">
                  <a:moveTo>
                    <a:pt x="990879" y="0"/>
                  </a:moveTo>
                  <a:lnTo>
                    <a:pt x="1047107" y="628"/>
                  </a:lnTo>
                  <a:lnTo>
                    <a:pt x="1102512" y="2492"/>
                  </a:lnTo>
                  <a:lnTo>
                    <a:pt x="1157010" y="5558"/>
                  </a:lnTo>
                  <a:lnTo>
                    <a:pt x="1210520" y="9792"/>
                  </a:lnTo>
                  <a:lnTo>
                    <a:pt x="1262954" y="15161"/>
                  </a:lnTo>
                  <a:lnTo>
                    <a:pt x="1314231" y="21630"/>
                  </a:lnTo>
                  <a:lnTo>
                    <a:pt x="1364267" y="29168"/>
                  </a:lnTo>
                  <a:lnTo>
                    <a:pt x="1412979" y="37739"/>
                  </a:lnTo>
                  <a:lnTo>
                    <a:pt x="1460282" y="47310"/>
                  </a:lnTo>
                  <a:lnTo>
                    <a:pt x="1506093" y="57849"/>
                  </a:lnTo>
                  <a:lnTo>
                    <a:pt x="1550328" y="69321"/>
                  </a:lnTo>
                  <a:lnTo>
                    <a:pt x="1592904" y="81693"/>
                  </a:lnTo>
                  <a:lnTo>
                    <a:pt x="1633737" y="94931"/>
                  </a:lnTo>
                  <a:lnTo>
                    <a:pt x="1672743" y="109002"/>
                  </a:lnTo>
                  <a:lnTo>
                    <a:pt x="1709839" y="123874"/>
                  </a:lnTo>
                  <a:lnTo>
                    <a:pt x="1744942" y="139509"/>
                  </a:lnTo>
                  <a:lnTo>
                    <a:pt x="1777965" y="155879"/>
                  </a:lnTo>
                  <a:lnTo>
                    <a:pt x="1808829" y="172946"/>
                  </a:lnTo>
                  <a:lnTo>
                    <a:pt x="1863736" y="209042"/>
                  </a:lnTo>
                  <a:lnTo>
                    <a:pt x="1908995" y="247532"/>
                  </a:lnTo>
                  <a:lnTo>
                    <a:pt x="1943936" y="288145"/>
                  </a:lnTo>
                  <a:lnTo>
                    <a:pt x="1967891" y="330616"/>
                  </a:lnTo>
                  <a:lnTo>
                    <a:pt x="1980188" y="374673"/>
                  </a:lnTo>
                  <a:lnTo>
                    <a:pt x="1981757" y="397214"/>
                  </a:lnTo>
                  <a:lnTo>
                    <a:pt x="1975538" y="441965"/>
                  </a:lnTo>
                  <a:lnTo>
                    <a:pt x="1957328" y="485262"/>
                  </a:lnTo>
                  <a:lnTo>
                    <a:pt x="1927797" y="526837"/>
                  </a:lnTo>
                  <a:lnTo>
                    <a:pt x="1887614" y="566423"/>
                  </a:lnTo>
                  <a:lnTo>
                    <a:pt x="1837447" y="603749"/>
                  </a:lnTo>
                  <a:lnTo>
                    <a:pt x="1808829" y="621481"/>
                  </a:lnTo>
                  <a:lnTo>
                    <a:pt x="1792247" y="630651"/>
                  </a:lnTo>
                  <a:lnTo>
                    <a:pt x="1934120" y="726735"/>
                  </a:lnTo>
                  <a:lnTo>
                    <a:pt x="1621107" y="703591"/>
                  </a:lnTo>
                  <a:lnTo>
                    <a:pt x="1592904" y="712734"/>
                  </a:lnTo>
                  <a:lnTo>
                    <a:pt x="1550328" y="725107"/>
                  </a:lnTo>
                  <a:lnTo>
                    <a:pt x="1506093" y="736579"/>
                  </a:lnTo>
                  <a:lnTo>
                    <a:pt x="1460282" y="747117"/>
                  </a:lnTo>
                  <a:lnTo>
                    <a:pt x="1412979" y="756688"/>
                  </a:lnTo>
                  <a:lnTo>
                    <a:pt x="1364267" y="765260"/>
                  </a:lnTo>
                  <a:lnTo>
                    <a:pt x="1314231" y="772797"/>
                  </a:lnTo>
                  <a:lnTo>
                    <a:pt x="1262954" y="779267"/>
                  </a:lnTo>
                  <a:lnTo>
                    <a:pt x="1210520" y="784635"/>
                  </a:lnTo>
                  <a:lnTo>
                    <a:pt x="1157010" y="788869"/>
                  </a:lnTo>
                  <a:lnTo>
                    <a:pt x="1102512" y="791935"/>
                  </a:lnTo>
                  <a:lnTo>
                    <a:pt x="1047107" y="793799"/>
                  </a:lnTo>
                  <a:lnTo>
                    <a:pt x="990879" y="794428"/>
                  </a:lnTo>
                  <a:lnTo>
                    <a:pt x="934650" y="793799"/>
                  </a:lnTo>
                  <a:lnTo>
                    <a:pt x="879245" y="791935"/>
                  </a:lnTo>
                  <a:lnTo>
                    <a:pt x="824746" y="788869"/>
                  </a:lnTo>
                  <a:lnTo>
                    <a:pt x="771237" y="784635"/>
                  </a:lnTo>
                  <a:lnTo>
                    <a:pt x="718802" y="779267"/>
                  </a:lnTo>
                  <a:lnTo>
                    <a:pt x="667525" y="772797"/>
                  </a:lnTo>
                  <a:lnTo>
                    <a:pt x="617489" y="765260"/>
                  </a:lnTo>
                  <a:lnTo>
                    <a:pt x="568777" y="756688"/>
                  </a:lnTo>
                  <a:lnTo>
                    <a:pt x="521474" y="747117"/>
                  </a:lnTo>
                  <a:lnTo>
                    <a:pt x="475663" y="736579"/>
                  </a:lnTo>
                  <a:lnTo>
                    <a:pt x="431428" y="725107"/>
                  </a:lnTo>
                  <a:lnTo>
                    <a:pt x="388852" y="712734"/>
                  </a:lnTo>
                  <a:lnTo>
                    <a:pt x="348019" y="699496"/>
                  </a:lnTo>
                  <a:lnTo>
                    <a:pt x="309013" y="685425"/>
                  </a:lnTo>
                  <a:lnTo>
                    <a:pt x="271917" y="670554"/>
                  </a:lnTo>
                  <a:lnTo>
                    <a:pt x="236815" y="654918"/>
                  </a:lnTo>
                  <a:lnTo>
                    <a:pt x="203791" y="638549"/>
                  </a:lnTo>
                  <a:lnTo>
                    <a:pt x="172927" y="621481"/>
                  </a:lnTo>
                  <a:lnTo>
                    <a:pt x="118020" y="585385"/>
                  </a:lnTo>
                  <a:lnTo>
                    <a:pt x="72761" y="546895"/>
                  </a:lnTo>
                  <a:lnTo>
                    <a:pt x="37820" y="506282"/>
                  </a:lnTo>
                  <a:lnTo>
                    <a:pt x="13866" y="463812"/>
                  </a:lnTo>
                  <a:lnTo>
                    <a:pt x="1568" y="419754"/>
                  </a:lnTo>
                  <a:lnTo>
                    <a:pt x="0" y="397214"/>
                  </a:lnTo>
                  <a:lnTo>
                    <a:pt x="6218" y="352462"/>
                  </a:lnTo>
                  <a:lnTo>
                    <a:pt x="24428" y="309166"/>
                  </a:lnTo>
                  <a:lnTo>
                    <a:pt x="53959" y="267590"/>
                  </a:lnTo>
                  <a:lnTo>
                    <a:pt x="94142" y="228005"/>
                  </a:lnTo>
                  <a:lnTo>
                    <a:pt x="144310" y="190678"/>
                  </a:lnTo>
                  <a:lnTo>
                    <a:pt x="172927" y="172946"/>
                  </a:lnTo>
                  <a:lnTo>
                    <a:pt x="203791" y="155879"/>
                  </a:lnTo>
                  <a:lnTo>
                    <a:pt x="236815" y="139509"/>
                  </a:lnTo>
                  <a:lnTo>
                    <a:pt x="271917" y="123874"/>
                  </a:lnTo>
                  <a:lnTo>
                    <a:pt x="309013" y="109002"/>
                  </a:lnTo>
                  <a:lnTo>
                    <a:pt x="348019" y="94931"/>
                  </a:lnTo>
                  <a:lnTo>
                    <a:pt x="388852" y="81693"/>
                  </a:lnTo>
                  <a:lnTo>
                    <a:pt x="431428" y="69321"/>
                  </a:lnTo>
                  <a:lnTo>
                    <a:pt x="475663" y="57849"/>
                  </a:lnTo>
                  <a:lnTo>
                    <a:pt x="521474" y="47310"/>
                  </a:lnTo>
                  <a:lnTo>
                    <a:pt x="568777" y="37739"/>
                  </a:lnTo>
                  <a:lnTo>
                    <a:pt x="617489" y="29168"/>
                  </a:lnTo>
                  <a:lnTo>
                    <a:pt x="667525" y="21630"/>
                  </a:lnTo>
                  <a:lnTo>
                    <a:pt x="718802" y="15161"/>
                  </a:lnTo>
                  <a:lnTo>
                    <a:pt x="771237" y="9792"/>
                  </a:lnTo>
                  <a:lnTo>
                    <a:pt x="824746" y="5558"/>
                  </a:lnTo>
                  <a:lnTo>
                    <a:pt x="879245" y="2492"/>
                  </a:lnTo>
                  <a:lnTo>
                    <a:pt x="934650" y="628"/>
                  </a:lnTo>
                  <a:close/>
                </a:path>
              </a:pathLst>
            </a:custGeom>
            <a:solidFill>
              <a:srgbClr val="EA5432"/>
            </a:solidFill>
          </p:spPr>
          <p:txBody>
            <a:bodyPr wrap="square" lIns="0" tIns="0" rIns="0" bIns="0" rtlCol="0">
              <a:noAutofit/>
            </a:bodyPr>
            <a:lstStyle/>
            <a:p>
              <a:endParaRPr/>
            </a:p>
          </p:txBody>
        </p:sp>
        <p:sp>
          <p:nvSpPr>
            <p:cNvPr id="343" name="object 101">
              <a:extLst>
                <a:ext uri="{FF2B5EF4-FFF2-40B4-BE49-F238E27FC236}">
                  <a16:creationId xmlns:a16="http://schemas.microsoft.com/office/drawing/2014/main" id="{5B73EA05-0141-1960-9A24-9E61E6B031B9}"/>
                </a:ext>
              </a:extLst>
            </p:cNvPr>
            <p:cNvSpPr txBox="1"/>
            <p:nvPr/>
          </p:nvSpPr>
          <p:spPr>
            <a:xfrm>
              <a:off x="10343350" y="7952109"/>
              <a:ext cx="1524635" cy="626967"/>
            </a:xfrm>
            <a:prstGeom prst="rect">
              <a:avLst/>
            </a:prstGeom>
          </p:spPr>
          <p:txBody>
            <a:bodyPr vert="horz" wrap="square" lIns="0" tIns="30480" rIns="0" bIns="0" rtlCol="0">
              <a:spAutoFit/>
            </a:bodyPr>
            <a:lstStyle/>
            <a:p>
              <a:pPr algn="ctr">
                <a:lnSpc>
                  <a:spcPct val="120000"/>
                </a:lnSpc>
                <a:spcBef>
                  <a:spcPts val="240"/>
                </a:spcBef>
              </a:pPr>
              <a:r>
                <a:rPr sz="800" b="1" spc="100" dirty="0">
                  <a:solidFill>
                    <a:schemeClr val="bg1"/>
                  </a:solidFill>
                  <a:latin typeface="BIZ UDPゴシック" panose="020B0400000000000000" pitchFamily="50" charset="-128"/>
                  <a:ea typeface="BIZ UDPゴシック" panose="020B0400000000000000" pitchFamily="50" charset="-128"/>
                  <a:cs typeface="A P-OTF Aoto Gothic StdN M"/>
                </a:rPr>
                <a:t>コロナのエコキュートで</a:t>
              </a:r>
            </a:p>
            <a:p>
              <a:pPr algn="ctr">
                <a:lnSpc>
                  <a:spcPct val="120000"/>
                </a:lnSpc>
                <a:spcBef>
                  <a:spcPts val="220"/>
                </a:spcBef>
              </a:pPr>
              <a:r>
                <a:rPr sz="1200" b="1" spc="120" dirty="0">
                  <a:solidFill>
                    <a:schemeClr val="bg1"/>
                  </a:solidFill>
                  <a:latin typeface="BIZ UDPゴシック" panose="020B0400000000000000" pitchFamily="50" charset="-128"/>
                  <a:ea typeface="BIZ UDPゴシック" panose="020B0400000000000000" pitchFamily="50" charset="-128"/>
                  <a:cs typeface="A P-OTF Aoto Gothic StdN M"/>
                </a:rPr>
                <a:t>子育てママの困った</a:t>
              </a:r>
            </a:p>
            <a:p>
              <a:pPr marL="53340" algn="ctr">
                <a:lnSpc>
                  <a:spcPct val="120000"/>
                </a:lnSpc>
                <a:spcBef>
                  <a:spcPts val="120"/>
                </a:spcBef>
              </a:pPr>
              <a:r>
                <a:rPr sz="1200" b="1" spc="120" dirty="0">
                  <a:solidFill>
                    <a:schemeClr val="bg1"/>
                  </a:solidFill>
                  <a:latin typeface="BIZ UDPゴシック" panose="020B0400000000000000" pitchFamily="50" charset="-128"/>
                  <a:ea typeface="BIZ UDPゴシック" panose="020B0400000000000000" pitchFamily="50" charset="-128"/>
                  <a:cs typeface="A P-OTF Aoto Gothic StdN M"/>
                </a:rPr>
                <a:t>…を解</a:t>
              </a:r>
              <a:r>
                <a:rPr sz="1200" b="1" spc="-150" dirty="0">
                  <a:solidFill>
                    <a:schemeClr val="bg1"/>
                  </a:solidFill>
                  <a:latin typeface="BIZ UDPゴシック" panose="020B0400000000000000" pitchFamily="50" charset="-128"/>
                  <a:ea typeface="BIZ UDPゴシック" panose="020B0400000000000000" pitchFamily="50" charset="-128"/>
                  <a:cs typeface="A P-OTF Aoto Gothic StdN M"/>
                </a:rPr>
                <a:t>決</a:t>
              </a:r>
              <a:r>
                <a:rPr sz="1200" b="1" spc="120" dirty="0">
                  <a:solidFill>
                    <a:schemeClr val="bg1"/>
                  </a:solidFill>
                  <a:latin typeface="BIZ UDPゴシック" panose="020B0400000000000000" pitchFamily="50" charset="-128"/>
                  <a:ea typeface="BIZ UDPゴシック" panose="020B0400000000000000" pitchFamily="50" charset="-128"/>
                  <a:cs typeface="A P-OTF Aoto Gothic StdN M"/>
                </a:rPr>
                <a:t>！</a:t>
              </a:r>
            </a:p>
          </p:txBody>
        </p:sp>
      </p:grpSp>
      <p:sp>
        <p:nvSpPr>
          <p:cNvPr id="344" name="テキスト ボックス 343">
            <a:extLst>
              <a:ext uri="{FF2B5EF4-FFF2-40B4-BE49-F238E27FC236}">
                <a16:creationId xmlns:a16="http://schemas.microsoft.com/office/drawing/2014/main" id="{D966532E-6DB3-4A97-E04B-D83554E7167D}"/>
              </a:ext>
            </a:extLst>
          </p:cNvPr>
          <p:cNvSpPr txBox="1"/>
          <p:nvPr/>
        </p:nvSpPr>
        <p:spPr>
          <a:xfrm>
            <a:off x="3481263" y="9914056"/>
            <a:ext cx="467082"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▲動画</a:t>
            </a:r>
          </a:p>
        </p:txBody>
      </p:sp>
      <p:sp>
        <p:nvSpPr>
          <p:cNvPr id="345" name="テキスト ボックス 344">
            <a:extLst>
              <a:ext uri="{FF2B5EF4-FFF2-40B4-BE49-F238E27FC236}">
                <a16:creationId xmlns:a16="http://schemas.microsoft.com/office/drawing/2014/main" id="{EFF37236-BE46-6212-A727-669249F1B585}"/>
              </a:ext>
            </a:extLst>
          </p:cNvPr>
          <p:cNvSpPr txBox="1"/>
          <p:nvPr/>
        </p:nvSpPr>
        <p:spPr>
          <a:xfrm>
            <a:off x="2664912" y="9914056"/>
            <a:ext cx="53892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▲サイト</a:t>
            </a:r>
          </a:p>
        </p:txBody>
      </p:sp>
      <p:sp>
        <p:nvSpPr>
          <p:cNvPr id="346" name="object 32">
            <a:extLst>
              <a:ext uri="{FF2B5EF4-FFF2-40B4-BE49-F238E27FC236}">
                <a16:creationId xmlns:a16="http://schemas.microsoft.com/office/drawing/2014/main" id="{0FCBEAEE-C2A4-BA01-75E2-1F67C503FF38}"/>
              </a:ext>
            </a:extLst>
          </p:cNvPr>
          <p:cNvSpPr txBox="1"/>
          <p:nvPr/>
        </p:nvSpPr>
        <p:spPr>
          <a:xfrm>
            <a:off x="6767267" y="9066277"/>
            <a:ext cx="2699280" cy="350224"/>
          </a:xfrm>
          <a:prstGeom prst="rect">
            <a:avLst/>
          </a:prstGeom>
        </p:spPr>
        <p:txBody>
          <a:bodyPr vert="horz" wrap="square" lIns="0" tIns="12700" rIns="0" bIns="0" rtlCol="0">
            <a:spAutoFit/>
          </a:bodyPr>
          <a:lstStyle/>
          <a:p>
            <a:pPr marL="12700" marR="5080">
              <a:lnSpc>
                <a:spcPct val="125000"/>
              </a:lnSpc>
              <a:spcBef>
                <a:spcPts val="100"/>
              </a:spcBef>
            </a:pPr>
            <a:r>
              <a:rPr sz="950" spc="-50" dirty="0">
                <a:solidFill>
                  <a:srgbClr val="231F20"/>
                </a:solidFill>
                <a:latin typeface="BIZ UDPゴシック" panose="020B0400000000000000" pitchFamily="50" charset="-128"/>
                <a:ea typeface="BIZ UDPゴシック" panose="020B0400000000000000" pitchFamily="50" charset="-128"/>
                <a:cs typeface="A P-OTF Aoto Gothic StdN R"/>
              </a:rPr>
              <a:t>ワンボタンで浴室の音を聞くことができます。シャワーなどの小さい音も確認できて安心です。</a:t>
            </a:r>
            <a:endParaRPr sz="950" spc="-50" dirty="0">
              <a:latin typeface="BIZ UDPゴシック" panose="020B0400000000000000" pitchFamily="50" charset="-128"/>
              <a:ea typeface="BIZ UDPゴシック" panose="020B0400000000000000" pitchFamily="50" charset="-128"/>
              <a:cs typeface="A P-OTF Aoto Gothic StdN R"/>
            </a:endParaRPr>
          </a:p>
        </p:txBody>
      </p:sp>
      <p:sp>
        <p:nvSpPr>
          <p:cNvPr id="347" name="object 34">
            <a:extLst>
              <a:ext uri="{FF2B5EF4-FFF2-40B4-BE49-F238E27FC236}">
                <a16:creationId xmlns:a16="http://schemas.microsoft.com/office/drawing/2014/main" id="{7BCB6288-44F4-476A-187F-F45D74F259F6}"/>
              </a:ext>
            </a:extLst>
          </p:cNvPr>
          <p:cNvSpPr txBox="1"/>
          <p:nvPr/>
        </p:nvSpPr>
        <p:spPr>
          <a:xfrm>
            <a:off x="6771967" y="9663034"/>
            <a:ext cx="2741812" cy="350224"/>
          </a:xfrm>
          <a:prstGeom prst="rect">
            <a:avLst/>
          </a:prstGeom>
        </p:spPr>
        <p:txBody>
          <a:bodyPr vert="horz" wrap="square" lIns="0" tIns="12700" rIns="0" bIns="0" rtlCol="0">
            <a:spAutoFit/>
          </a:bodyPr>
          <a:lstStyle/>
          <a:p>
            <a:pPr marL="12700" marR="5080">
              <a:lnSpc>
                <a:spcPct val="125000"/>
              </a:lnSpc>
              <a:spcBef>
                <a:spcPts val="100"/>
              </a:spcBef>
            </a:pPr>
            <a:r>
              <a:rPr sz="950" spc="-50" dirty="0">
                <a:solidFill>
                  <a:srgbClr val="231F20"/>
                </a:solidFill>
                <a:latin typeface="BIZ UDPゴシック" panose="020B0400000000000000" pitchFamily="50" charset="-128"/>
                <a:ea typeface="BIZ UDPゴシック" panose="020B0400000000000000" pitchFamily="50" charset="-128"/>
                <a:cs typeface="A P-OTF Aoto Gothic StdN R"/>
              </a:rPr>
              <a:t>台所リモコンの「浴室モニタースイッチ」を押すと、入浴している方の入浴時間や状況を確認できます。</a:t>
            </a:r>
            <a:endParaRPr sz="950" spc="-50" dirty="0">
              <a:latin typeface="BIZ UDPゴシック" panose="020B0400000000000000" pitchFamily="50" charset="-128"/>
              <a:ea typeface="BIZ UDPゴシック" panose="020B0400000000000000" pitchFamily="50" charset="-128"/>
              <a:cs typeface="A P-OTF Aoto Gothic StdN R"/>
            </a:endParaRPr>
          </a:p>
        </p:txBody>
      </p:sp>
      <p:sp>
        <p:nvSpPr>
          <p:cNvPr id="348" name="正方形/長方形 347">
            <a:extLst>
              <a:ext uri="{FF2B5EF4-FFF2-40B4-BE49-F238E27FC236}">
                <a16:creationId xmlns:a16="http://schemas.microsoft.com/office/drawing/2014/main" id="{91FD4A61-14F3-3FAD-7B81-BEBA6AA82C4F}"/>
              </a:ext>
            </a:extLst>
          </p:cNvPr>
          <p:cNvSpPr/>
          <p:nvPr/>
        </p:nvSpPr>
        <p:spPr>
          <a:xfrm>
            <a:off x="5319413" y="9026829"/>
            <a:ext cx="1318019" cy="49380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object 29">
            <a:extLst>
              <a:ext uri="{FF2B5EF4-FFF2-40B4-BE49-F238E27FC236}">
                <a16:creationId xmlns:a16="http://schemas.microsoft.com/office/drawing/2014/main" id="{53807DD4-6CF4-2CF0-6E05-38F15E1C5310}"/>
              </a:ext>
            </a:extLst>
          </p:cNvPr>
          <p:cNvSpPr txBox="1"/>
          <p:nvPr/>
        </p:nvSpPr>
        <p:spPr>
          <a:xfrm>
            <a:off x="5390961" y="9089176"/>
            <a:ext cx="1161722" cy="382925"/>
          </a:xfrm>
          <a:prstGeom prst="rect">
            <a:avLst/>
          </a:prstGeom>
          <a:noFill/>
        </p:spPr>
        <p:txBody>
          <a:bodyPr vert="horz" wrap="square" lIns="0" tIns="59690" rIns="0" bIns="0" rtlCol="0">
            <a:spAutoFit/>
          </a:bodyPr>
          <a:lstStyle/>
          <a:p>
            <a:pPr algn="ctr">
              <a:lnSpc>
                <a:spcPct val="70000"/>
              </a:lnSpc>
              <a:spcBef>
                <a:spcPts val="470"/>
              </a:spcBef>
            </a:pPr>
            <a:r>
              <a:rPr lang="ja-JP" altLang="en-US" sz="1400" spc="80" dirty="0">
                <a:solidFill>
                  <a:srgbClr val="FFFFFF"/>
                </a:solidFill>
                <a:latin typeface="BIZ UDPゴシック" panose="020B0400000000000000" pitchFamily="50" charset="-128"/>
                <a:ea typeface="BIZ UDPゴシック" panose="020B0400000000000000" pitchFamily="50" charset="-128"/>
                <a:cs typeface="A P-OTF Aoto Gothic StdN M"/>
              </a:rPr>
              <a:t>音声モニター</a:t>
            </a:r>
            <a:endParaRPr lang="en-US" altLang="ja-JP" sz="1400" spc="80" dirty="0">
              <a:solidFill>
                <a:srgbClr val="FFFFFF"/>
              </a:solidFill>
              <a:latin typeface="BIZ UDPゴシック" panose="020B0400000000000000" pitchFamily="50" charset="-128"/>
              <a:ea typeface="BIZ UDPゴシック" panose="020B0400000000000000" pitchFamily="50" charset="-128"/>
              <a:cs typeface="A P-OTF Aoto Gothic StdN M"/>
            </a:endParaRPr>
          </a:p>
          <a:p>
            <a:pPr algn="ctr">
              <a:lnSpc>
                <a:spcPct val="70000"/>
              </a:lnSpc>
              <a:spcBef>
                <a:spcPts val="470"/>
              </a:spcBef>
            </a:pPr>
            <a:r>
              <a:rPr sz="1000" spc="-25" dirty="0">
                <a:solidFill>
                  <a:srgbClr val="FFFFFF"/>
                </a:solidFill>
                <a:latin typeface="BIZ UDPゴシック" panose="020B0400000000000000" pitchFamily="50" charset="-128"/>
                <a:ea typeface="BIZ UDPゴシック" panose="020B0400000000000000" pitchFamily="50" charset="-128"/>
                <a:cs typeface="A P-OTF Aoto Gothic StdN M"/>
              </a:rPr>
              <a:t>(台所リモコン)</a:t>
            </a:r>
            <a:endParaRPr sz="1000" dirty="0">
              <a:latin typeface="BIZ UDPゴシック" panose="020B0400000000000000" pitchFamily="50" charset="-128"/>
              <a:ea typeface="BIZ UDPゴシック" panose="020B0400000000000000" pitchFamily="50" charset="-128"/>
              <a:cs typeface="A P-OTF Aoto Gothic StdN M"/>
            </a:endParaRPr>
          </a:p>
        </p:txBody>
      </p:sp>
      <p:sp>
        <p:nvSpPr>
          <p:cNvPr id="350" name="正方形/長方形 349">
            <a:extLst>
              <a:ext uri="{FF2B5EF4-FFF2-40B4-BE49-F238E27FC236}">
                <a16:creationId xmlns:a16="http://schemas.microsoft.com/office/drawing/2014/main" id="{6A6BF971-DBA2-0C1D-CC09-A7AD84381A9A}"/>
              </a:ext>
            </a:extLst>
          </p:cNvPr>
          <p:cNvSpPr/>
          <p:nvPr/>
        </p:nvSpPr>
        <p:spPr>
          <a:xfrm>
            <a:off x="5319413" y="9638368"/>
            <a:ext cx="1318019" cy="49380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object 29">
            <a:extLst>
              <a:ext uri="{FF2B5EF4-FFF2-40B4-BE49-F238E27FC236}">
                <a16:creationId xmlns:a16="http://schemas.microsoft.com/office/drawing/2014/main" id="{40EF5842-8A97-DBEC-C57D-523184B741BB}"/>
              </a:ext>
            </a:extLst>
          </p:cNvPr>
          <p:cNvSpPr txBox="1"/>
          <p:nvPr/>
        </p:nvSpPr>
        <p:spPr>
          <a:xfrm>
            <a:off x="5390961" y="9700715"/>
            <a:ext cx="1161722" cy="382925"/>
          </a:xfrm>
          <a:prstGeom prst="rect">
            <a:avLst/>
          </a:prstGeom>
          <a:noFill/>
        </p:spPr>
        <p:txBody>
          <a:bodyPr vert="horz" wrap="square" lIns="0" tIns="59690" rIns="0" bIns="0" rtlCol="0">
            <a:spAutoFit/>
          </a:bodyPr>
          <a:lstStyle/>
          <a:p>
            <a:pPr algn="ctr">
              <a:lnSpc>
                <a:spcPct val="70000"/>
              </a:lnSpc>
              <a:spcBef>
                <a:spcPts val="470"/>
              </a:spcBef>
            </a:pPr>
            <a:r>
              <a:rPr lang="ja-JP" altLang="en-US" sz="1400" spc="80" dirty="0">
                <a:solidFill>
                  <a:srgbClr val="FFFFFF"/>
                </a:solidFill>
                <a:latin typeface="BIZ UDPゴシック" panose="020B0400000000000000" pitchFamily="50" charset="-128"/>
                <a:ea typeface="BIZ UDPゴシック" panose="020B0400000000000000" pitchFamily="50" charset="-128"/>
                <a:cs typeface="A P-OTF Aoto Gothic StdN M"/>
              </a:rPr>
              <a:t>浴室モニター</a:t>
            </a:r>
            <a:endParaRPr lang="en-US" altLang="ja-JP" sz="1400" spc="80" dirty="0">
              <a:solidFill>
                <a:srgbClr val="FFFFFF"/>
              </a:solidFill>
              <a:latin typeface="BIZ UDPゴシック" panose="020B0400000000000000" pitchFamily="50" charset="-128"/>
              <a:ea typeface="BIZ UDPゴシック" panose="020B0400000000000000" pitchFamily="50" charset="-128"/>
              <a:cs typeface="A P-OTF Aoto Gothic StdN M"/>
            </a:endParaRPr>
          </a:p>
          <a:p>
            <a:pPr algn="ctr">
              <a:lnSpc>
                <a:spcPct val="70000"/>
              </a:lnSpc>
              <a:spcBef>
                <a:spcPts val="470"/>
              </a:spcBef>
            </a:pPr>
            <a:r>
              <a:rPr sz="1000" spc="-25" dirty="0">
                <a:solidFill>
                  <a:srgbClr val="FFFFFF"/>
                </a:solidFill>
                <a:latin typeface="BIZ UDPゴシック" panose="020B0400000000000000" pitchFamily="50" charset="-128"/>
                <a:ea typeface="BIZ UDPゴシック" panose="020B0400000000000000" pitchFamily="50" charset="-128"/>
                <a:cs typeface="A P-OTF Aoto Gothic StdN M"/>
              </a:rPr>
              <a:t>(台所リモコン)</a:t>
            </a:r>
            <a:endParaRPr sz="1000" dirty="0">
              <a:latin typeface="BIZ UDPゴシック" panose="020B0400000000000000" pitchFamily="50" charset="-128"/>
              <a:ea typeface="BIZ UDPゴシック" panose="020B0400000000000000" pitchFamily="50" charset="-128"/>
              <a:cs typeface="A P-OTF Aoto Gothic StdN M"/>
            </a:endParaRPr>
          </a:p>
        </p:txBody>
      </p:sp>
      <p:sp>
        <p:nvSpPr>
          <p:cNvPr id="352" name="楕円 351">
            <a:extLst>
              <a:ext uri="{FF2B5EF4-FFF2-40B4-BE49-F238E27FC236}">
                <a16:creationId xmlns:a16="http://schemas.microsoft.com/office/drawing/2014/main" id="{F13EA302-225E-A797-CDB4-32F21D2054E9}"/>
              </a:ext>
            </a:extLst>
          </p:cNvPr>
          <p:cNvSpPr/>
          <p:nvPr/>
        </p:nvSpPr>
        <p:spPr>
          <a:xfrm>
            <a:off x="9832745" y="3644098"/>
            <a:ext cx="62711" cy="62711"/>
          </a:xfrm>
          <a:prstGeom prst="ellipse">
            <a:avLst/>
          </a:prstGeom>
          <a:solidFill>
            <a:schemeClr val="tx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object 27">
            <a:extLst>
              <a:ext uri="{FF2B5EF4-FFF2-40B4-BE49-F238E27FC236}">
                <a16:creationId xmlns:a16="http://schemas.microsoft.com/office/drawing/2014/main" id="{31091B2E-9CA1-ACF1-E5A5-AE7C7EF7219A}"/>
              </a:ext>
            </a:extLst>
          </p:cNvPr>
          <p:cNvSpPr txBox="1"/>
          <p:nvPr/>
        </p:nvSpPr>
        <p:spPr>
          <a:xfrm>
            <a:off x="10954841" y="817673"/>
            <a:ext cx="399415" cy="184025"/>
          </a:xfrm>
          <a:prstGeom prst="rect">
            <a:avLst/>
          </a:prstGeom>
        </p:spPr>
        <p:txBody>
          <a:bodyPr vert="horz" wrap="square" lIns="0" tIns="17145" rIns="0" bIns="0" rtlCol="0">
            <a:spAutoFit/>
          </a:bodyPr>
          <a:lstStyle/>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ふろ自動</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スイッチオン</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4" name="object 28">
            <a:extLst>
              <a:ext uri="{FF2B5EF4-FFF2-40B4-BE49-F238E27FC236}">
                <a16:creationId xmlns:a16="http://schemas.microsoft.com/office/drawing/2014/main" id="{0B04626C-4EB9-FCE7-2A3D-DAA9D14667F1}"/>
              </a:ext>
            </a:extLst>
          </p:cNvPr>
          <p:cNvSpPr txBox="1"/>
          <p:nvPr/>
        </p:nvSpPr>
        <p:spPr>
          <a:xfrm>
            <a:off x="13939106" y="817673"/>
            <a:ext cx="609600" cy="180049"/>
          </a:xfrm>
          <a:prstGeom prst="rect">
            <a:avLst/>
          </a:prstGeom>
        </p:spPr>
        <p:txBody>
          <a:bodyPr vert="horz" wrap="square" lIns="0" tIns="12700" rIns="0" bIns="0" rtlCol="0">
            <a:spAutoFit/>
          </a:bodyPr>
          <a:lstStyle/>
          <a:p>
            <a:pPr>
              <a:lnSpc>
                <a:spcPts val="65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入浴を検知して</a:t>
            </a:r>
            <a:endParaRPr sz="500" dirty="0">
              <a:latin typeface="BIZ UDPゴシック" panose="020B0400000000000000" pitchFamily="50" charset="-128"/>
              <a:ea typeface="BIZ UDPゴシック" panose="020B0400000000000000" pitchFamily="50" charset="-128"/>
              <a:cs typeface="A-OTF Gothic BBB Pro"/>
            </a:endParaRPr>
          </a:p>
          <a:p>
            <a:pPr>
              <a:lnSpc>
                <a:spcPts val="650"/>
              </a:lnSpc>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設定湯温に追いだき</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5" name="object 31">
            <a:extLst>
              <a:ext uri="{FF2B5EF4-FFF2-40B4-BE49-F238E27FC236}">
                <a16:creationId xmlns:a16="http://schemas.microsoft.com/office/drawing/2014/main" id="{3B689D3C-A212-5871-CEAD-8A2AC33BEC7D}"/>
              </a:ext>
            </a:extLst>
          </p:cNvPr>
          <p:cNvSpPr txBox="1"/>
          <p:nvPr/>
        </p:nvSpPr>
        <p:spPr>
          <a:xfrm>
            <a:off x="11586922" y="859799"/>
            <a:ext cx="399415"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お湯はり開始</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6" name="object 32">
            <a:extLst>
              <a:ext uri="{FF2B5EF4-FFF2-40B4-BE49-F238E27FC236}">
                <a16:creationId xmlns:a16="http://schemas.microsoft.com/office/drawing/2014/main" id="{4BAFAF37-A07F-16E7-1892-E257C040262D}"/>
              </a:ext>
            </a:extLst>
          </p:cNvPr>
          <p:cNvSpPr txBox="1"/>
          <p:nvPr/>
        </p:nvSpPr>
        <p:spPr>
          <a:xfrm>
            <a:off x="13430923" y="859449"/>
            <a:ext cx="344170"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入浴を待機</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7" name="object 30">
            <a:extLst>
              <a:ext uri="{FF2B5EF4-FFF2-40B4-BE49-F238E27FC236}">
                <a16:creationId xmlns:a16="http://schemas.microsoft.com/office/drawing/2014/main" id="{7754A079-9923-8661-E997-E1961943938E}"/>
              </a:ext>
            </a:extLst>
          </p:cNvPr>
          <p:cNvSpPr txBox="1"/>
          <p:nvPr/>
        </p:nvSpPr>
        <p:spPr>
          <a:xfrm>
            <a:off x="12115580" y="813912"/>
            <a:ext cx="665570"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設定された湯温・	</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湯量でお湯はり停止</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8" name="object 30">
            <a:extLst>
              <a:ext uri="{FF2B5EF4-FFF2-40B4-BE49-F238E27FC236}">
                <a16:creationId xmlns:a16="http://schemas.microsoft.com/office/drawing/2014/main" id="{E5B81211-202C-CAE4-3734-3D90E03C8024}"/>
              </a:ext>
            </a:extLst>
          </p:cNvPr>
          <p:cNvSpPr txBox="1"/>
          <p:nvPr/>
        </p:nvSpPr>
        <p:spPr>
          <a:xfrm>
            <a:off x="12741178" y="812325"/>
            <a:ext cx="494053"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メロディ音と音声</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ガイドでお知らせ</a:t>
            </a:r>
            <a:endParaRPr sz="500" dirty="0">
              <a:latin typeface="BIZ UDPゴシック" panose="020B0400000000000000" pitchFamily="50" charset="-128"/>
              <a:ea typeface="BIZ UDPゴシック" panose="020B0400000000000000" pitchFamily="50" charset="-128"/>
              <a:cs typeface="A-OTF Gothic BBB Pro"/>
            </a:endParaRPr>
          </a:p>
        </p:txBody>
      </p:sp>
      <p:grpSp>
        <p:nvGrpSpPr>
          <p:cNvPr id="359" name="グループ化 358">
            <a:extLst>
              <a:ext uri="{FF2B5EF4-FFF2-40B4-BE49-F238E27FC236}">
                <a16:creationId xmlns:a16="http://schemas.microsoft.com/office/drawing/2014/main" id="{CC310CFF-7D5A-B41D-C7BA-1DCFA272C5FD}"/>
              </a:ext>
            </a:extLst>
          </p:cNvPr>
          <p:cNvGrpSpPr/>
          <p:nvPr/>
        </p:nvGrpSpPr>
        <p:grpSpPr>
          <a:xfrm>
            <a:off x="11283400" y="6651905"/>
            <a:ext cx="3146038" cy="506501"/>
            <a:chOff x="704878" y="2699825"/>
            <a:chExt cx="6761088" cy="506501"/>
          </a:xfrm>
        </p:grpSpPr>
        <p:sp>
          <p:nvSpPr>
            <p:cNvPr id="360" name="object 3">
              <a:extLst>
                <a:ext uri="{FF2B5EF4-FFF2-40B4-BE49-F238E27FC236}">
                  <a16:creationId xmlns:a16="http://schemas.microsoft.com/office/drawing/2014/main" id="{C1B74096-0A67-2971-E61B-7984A848B19B}"/>
                </a:ext>
              </a:extLst>
            </p:cNvPr>
            <p:cNvSpPr/>
            <p:nvPr/>
          </p:nvSpPr>
          <p:spPr>
            <a:xfrm>
              <a:off x="704878" y="2774958"/>
              <a:ext cx="6753555"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361" name="object 4">
              <a:extLst>
                <a:ext uri="{FF2B5EF4-FFF2-40B4-BE49-F238E27FC236}">
                  <a16:creationId xmlns:a16="http://schemas.microsoft.com/office/drawing/2014/main" id="{7E19354D-1796-3701-9B52-C3964F174039}"/>
                </a:ext>
              </a:extLst>
            </p:cNvPr>
            <p:cNvSpPr/>
            <p:nvPr/>
          </p:nvSpPr>
          <p:spPr>
            <a:xfrm flipV="1">
              <a:off x="704883" y="2699825"/>
              <a:ext cx="6753550" cy="4571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362" name="object 5">
              <a:extLst>
                <a:ext uri="{FF2B5EF4-FFF2-40B4-BE49-F238E27FC236}">
                  <a16:creationId xmlns:a16="http://schemas.microsoft.com/office/drawing/2014/main" id="{88C40ECB-7207-5DB4-FE89-955C9CF9084D}"/>
                </a:ext>
              </a:extLst>
            </p:cNvPr>
            <p:cNvSpPr/>
            <p:nvPr/>
          </p:nvSpPr>
          <p:spPr>
            <a:xfrm flipV="1">
              <a:off x="704883" y="3148957"/>
              <a:ext cx="6761083" cy="5736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grpSp>
      <p:sp>
        <p:nvSpPr>
          <p:cNvPr id="363" name="object 6">
            <a:extLst>
              <a:ext uri="{FF2B5EF4-FFF2-40B4-BE49-F238E27FC236}">
                <a16:creationId xmlns:a16="http://schemas.microsoft.com/office/drawing/2014/main" id="{D8E5E7CD-3825-D888-42D9-4EDB6C95AA37}"/>
              </a:ext>
            </a:extLst>
          </p:cNvPr>
          <p:cNvSpPr txBox="1"/>
          <p:nvPr/>
        </p:nvSpPr>
        <p:spPr>
          <a:xfrm>
            <a:off x="11379100" y="6801879"/>
            <a:ext cx="2179524"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spc="10" dirty="0">
                <a:solidFill>
                  <a:srgbClr val="29417C"/>
                </a:solidFill>
                <a:latin typeface="BIZ UDPゴシック" panose="020B0400000000000000" pitchFamily="50" charset="-128"/>
                <a:ea typeface="BIZ UDPゴシック" panose="020B0400000000000000" pitchFamily="50" charset="-128"/>
                <a:cs typeface="A P-OTF Aoto Gothic StdN M"/>
              </a:rPr>
              <a:t>おそうじコネクト</a:t>
            </a:r>
            <a:endParaRPr sz="1600" b="1" spc="10" dirty="0">
              <a:latin typeface="BIZ UDPゴシック" panose="020B0400000000000000" pitchFamily="50" charset="-128"/>
              <a:ea typeface="BIZ UDPゴシック" panose="020B0400000000000000" pitchFamily="50" charset="-128"/>
              <a:cs typeface="A P-OTF Aoto Gothic StdN M"/>
            </a:endParaRPr>
          </a:p>
        </p:txBody>
      </p:sp>
      <p:pic>
        <p:nvPicPr>
          <p:cNvPr id="158" name="図 15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813768" y="6450879"/>
            <a:ext cx="1600200" cy="937696"/>
          </a:xfrm>
          <a:prstGeom prst="rect">
            <a:avLst/>
          </a:prstGeom>
        </p:spPr>
      </p:pic>
      <p:sp>
        <p:nvSpPr>
          <p:cNvPr id="2" name="テキスト ボックス 1"/>
          <p:cNvSpPr txBox="1"/>
          <p:nvPr/>
        </p:nvSpPr>
        <p:spPr>
          <a:xfrm>
            <a:off x="10128942" y="7253219"/>
            <a:ext cx="4116833" cy="369332"/>
          </a:xfrm>
          <a:prstGeom prst="rect">
            <a:avLst/>
          </a:prstGeom>
          <a:noFill/>
        </p:spPr>
        <p:txBody>
          <a:bodyPr wrap="none" rtlCol="0">
            <a:spAutoFit/>
          </a:bodyPr>
          <a:lstStyle/>
          <a:p>
            <a:r>
              <a:rPr kumimoji="1" lang="ja-JP" altLang="en-US" sz="1050" b="1" dirty="0">
                <a:solidFill>
                  <a:srgbClr val="0B68AC"/>
                </a:solidFill>
                <a:latin typeface="BIZ UDPゴシック" panose="020B0400000000000000" pitchFamily="50" charset="-128"/>
                <a:ea typeface="BIZ UDPゴシック" panose="020B0400000000000000" pitchFamily="50" charset="-128"/>
              </a:rPr>
              <a:t>コロナエコキュート</a:t>
            </a:r>
            <a:r>
              <a:rPr kumimoji="1" lang="ja-JP" altLang="en-US" b="1" dirty="0">
                <a:solidFill>
                  <a:srgbClr val="0B68AC"/>
                </a:solidFill>
                <a:latin typeface="BIZ UDPゴシック" panose="020B0400000000000000" pitchFamily="50" charset="-128"/>
                <a:ea typeface="BIZ UDPゴシック" panose="020B0400000000000000" pitchFamily="50" charset="-128"/>
              </a:rPr>
              <a:t>が忙しい毎日をサポート！</a:t>
            </a:r>
          </a:p>
        </p:txBody>
      </p:sp>
      <p:pic>
        <p:nvPicPr>
          <p:cNvPr id="222" name="図 221"/>
          <p:cNvPicPr>
            <a:picLocks noChangeAspect="1"/>
          </p:cNvPicPr>
          <p:nvPr/>
        </p:nvPicPr>
        <p:blipFill>
          <a:blip r:embed="rId25"/>
          <a:stretch>
            <a:fillRect/>
          </a:stretch>
        </p:blipFill>
        <p:spPr>
          <a:xfrm>
            <a:off x="9848777" y="8166294"/>
            <a:ext cx="2378586" cy="1501647"/>
          </a:xfrm>
          <a:prstGeom prst="rect">
            <a:avLst/>
          </a:prstGeom>
        </p:spPr>
      </p:pic>
      <p:sp>
        <p:nvSpPr>
          <p:cNvPr id="223" name="正方形/長方形 222"/>
          <p:cNvSpPr/>
          <p:nvPr/>
        </p:nvSpPr>
        <p:spPr>
          <a:xfrm>
            <a:off x="9856137" y="9671197"/>
            <a:ext cx="2339458" cy="470067"/>
          </a:xfrm>
          <a:prstGeom prst="rect">
            <a:avLst/>
          </a:prstGeom>
          <a:solidFill>
            <a:schemeClr val="bg1"/>
          </a:solidFill>
          <a:ln w="6350">
            <a:solidFill>
              <a:srgbClr val="0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テキスト ボックス 223"/>
          <p:cNvSpPr txBox="1"/>
          <p:nvPr/>
        </p:nvSpPr>
        <p:spPr>
          <a:xfrm>
            <a:off x="9976251" y="9747546"/>
            <a:ext cx="2149970" cy="323165"/>
          </a:xfrm>
          <a:prstGeom prst="rect">
            <a:avLst/>
          </a:prstGeom>
          <a:noFill/>
        </p:spPr>
        <p:txBody>
          <a:bodyPr wrap="square" lIns="0" tIns="0" rIns="0" bIns="0" rtlCol="0" anchor="t" anchorCtr="0">
            <a:spAutoFit/>
          </a:bodyPr>
          <a:lstStyle/>
          <a:p>
            <a:pPr algn="just">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洗浄ノズルからお湯と洗剤を噴射　して、浴槽のすみずみまで洗います。</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sp>
        <p:nvSpPr>
          <p:cNvPr id="225" name="テキスト ボックス 224"/>
          <p:cNvSpPr txBox="1"/>
          <p:nvPr/>
        </p:nvSpPr>
        <p:spPr>
          <a:xfrm>
            <a:off x="10495196" y="9549929"/>
            <a:ext cx="1682417" cy="76944"/>
          </a:xfrm>
          <a:prstGeom prst="rect">
            <a:avLst/>
          </a:prstGeom>
          <a:noFill/>
        </p:spPr>
        <p:txBody>
          <a:bodyPr wrap="square" lIns="0" tIns="0" rIns="0" bIns="0" rtlCol="0">
            <a:spAutoFit/>
          </a:bodyPr>
          <a:lstStyle/>
          <a:p>
            <a:pPr algn="r"/>
            <a:r>
              <a:rPr kumimoji="1" lang="en-US" altLang="ja-JP" sz="500" dirty="0">
                <a:solidFill>
                  <a:schemeClr val="bg1"/>
                </a:solidFill>
                <a:latin typeface="BIZ UDPゴシック" panose="020B0400000000000000" pitchFamily="50" charset="-128"/>
                <a:ea typeface="BIZ UDPゴシック" panose="020B0400000000000000" pitchFamily="50" charset="-128"/>
              </a:rPr>
              <a:t>※ </a:t>
            </a:r>
            <a:r>
              <a:rPr kumimoji="1" lang="ja-JP" altLang="en-US" sz="500" dirty="0">
                <a:solidFill>
                  <a:schemeClr val="bg1"/>
                </a:solidFill>
                <a:latin typeface="BIZ UDPゴシック" panose="020B0400000000000000" pitchFamily="50" charset="-128"/>
                <a:ea typeface="BIZ UDPゴシック" panose="020B0400000000000000" pitchFamily="50" charset="-128"/>
              </a:rPr>
              <a:t>おそうじ浴槽は</a:t>
            </a:r>
            <a:r>
              <a:rPr kumimoji="1" lang="en-US" altLang="ja-JP" sz="500" dirty="0">
                <a:solidFill>
                  <a:schemeClr val="bg1"/>
                </a:solidFill>
                <a:latin typeface="BIZ UDPゴシック" panose="020B0400000000000000" pitchFamily="50" charset="-128"/>
                <a:ea typeface="BIZ UDPゴシック" panose="020B0400000000000000" pitchFamily="50" charset="-128"/>
              </a:rPr>
              <a:t>(</a:t>
            </a:r>
            <a:r>
              <a:rPr kumimoji="1" lang="ja-JP" altLang="en-US" sz="500" dirty="0">
                <a:solidFill>
                  <a:schemeClr val="bg1"/>
                </a:solidFill>
                <a:latin typeface="BIZ UDPゴシック" panose="020B0400000000000000" pitchFamily="50" charset="-128"/>
                <a:ea typeface="BIZ UDPゴシック" panose="020B0400000000000000" pitchFamily="50" charset="-128"/>
              </a:rPr>
              <a:t>株</a:t>
            </a:r>
            <a:r>
              <a:rPr kumimoji="1" lang="en-US" altLang="ja-JP" sz="500" dirty="0">
                <a:solidFill>
                  <a:schemeClr val="bg1"/>
                </a:solidFill>
                <a:latin typeface="BIZ UDPゴシック" panose="020B0400000000000000" pitchFamily="50" charset="-128"/>
                <a:ea typeface="BIZ UDPゴシック" panose="020B0400000000000000" pitchFamily="50" charset="-128"/>
              </a:rPr>
              <a:t>)</a:t>
            </a:r>
            <a:r>
              <a:rPr kumimoji="1" lang="ja-JP" altLang="en-US" sz="500" dirty="0">
                <a:solidFill>
                  <a:schemeClr val="bg1"/>
                </a:solidFill>
                <a:latin typeface="BIZ UDPゴシック" panose="020B0400000000000000" pitchFamily="50" charset="-128"/>
                <a:ea typeface="BIZ UDPゴシック" panose="020B0400000000000000" pitchFamily="50" charset="-128"/>
              </a:rPr>
              <a:t>ノーリツの登録商標です。</a:t>
            </a:r>
          </a:p>
        </p:txBody>
      </p:sp>
      <p:sp>
        <p:nvSpPr>
          <p:cNvPr id="250" name="正方形/長方形 249"/>
          <p:cNvSpPr/>
          <p:nvPr/>
        </p:nvSpPr>
        <p:spPr>
          <a:xfrm>
            <a:off x="9854658" y="7808010"/>
            <a:ext cx="2340937" cy="358777"/>
          </a:xfrm>
          <a:prstGeom prst="rect">
            <a:avLst/>
          </a:prstGeom>
          <a:solidFill>
            <a:srgbClr val="0B68AC"/>
          </a:solidFill>
          <a:ln w="57150">
            <a:solidFill>
              <a:srgbClr val="0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2" name="図 251"/>
          <p:cNvPicPr>
            <a:picLocks noChangeAspect="1"/>
          </p:cNvPicPr>
          <p:nvPr/>
        </p:nvPicPr>
        <p:blipFill rotWithShape="1">
          <a:blip r:embed="rId26" cstate="print">
            <a:extLst>
              <a:ext uri="{28A0092B-C50C-407E-A947-70E740481C1C}">
                <a14:useLocalDpi xmlns:a14="http://schemas.microsoft.com/office/drawing/2010/main" val="0"/>
              </a:ext>
            </a:extLst>
          </a:blip>
          <a:srcRect t="35286" b="36304"/>
          <a:stretch/>
        </p:blipFill>
        <p:spPr>
          <a:xfrm>
            <a:off x="9712743" y="7833970"/>
            <a:ext cx="1432749" cy="288000"/>
          </a:xfrm>
          <a:prstGeom prst="rect">
            <a:avLst/>
          </a:prstGeom>
        </p:spPr>
      </p:pic>
      <p:sp>
        <p:nvSpPr>
          <p:cNvPr id="253" name="テキスト ボックス 252"/>
          <p:cNvSpPr txBox="1"/>
          <p:nvPr/>
        </p:nvSpPr>
        <p:spPr>
          <a:xfrm>
            <a:off x="10969600" y="7892783"/>
            <a:ext cx="1208014" cy="246221"/>
          </a:xfrm>
          <a:prstGeom prst="rect">
            <a:avLst/>
          </a:prstGeom>
          <a:noFill/>
        </p:spPr>
        <p:txBody>
          <a:bodyPr wrap="square" lIns="0" tIns="0" rIns="0" bIns="0" rtlCol="0" anchor="t">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おそうじ浴槽</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54" name="テキスト ボックス 253"/>
          <p:cNvSpPr txBox="1"/>
          <p:nvPr/>
        </p:nvSpPr>
        <p:spPr>
          <a:xfrm>
            <a:off x="12113388" y="7805548"/>
            <a:ext cx="149811" cy="92333"/>
          </a:xfrm>
          <a:prstGeom prst="rect">
            <a:avLst/>
          </a:prstGeom>
          <a:noFill/>
        </p:spPr>
        <p:txBody>
          <a:bodyPr wrap="square" lIns="0" tIns="0" rIns="0" bIns="0" rtlCol="0">
            <a:spAutoFit/>
          </a:bodyPr>
          <a:lstStyle/>
          <a:p>
            <a:r>
              <a:rPr kumimoji="1" lang="en-US" altLang="ja-JP" sz="600" dirty="0">
                <a:solidFill>
                  <a:schemeClr val="bg1"/>
                </a:solidFill>
                <a:latin typeface="BIZ UDPゴシック" panose="020B0400000000000000" pitchFamily="50" charset="-128"/>
                <a:ea typeface="BIZ UDPゴシック" panose="020B0400000000000000" pitchFamily="50" charset="-128"/>
              </a:rPr>
              <a:t>※</a:t>
            </a:r>
            <a:endParaRPr kumimoji="1" lang="ja-JP" altLang="en-US" sz="600" dirty="0">
              <a:solidFill>
                <a:schemeClr val="bg1"/>
              </a:solidFill>
              <a:latin typeface="BIZ UDPゴシック" panose="020B0400000000000000" pitchFamily="50" charset="-128"/>
              <a:ea typeface="BIZ UDPゴシック" panose="020B0400000000000000" pitchFamily="50" charset="-128"/>
            </a:endParaRPr>
          </a:p>
        </p:txBody>
      </p:sp>
      <p:pic>
        <p:nvPicPr>
          <p:cNvPr id="255" name="図 25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32886" y="6889945"/>
            <a:ext cx="754154" cy="754154"/>
          </a:xfrm>
          <a:prstGeom prst="rect">
            <a:avLst/>
          </a:prstGeom>
        </p:spPr>
      </p:pic>
      <p:sp>
        <p:nvSpPr>
          <p:cNvPr id="364" name="正方形/長方形 363"/>
          <p:cNvSpPr/>
          <p:nvPr/>
        </p:nvSpPr>
        <p:spPr>
          <a:xfrm>
            <a:off x="12311632" y="7772774"/>
            <a:ext cx="2402326" cy="2368489"/>
          </a:xfrm>
          <a:prstGeom prst="rect">
            <a:avLst/>
          </a:prstGeom>
          <a:solidFill>
            <a:schemeClr val="bg1"/>
          </a:solidFill>
          <a:ln w="6350">
            <a:solidFill>
              <a:srgbClr val="0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テキスト ボックス 364"/>
          <p:cNvSpPr txBox="1"/>
          <p:nvPr/>
        </p:nvSpPr>
        <p:spPr>
          <a:xfrm>
            <a:off x="12468862" y="8007663"/>
            <a:ext cx="1654962" cy="461665"/>
          </a:xfrm>
          <a:prstGeom prst="rect">
            <a:avLst/>
          </a:prstGeom>
          <a:noFill/>
        </p:spPr>
        <p:txBody>
          <a:bodyPr wrap="square" lIns="0" tIns="0" rIns="0" bIns="0" rtlCol="0" anchor="t" anchorCtr="0">
            <a:spAutoFit/>
          </a:bodyPr>
          <a:lstStyle/>
          <a:p>
            <a:pPr>
              <a:buClr>
                <a:srgbClr val="FF5050"/>
              </a:buClr>
              <a:buSzPct val="130000"/>
              <a:defRPr/>
            </a:pP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リモコン操作だけで</a:t>
            </a:r>
          </a:p>
          <a:p>
            <a:pPr>
              <a:buClr>
                <a:srgbClr val="FF5050"/>
              </a:buClr>
              <a:buSzPct val="130000"/>
              <a:defRPr/>
            </a:pP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おふろのおそうじから</a:t>
            </a:r>
          </a:p>
          <a:p>
            <a:pPr>
              <a:buClr>
                <a:srgbClr val="FF5050"/>
              </a:buClr>
              <a:buSzPct val="130000"/>
              <a:defRPr/>
            </a:pP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湯はりまで全部おまかせ！</a:t>
            </a:r>
            <a:endPar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66" name="図 365"/>
          <p:cNvPicPr>
            <a:picLocks noChangeAspect="1"/>
          </p:cNvPicPr>
          <p:nvPr/>
        </p:nvPicPr>
        <p:blipFill>
          <a:blip r:embed="rId28"/>
          <a:stretch>
            <a:fillRect/>
          </a:stretch>
        </p:blipFill>
        <p:spPr>
          <a:xfrm>
            <a:off x="14074221" y="7825076"/>
            <a:ext cx="483727" cy="720586"/>
          </a:xfrm>
          <a:prstGeom prst="rect">
            <a:avLst/>
          </a:prstGeom>
        </p:spPr>
      </p:pic>
      <p:sp>
        <p:nvSpPr>
          <p:cNvPr id="367" name="テキスト ボックス 366"/>
          <p:cNvSpPr txBox="1"/>
          <p:nvPr/>
        </p:nvSpPr>
        <p:spPr>
          <a:xfrm>
            <a:off x="12968599" y="8730788"/>
            <a:ext cx="1266629" cy="507831"/>
          </a:xfrm>
          <a:prstGeom prst="rect">
            <a:avLst/>
          </a:prstGeom>
          <a:noFill/>
        </p:spPr>
        <p:txBody>
          <a:bodyPr wrap="square" lIns="0" tIns="0" rIns="0" bIns="0" rtlCol="0" anchor="t" anchorCtr="0">
            <a:spAutoFit/>
          </a:bodyPr>
          <a:lstStyle/>
          <a:p>
            <a:pPr>
              <a:buClr>
                <a:srgbClr val="FF5050"/>
              </a:buClr>
              <a:buSzPct val="130000"/>
              <a:defRPr/>
            </a:pP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浴槽栓が自動で</a:t>
            </a:r>
          </a:p>
          <a:p>
            <a:pPr>
              <a:buClr>
                <a:srgbClr val="FF5050"/>
              </a:buClr>
              <a:buSzPct val="130000"/>
              <a:defRPr/>
            </a:pP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閉まるから</a:t>
            </a:r>
          </a:p>
          <a:p>
            <a:pPr>
              <a:buClr>
                <a:srgbClr val="FF5050"/>
              </a:buClr>
              <a:buSzPct val="130000"/>
              <a:defRPr/>
            </a:pP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閉め忘れが解消！</a:t>
            </a:r>
            <a:endPar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68" name="図 367"/>
          <p:cNvPicPr>
            <a:picLocks noChangeAspect="1"/>
          </p:cNvPicPr>
          <p:nvPr/>
        </p:nvPicPr>
        <p:blipFill>
          <a:blip r:embed="rId29"/>
          <a:stretch>
            <a:fillRect/>
          </a:stretch>
        </p:blipFill>
        <p:spPr>
          <a:xfrm>
            <a:off x="12377611" y="8613012"/>
            <a:ext cx="477055" cy="713915"/>
          </a:xfrm>
          <a:prstGeom prst="rect">
            <a:avLst/>
          </a:prstGeom>
        </p:spPr>
      </p:pic>
      <p:sp>
        <p:nvSpPr>
          <p:cNvPr id="369" name="テキスト ボックス 368"/>
          <p:cNvSpPr txBox="1"/>
          <p:nvPr/>
        </p:nvSpPr>
        <p:spPr>
          <a:xfrm>
            <a:off x="12513924" y="9500236"/>
            <a:ext cx="1509692" cy="484748"/>
          </a:xfrm>
          <a:prstGeom prst="rect">
            <a:avLst/>
          </a:prstGeom>
          <a:noFill/>
        </p:spPr>
        <p:txBody>
          <a:bodyPr wrap="square" lIns="0" tIns="0" rIns="0" bIns="0" rtlCol="0" anchor="t" anchorCtr="0">
            <a:spAutoFit/>
          </a:bodyPr>
          <a:lstStyle/>
          <a:p>
            <a:pPr>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外出先でもアプリ操作で</a:t>
            </a:r>
          </a:p>
          <a:p>
            <a:pPr>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おふろのおそうじ＆</a:t>
            </a:r>
          </a:p>
          <a:p>
            <a:pPr>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湯はりをスタート！</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70" name="図 369"/>
          <p:cNvPicPr>
            <a:picLocks noChangeAspect="1"/>
          </p:cNvPicPr>
          <p:nvPr/>
        </p:nvPicPr>
        <p:blipFill>
          <a:blip r:embed="rId30"/>
          <a:stretch>
            <a:fillRect/>
          </a:stretch>
        </p:blipFill>
        <p:spPr>
          <a:xfrm>
            <a:off x="14007267" y="9323727"/>
            <a:ext cx="527096" cy="743939"/>
          </a:xfrm>
          <a:prstGeom prst="rect">
            <a:avLst/>
          </a:prstGeom>
        </p:spPr>
      </p:pic>
      <p:sp>
        <p:nvSpPr>
          <p:cNvPr id="3" name="テキスト ボックス 2"/>
          <p:cNvSpPr txBox="1"/>
          <p:nvPr/>
        </p:nvSpPr>
        <p:spPr>
          <a:xfrm>
            <a:off x="9713128" y="10142669"/>
            <a:ext cx="5227713" cy="184666"/>
          </a:xfrm>
          <a:prstGeom prst="rect">
            <a:avLst/>
          </a:prstGeom>
          <a:noFill/>
        </p:spPr>
        <p:txBody>
          <a:bodyPr wrap="none" rtlCol="0">
            <a:spAutoFit/>
          </a:bodyPr>
          <a:lstStyle/>
          <a:p>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おそうじ</a:t>
            </a:r>
            <a:r>
              <a:rPr lang="en-US" altLang="ja-JP" sz="600" dirty="0">
                <a:latin typeface="BIZ UDPゴシック" panose="020B0400000000000000" pitchFamily="50" charset="-128"/>
                <a:ea typeface="BIZ UDPゴシック" panose="020B0400000000000000" pitchFamily="50" charset="-128"/>
              </a:rPr>
              <a:t>connect</a:t>
            </a:r>
            <a:r>
              <a:rPr lang="ja-JP" altLang="en-US" sz="600" dirty="0">
                <a:latin typeface="BIZ UDPゴシック" panose="020B0400000000000000" pitchFamily="50" charset="-128"/>
                <a:ea typeface="BIZ UDPゴシック" panose="020B0400000000000000" pitchFamily="50" charset="-128"/>
              </a:rPr>
              <a:t>機能は、別売の通信変換ユニット（</a:t>
            </a:r>
            <a:r>
              <a:rPr lang="en-US" altLang="ja-JP" sz="600" dirty="0">
                <a:latin typeface="BIZ UDPゴシック" panose="020B0400000000000000" pitchFamily="50" charset="-128"/>
                <a:ea typeface="BIZ UDPゴシック" panose="020B0400000000000000" pitchFamily="50" charset="-128"/>
              </a:rPr>
              <a:t>WTH-1</a:t>
            </a:r>
            <a:r>
              <a:rPr lang="ja-JP" altLang="en-US" sz="600" dirty="0">
                <a:latin typeface="BIZ UDPゴシック" panose="020B0400000000000000" pitchFamily="50" charset="-128"/>
                <a:ea typeface="BIZ UDPゴシック" panose="020B0400000000000000" pitchFamily="50" charset="-128"/>
              </a:rPr>
              <a:t>）のご購入と専門業者による工事が必要となります。カタログ、</a:t>
            </a:r>
            <a:r>
              <a:rPr lang="en-US" altLang="ja-JP" sz="600" dirty="0">
                <a:latin typeface="BIZ UDPゴシック" panose="020B0400000000000000" pitchFamily="50" charset="-128"/>
                <a:ea typeface="BIZ UDPゴシック" panose="020B0400000000000000" pitchFamily="50" charset="-128"/>
              </a:rPr>
              <a:t>HP</a:t>
            </a:r>
            <a:r>
              <a:rPr lang="ja-JP" altLang="en-US" sz="600" dirty="0">
                <a:latin typeface="BIZ UDPゴシック" panose="020B0400000000000000" pitchFamily="50" charset="-128"/>
                <a:ea typeface="BIZ UDPゴシック" panose="020B0400000000000000" pitchFamily="50" charset="-128"/>
              </a:rPr>
              <a:t>もご確認ください。</a:t>
            </a:r>
            <a:endParaRPr kumimoji="1" lang="ja-JP" altLang="en-US" sz="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6794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1891</TotalTime>
  <Words>2137</Words>
  <Application>Microsoft Office PowerPoint</Application>
  <PresentationFormat>ユーザー設定</PresentationFormat>
  <Paragraphs>322</Paragraphs>
  <Slides>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A P-OTF Aoto Gothic StdN R</vt:lpstr>
      <vt:lpstr>BIZ UDPゴシック</vt:lpstr>
      <vt:lpstr>HGSｺﾞｼｯｸM</vt:lpstr>
      <vt:lpstr>HGｺﾞｼｯｸE</vt:lpstr>
      <vt:lpstr>HGｺﾞｼｯｸM</vt:lpstr>
      <vt:lpstr>PAotoGothicStdN-Medium</vt:lpstr>
      <vt:lpstr>游ゴシック</vt:lpstr>
      <vt:lpstr>Calibri</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おひさまエコキュートプレゼンシート0903</dc:title>
  <dc:creator>渡部 碧</dc:creator>
  <cp:lastModifiedBy>株式会社コロナ</cp:lastModifiedBy>
  <cp:revision>198</cp:revision>
  <cp:lastPrinted>2024-10-10T04:36:02Z</cp:lastPrinted>
  <dcterms:created xsi:type="dcterms:W3CDTF">2024-09-25T04:09:43Z</dcterms:created>
  <dcterms:modified xsi:type="dcterms:W3CDTF">2026-03-04T06:18:42Z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2024-09-25T00:00:00Z</vt:filetime>
  </property>
  <property fmtid="{D5CDD505-2E9C-101B-9397-08002B2CF9AE}" pid="3" name="Creator">
    <vt:lpwstr>Adobe Illustrator 26.5 (Macintosh)</vt:lpwstr>
  </property>
  <property fmtid="{D5CDD505-2E9C-101B-9397-08002B2CF9AE}" pid="4" name="GTS_PDFXVersion">
    <vt:lpwstr>PDF/X-4</vt:lpwstr>
  </property>
  <property fmtid="{D5CDD505-2E9C-101B-9397-08002B2CF9AE}" pid="5" name="LastSaved">
    <vt:filetime>2024-09-25T00:00:00Z</vt:filetime>
  </property>
  <property fmtid="{D5CDD505-2E9C-101B-9397-08002B2CF9AE}" pid="6" name="Producer">
    <vt:lpwstr>Adobe PDF library 16.07</vt:lpwstr>
  </property>
</Properties>
</file>