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5" autoAdjust="0"/>
    <p:restoredTop sz="91872" autoAdjust="0"/>
  </p:normalViewPr>
  <p:slideViewPr>
    <p:cSldViewPr snapToGrid="0">
      <p:cViewPr varScale="1">
        <p:scale>
          <a:sx n="55" d="100"/>
          <a:sy n="55" d="100"/>
        </p:scale>
        <p:origin x="1590" y="9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19.pn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image" Target="../media/image2.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32.jpeg"/><Relationship Id="rId20" Type="http://schemas.openxmlformats.org/officeDocument/2006/relationships/image" Target="../media/image36.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7.png"/><Relationship Id="rId24" Type="http://schemas.openxmlformats.org/officeDocument/2006/relationships/image" Target="../media/image40.emf"/><Relationship Id="rId5" Type="http://schemas.openxmlformats.org/officeDocument/2006/relationships/image" Target="../media/image26.png"/><Relationship Id="rId15" Type="http://schemas.openxmlformats.org/officeDocument/2006/relationships/image" Target="../media/image31.jpeg"/><Relationship Id="rId23" Type="http://schemas.openxmlformats.org/officeDocument/2006/relationships/image" Target="../media/image39.jpg"/><Relationship Id="rId28" Type="http://schemas.openxmlformats.org/officeDocument/2006/relationships/image" Target="../media/image42.svg"/><Relationship Id="rId10" Type="http://schemas.openxmlformats.org/officeDocument/2006/relationships/image" Target="../media/image5.png"/><Relationship Id="rId19" Type="http://schemas.openxmlformats.org/officeDocument/2006/relationships/image" Target="../media/image35.png"/><Relationship Id="rId4" Type="http://schemas.openxmlformats.org/officeDocument/2006/relationships/image" Target="../media/image25.svg"/><Relationship Id="rId9" Type="http://schemas.openxmlformats.org/officeDocument/2006/relationships/image" Target="../media/image4.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803481" y="4196351"/>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8" name="正方形/長方形 387"/>
          <p:cNvSpPr/>
          <p:nvPr/>
        </p:nvSpPr>
        <p:spPr>
          <a:xfrm>
            <a:off x="6940463" y="377751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3.0</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60033"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I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3.0</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1,312,300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1,193,000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CHP-E372AZ2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1200" y="1082880"/>
            <a:ext cx="1489893" cy="602623"/>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150" y="6480026"/>
            <a:ext cx="61031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4787344"/>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4"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5"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14"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5" cstate="print"/>
            <a:stretch>
              <a:fillRect/>
            </a:stretch>
          </p:blipFill>
          <p:spPr>
            <a:xfrm>
              <a:off x="1079921" y="2323413"/>
              <a:ext cx="199285" cy="107861"/>
            </a:xfrm>
            <a:prstGeom prst="rect">
              <a:avLst/>
            </a:prstGeom>
          </p:spPr>
        </p:pic>
      </p:grpSp>
      <p:cxnSp>
        <p:nvCxnSpPr>
          <p:cNvPr id="181" name="直線コネクタ 9">
            <a:extLst>
              <a:ext uri="{FF2B5EF4-FFF2-40B4-BE49-F238E27FC236}">
                <a16:creationId xmlns:a16="http://schemas.microsoft.com/office/drawing/2014/main" id="{36626261-C2D8-1620-0872-508748AD66C1}"/>
              </a:ext>
            </a:extLst>
          </p:cNvPr>
          <p:cNvCxnSpPr>
            <a:cxnSpLocks noChangeShapeType="1"/>
          </p:cNvCxnSpPr>
          <p:nvPr/>
        </p:nvCxnSpPr>
        <p:spPr bwMode="auto">
          <a:xfrm>
            <a:off x="6846858" y="7821483"/>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2" name="正方形/長方形 181">
            <a:extLst>
              <a:ext uri="{FF2B5EF4-FFF2-40B4-BE49-F238E27FC236}">
                <a16:creationId xmlns:a16="http://schemas.microsoft.com/office/drawing/2014/main" id="{40EF42BA-351D-12A8-0609-FAFEE37B0244}"/>
              </a:ext>
            </a:extLst>
          </p:cNvPr>
          <p:cNvSpPr/>
          <p:nvPr/>
        </p:nvSpPr>
        <p:spPr>
          <a:xfrm>
            <a:off x="6972470" y="7834397"/>
            <a:ext cx="2826415"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奥行</a:t>
            </a:r>
            <a:r>
              <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45</a:t>
            </a: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ｃｍの省スペース設計</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3" name="直線コネクタ 9">
            <a:extLst>
              <a:ext uri="{FF2B5EF4-FFF2-40B4-BE49-F238E27FC236}">
                <a16:creationId xmlns:a16="http://schemas.microsoft.com/office/drawing/2014/main" id="{0946CA46-D3F8-7BD7-FB6C-E24C94C5847A}"/>
              </a:ext>
            </a:extLst>
          </p:cNvPr>
          <p:cNvCxnSpPr>
            <a:cxnSpLocks noChangeShapeType="1"/>
          </p:cNvCxnSpPr>
          <p:nvPr/>
        </p:nvCxnSpPr>
        <p:spPr bwMode="auto">
          <a:xfrm>
            <a:off x="6814228" y="8189473"/>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 name="正方形/長方形 19">
            <a:extLst>
              <a:ext uri="{FF2B5EF4-FFF2-40B4-BE49-F238E27FC236}">
                <a16:creationId xmlns:a16="http://schemas.microsoft.com/office/drawing/2014/main" id="{C62AD299-6405-F9ED-49A4-44B775F6CBB6}"/>
              </a:ext>
            </a:extLst>
          </p:cNvPr>
          <p:cNvSpPr>
            <a:spLocks noChangeArrowheads="1"/>
          </p:cNvSpPr>
          <p:nvPr/>
        </p:nvSpPr>
        <p:spPr bwMode="auto">
          <a:xfrm>
            <a:off x="6809465"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98" name="テキスト ボックス 197">
            <a:extLst>
              <a:ext uri="{FF2B5EF4-FFF2-40B4-BE49-F238E27FC236}">
                <a16:creationId xmlns:a16="http://schemas.microsoft.com/office/drawing/2014/main" id="{1279C0B3-08FF-2035-307E-A6A031357930}"/>
              </a:ext>
            </a:extLst>
          </p:cNvPr>
          <p:cNvSpPr txBox="1"/>
          <p:nvPr/>
        </p:nvSpPr>
        <p:spPr>
          <a:xfrm>
            <a:off x="11110174" y="8366980"/>
            <a:ext cx="1987766" cy="954107"/>
          </a:xfrm>
          <a:prstGeom prst="rect">
            <a:avLst/>
          </a:prstGeom>
          <a:noFill/>
        </p:spPr>
        <p:txBody>
          <a:bodyPr wrap="square" rtlCol="0">
            <a:spAutoFit/>
          </a:bodyPr>
          <a:lstStyle/>
          <a:p>
            <a:r>
              <a:rPr kumimoji="1" lang="ja-JP" altLang="en-US" sz="1600" b="1" u="sng" dirty="0">
                <a:latin typeface="Meiryo UI" panose="020B0604030504040204" pitchFamily="50" charset="-128"/>
                <a:ea typeface="Meiryo UI" panose="020B0604030504040204" pitchFamily="50" charset="-128"/>
              </a:rPr>
              <a:t>奥行</a:t>
            </a:r>
            <a:r>
              <a:rPr kumimoji="1" lang="en-US" altLang="ja-JP" sz="1600" b="1" u="sng" dirty="0">
                <a:latin typeface="Meiryo UI" panose="020B0604030504040204" pitchFamily="50" charset="-128"/>
                <a:ea typeface="Meiryo UI" panose="020B0604030504040204" pitchFamily="50" charset="-128"/>
              </a:rPr>
              <a:t>45</a:t>
            </a:r>
            <a:r>
              <a:rPr kumimoji="1" lang="ja-JP" altLang="en-US" sz="1600" b="1" u="sng" dirty="0">
                <a:latin typeface="Meiryo UI" panose="020B0604030504040204" pitchFamily="50" charset="-128"/>
                <a:ea typeface="Meiryo UI" panose="020B0604030504040204" pitchFamily="50" charset="-128"/>
              </a:rPr>
              <a:t>㎝の</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1" u="sng" dirty="0">
                <a:latin typeface="Meiryo UI" panose="020B0604030504040204" pitchFamily="50" charset="-128"/>
                <a:ea typeface="Meiryo UI" panose="020B0604030504040204" pitchFamily="50" charset="-128"/>
              </a:rPr>
              <a:t>省スペース設置</a:t>
            </a:r>
            <a:endParaRPr kumimoji="1" lang="en-US" altLang="ja-JP" sz="1600" b="1" u="sng" dirty="0">
              <a:latin typeface="Meiryo UI" panose="020B0604030504040204" pitchFamily="50" charset="-128"/>
              <a:ea typeface="Meiryo UI" panose="020B0604030504040204" pitchFamily="50" charset="-128"/>
            </a:endParaRPr>
          </a:p>
          <a:p>
            <a:endParaRPr kumimoji="1" lang="en-US" altLang="ja-JP" sz="1200" b="1" u="sng"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狭い敷地にもジャストフィット</a:t>
            </a:r>
          </a:p>
        </p:txBody>
      </p:sp>
      <p:pic>
        <p:nvPicPr>
          <p:cNvPr id="199" name="Picture 1090" descr="パース">
            <a:extLst>
              <a:ext uri="{FF2B5EF4-FFF2-40B4-BE49-F238E27FC236}">
                <a16:creationId xmlns:a16="http://schemas.microsoft.com/office/drawing/2014/main" id="{2CCE600B-B760-E042-6332-BD409C19C7B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4908" t="7272" r="1709"/>
          <a:stretch>
            <a:fillRect/>
          </a:stretch>
        </p:blipFill>
        <p:spPr bwMode="auto">
          <a:xfrm>
            <a:off x="9633678" y="8224936"/>
            <a:ext cx="1517385" cy="1246010"/>
          </a:xfrm>
          <a:prstGeom prst="rect">
            <a:avLst/>
          </a:prstGeom>
          <a:ln>
            <a:noFill/>
          </a:ln>
          <a:effectLst>
            <a:softEdge rad="112500"/>
          </a:effectLst>
        </p:spPr>
      </p:pic>
      <p:pic>
        <p:nvPicPr>
          <p:cNvPr id="201" name="図 200" descr="ダイアグラム が含まれている画像&#10;&#10;AI によって生成されたコンテンツは間違っている可能性があります。">
            <a:extLst>
              <a:ext uri="{FF2B5EF4-FFF2-40B4-BE49-F238E27FC236}">
                <a16:creationId xmlns:a16="http://schemas.microsoft.com/office/drawing/2014/main" id="{8299B568-04CE-153B-4725-DE36899E2913}"/>
              </a:ext>
            </a:extLst>
          </p:cNvPr>
          <p:cNvPicPr>
            <a:picLocks noChangeAspect="1"/>
          </p:cNvPicPr>
          <p:nvPr/>
        </p:nvPicPr>
        <p:blipFill>
          <a:blip r:embed="rId17" cstate="print">
            <a:extLst>
              <a:ext uri="{28A0092B-C50C-407E-A947-70E740481C1C}">
                <a14:useLocalDpi xmlns:a14="http://schemas.microsoft.com/office/drawing/2010/main" val="0"/>
              </a:ext>
            </a:extLst>
          </a:blip>
          <a:srcRect b="12402"/>
          <a:stretch/>
        </p:blipFill>
        <p:spPr>
          <a:xfrm>
            <a:off x="7095192" y="8254038"/>
            <a:ext cx="2462287" cy="1377172"/>
          </a:xfrm>
          <a:prstGeom prst="rect">
            <a:avLst/>
          </a:prstGeom>
        </p:spPr>
      </p:pic>
      <p:pic>
        <p:nvPicPr>
          <p:cNvPr id="41" name="図 4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EA937E3E-C06E-B1A2-5A5A-9844946B0B1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88339" y="1215882"/>
            <a:ext cx="2542651" cy="2256477"/>
          </a:xfrm>
          <a:prstGeom prst="rect">
            <a:avLst/>
          </a:prstGeom>
        </p:spPr>
      </p:pic>
      <p:sp>
        <p:nvSpPr>
          <p:cNvPr id="34" name="テキスト ボックス 33">
            <a:extLst>
              <a:ext uri="{FF2B5EF4-FFF2-40B4-BE49-F238E27FC236}">
                <a16:creationId xmlns:a16="http://schemas.microsoft.com/office/drawing/2014/main" id="{FB586BDB-7C30-0613-8A4E-5C3515BE1533}"/>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39" name="テキスト ボックス 38">
            <a:extLst>
              <a:ext uri="{FF2B5EF4-FFF2-40B4-BE49-F238E27FC236}">
                <a16:creationId xmlns:a16="http://schemas.microsoft.com/office/drawing/2014/main" id="{71A80A35-1359-6E38-BB6C-4889C230107A}"/>
              </a:ext>
            </a:extLst>
          </p:cNvPr>
          <p:cNvSpPr txBox="1"/>
          <p:nvPr/>
        </p:nvSpPr>
        <p:spPr>
          <a:xfrm>
            <a:off x="10633292" y="1844703"/>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40" name="矢印: 右 39">
            <a:extLst>
              <a:ext uri="{FF2B5EF4-FFF2-40B4-BE49-F238E27FC236}">
                <a16:creationId xmlns:a16="http://schemas.microsoft.com/office/drawing/2014/main" id="{D94D5549-D878-AEB7-4BE0-B4520E22287A}"/>
              </a:ext>
            </a:extLst>
          </p:cNvPr>
          <p:cNvSpPr/>
          <p:nvPr/>
        </p:nvSpPr>
        <p:spPr>
          <a:xfrm>
            <a:off x="10202731" y="1929874"/>
            <a:ext cx="617996" cy="43088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descr="グラフ, ダイアグラム&#10;&#10;AI によって生成されたコンテンツは間違っている可能性があります。">
            <a:extLst>
              <a:ext uri="{FF2B5EF4-FFF2-40B4-BE49-F238E27FC236}">
                <a16:creationId xmlns:a16="http://schemas.microsoft.com/office/drawing/2014/main" id="{600670B1-1362-E139-9573-DF2C2AD6BBA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17163"/>
          <a:stretch/>
        </p:blipFill>
        <p:spPr bwMode="auto">
          <a:xfrm>
            <a:off x="10486217" y="2469188"/>
            <a:ext cx="2312484" cy="1050749"/>
          </a:xfrm>
          <a:prstGeom prst="rect">
            <a:avLst/>
          </a:prstGeom>
          <a:noFill/>
          <a:ln>
            <a:noFill/>
          </a:ln>
          <a:extLst>
            <a:ext uri="{53640926-AAD7-44D8-BBD7-CCE9431645EC}">
              <a14:shadowObscured xmlns:a14="http://schemas.microsoft.com/office/drawing/2010/main"/>
            </a:ext>
          </a:extLst>
        </p:spPr>
      </p:pic>
      <p:sp>
        <p:nvSpPr>
          <p:cNvPr id="48" name="テキスト ボックス 274">
            <a:extLst>
              <a:ext uri="{FF2B5EF4-FFF2-40B4-BE49-F238E27FC236}">
                <a16:creationId xmlns:a16="http://schemas.microsoft.com/office/drawing/2014/main" id="{FA4FB78A-6B14-3645-3701-D5533AD10849}"/>
              </a:ext>
            </a:extLst>
          </p:cNvPr>
          <p:cNvSpPr txBox="1"/>
          <p:nvPr/>
        </p:nvSpPr>
        <p:spPr>
          <a:xfrm>
            <a:off x="9295945" y="2620232"/>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49" name="吹き出し: 円形 48">
            <a:extLst>
              <a:ext uri="{FF2B5EF4-FFF2-40B4-BE49-F238E27FC236}">
                <a16:creationId xmlns:a16="http://schemas.microsoft.com/office/drawing/2014/main" id="{A56647DB-2F5B-2969-E9A7-A51A4F9D5B8D}"/>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0" name="正方形/長方形 49">
            <a:extLst>
              <a:ext uri="{FF2B5EF4-FFF2-40B4-BE49-F238E27FC236}">
                <a16:creationId xmlns:a16="http://schemas.microsoft.com/office/drawing/2014/main" id="{43FB657C-0D26-46B9-6090-A73B233D42C6}"/>
              </a:ext>
            </a:extLst>
          </p:cNvPr>
          <p:cNvSpPr/>
          <p:nvPr/>
        </p:nvSpPr>
        <p:spPr>
          <a:xfrm>
            <a:off x="12162524" y="1497121"/>
            <a:ext cx="546945" cy="430887"/>
          </a:xfrm>
          <a:prstGeom prst="rect">
            <a:avLst/>
          </a:prstGeom>
          <a:noFill/>
        </p:spPr>
        <p:txBody>
          <a:bodyPr wrap="non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rPr>
              <a:t>約</a:t>
            </a:r>
            <a:r>
              <a:rPr lang="en-US" altLang="ja-JP" sz="1200" b="0" cap="none" spc="0" dirty="0">
                <a:ln w="0"/>
                <a:solidFill>
                  <a:schemeClr val="bg1"/>
                </a:solidFill>
                <a:effectLst>
                  <a:outerShdw blurRad="38100" dist="19050" dir="2700000" algn="tl" rotWithShape="0">
                    <a:schemeClr val="dk1">
                      <a:alpha val="40000"/>
                    </a:schemeClr>
                  </a:outerShdw>
                </a:effectLst>
              </a:rPr>
              <a:t>15</a:t>
            </a:r>
            <a:r>
              <a:rPr lang="ja-JP" altLang="en-US" sz="800" b="0" cap="none" spc="0" dirty="0">
                <a:ln w="0"/>
                <a:solidFill>
                  <a:schemeClr val="bg1"/>
                </a:solidFill>
                <a:effectLst>
                  <a:outerShdw blurRad="38100" dist="19050" dir="2700000" algn="tl" rotWithShape="0">
                    <a:schemeClr val="dk1">
                      <a:alpha val="40000"/>
                    </a:schemeClr>
                  </a:outerShdw>
                </a:effectLst>
              </a:rPr>
              <a:t>％</a:t>
            </a:r>
            <a:endParaRPr lang="en-US" altLang="ja-JP" sz="800" b="0" cap="none" spc="0" dirty="0">
              <a:ln w="0"/>
              <a:solidFill>
                <a:schemeClr val="bg1"/>
              </a:solidFill>
              <a:effectLst>
                <a:outerShdw blurRad="38100" dist="19050" dir="2700000" algn="tl" rotWithShape="0">
                  <a:schemeClr val="dk1">
                    <a:alpha val="40000"/>
                  </a:schemeClr>
                </a:outerShdw>
              </a:effectLst>
            </a:endParaRPr>
          </a:p>
          <a:p>
            <a:pPr algn="ctr"/>
            <a:r>
              <a:rPr lang="en-US" altLang="ja-JP" sz="1000" b="0" cap="none" spc="0" dirty="0">
                <a:ln w="0"/>
                <a:solidFill>
                  <a:schemeClr val="bg1"/>
                </a:solidFill>
                <a:effectLst>
                  <a:outerShdw blurRad="38100" dist="19050" dir="2700000" algn="tl" rotWithShape="0">
                    <a:schemeClr val="dk1">
                      <a:alpha val="40000"/>
                    </a:schemeClr>
                  </a:outerShdw>
                </a:effectLst>
              </a:rPr>
              <a:t>UP</a:t>
            </a:r>
            <a:endParaRPr lang="ja-JP" altLang="en-US" sz="1000" b="0" cap="none" spc="0" dirty="0">
              <a:ln w="0"/>
              <a:solidFill>
                <a:schemeClr val="bg1"/>
              </a:solidFill>
              <a:effectLst>
                <a:outerShdw blurRad="38100" dist="19050" dir="2700000" algn="tl" rotWithShape="0">
                  <a:schemeClr val="dk1">
                    <a:alpha val="40000"/>
                  </a:schemeClr>
                </a:outerShdw>
              </a:effectLst>
            </a:endParaRPr>
          </a:p>
        </p:txBody>
      </p:sp>
      <p:sp>
        <p:nvSpPr>
          <p:cNvPr id="4" name="テキスト ボックス 6">
            <a:extLst>
              <a:ext uri="{FF2B5EF4-FFF2-40B4-BE49-F238E27FC236}">
                <a16:creationId xmlns:a16="http://schemas.microsoft.com/office/drawing/2014/main" id="{B8431AEA-3D56-5F7F-D880-826B4B587ECE}"/>
              </a:ext>
            </a:extLst>
          </p:cNvPr>
          <p:cNvSpPr txBox="1">
            <a:spLocks noChangeArrowheads="1"/>
          </p:cNvSpPr>
          <p:nvPr/>
        </p:nvSpPr>
        <p:spPr bwMode="auto">
          <a:xfrm>
            <a:off x="11455857" y="6159213"/>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51" name="表 50">
            <a:extLst>
              <a:ext uri="{FF2B5EF4-FFF2-40B4-BE49-F238E27FC236}">
                <a16:creationId xmlns:a16="http://schemas.microsoft.com/office/drawing/2014/main" id="{8F2F5C04-47D1-B8F4-202E-F66B2C784F79}"/>
              </a:ext>
            </a:extLst>
          </p:cNvPr>
          <p:cNvGraphicFramePr>
            <a:graphicFrameLocks noGrp="1"/>
          </p:cNvGraphicFramePr>
          <p:nvPr>
            <p:extLst>
              <p:ext uri="{D42A27DB-BD31-4B8C-83A1-F6EECF244321}">
                <p14:modId xmlns:p14="http://schemas.microsoft.com/office/powerpoint/2010/main" val="2272426183"/>
              </p:ext>
            </p:extLst>
          </p:nvPr>
        </p:nvGraphicFramePr>
        <p:xfrm>
          <a:off x="6879066" y="5090729"/>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3" name="グループ化 2">
            <a:extLst>
              <a:ext uri="{FF2B5EF4-FFF2-40B4-BE49-F238E27FC236}">
                <a16:creationId xmlns:a16="http://schemas.microsoft.com/office/drawing/2014/main" id="{66780B9E-004E-23F9-A7D1-27C5F087897B}"/>
              </a:ext>
            </a:extLst>
          </p:cNvPr>
          <p:cNvGrpSpPr/>
          <p:nvPr/>
        </p:nvGrpSpPr>
        <p:grpSpPr>
          <a:xfrm>
            <a:off x="5963859" y="4147035"/>
            <a:ext cx="591636" cy="1228988"/>
            <a:chOff x="4553023" y="4890757"/>
            <a:chExt cx="1018959" cy="2116656"/>
          </a:xfrm>
        </p:grpSpPr>
        <p:pic>
          <p:nvPicPr>
            <p:cNvPr id="52" name="Picture 2" descr="「スマートフォン」の画像検索結果">
              <a:extLst>
                <a:ext uri="{FF2B5EF4-FFF2-40B4-BE49-F238E27FC236}">
                  <a16:creationId xmlns:a16="http://schemas.microsoft.com/office/drawing/2014/main" id="{FA2A6886-F256-E4DB-6967-136AA85C373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図 52">
              <a:extLst>
                <a:ext uri="{FF2B5EF4-FFF2-40B4-BE49-F238E27FC236}">
                  <a16:creationId xmlns:a16="http://schemas.microsoft.com/office/drawing/2014/main" id="{94B9D503-91A1-F7F4-2A24-E6C7FF78ED42}"/>
                </a:ext>
              </a:extLst>
            </p:cNvPr>
            <p:cNvPicPr>
              <a:picLocks noChangeAspect="1"/>
            </p:cNvPicPr>
            <p:nvPr/>
          </p:nvPicPr>
          <p:blipFill rotWithShape="1">
            <a:blip r:embed="rId21"/>
            <a:srcRect b="20647"/>
            <a:stretch/>
          </p:blipFill>
          <p:spPr>
            <a:xfrm>
              <a:off x="4652057" y="5196348"/>
              <a:ext cx="763793" cy="1533426"/>
            </a:xfrm>
            <a:prstGeom prst="rect">
              <a:avLst/>
            </a:prstGeom>
          </p:spPr>
        </p:pic>
        <p:pic>
          <p:nvPicPr>
            <p:cNvPr id="54" name="図 53">
              <a:extLst>
                <a:ext uri="{FF2B5EF4-FFF2-40B4-BE49-F238E27FC236}">
                  <a16:creationId xmlns:a16="http://schemas.microsoft.com/office/drawing/2014/main" id="{D6CCC24C-0298-6171-D728-18FC0423B5BC}"/>
                </a:ext>
              </a:extLst>
            </p:cNvPr>
            <p:cNvPicPr>
              <a:picLocks noChangeAspect="1"/>
            </p:cNvPicPr>
            <p:nvPr/>
          </p:nvPicPr>
          <p:blipFill rotWithShape="1">
            <a:blip r:embed="rId21"/>
            <a:srcRect t="93213"/>
            <a:stretch/>
          </p:blipFill>
          <p:spPr>
            <a:xfrm>
              <a:off x="4644106" y="6594445"/>
              <a:ext cx="766167" cy="131560"/>
            </a:xfrm>
            <a:prstGeom prst="rect">
              <a:avLst/>
            </a:prstGeom>
          </p:spPr>
        </p:pic>
      </p:grpSp>
      <p:pic>
        <p:nvPicPr>
          <p:cNvPr id="55" name="図 54">
            <a:extLst>
              <a:ext uri="{FF2B5EF4-FFF2-40B4-BE49-F238E27FC236}">
                <a16:creationId xmlns:a16="http://schemas.microsoft.com/office/drawing/2014/main" id="{C3438148-55A2-B066-AB7A-3E7B09B4CDD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56" name="テキスト ボックス 8">
            <a:extLst>
              <a:ext uri="{FF2B5EF4-FFF2-40B4-BE49-F238E27FC236}">
                <a16:creationId xmlns:a16="http://schemas.microsoft.com/office/drawing/2014/main" id="{98D6195E-D851-84AC-9935-0B7D4B7A496F}"/>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58" name="テキスト ボックス 289">
            <a:extLst>
              <a:ext uri="{FF2B5EF4-FFF2-40B4-BE49-F238E27FC236}">
                <a16:creationId xmlns:a16="http://schemas.microsoft.com/office/drawing/2014/main" id="{7C8AFF27-8DF9-E2ED-4978-321E9C45EE97}"/>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59" name="正方形/長方形 290">
            <a:extLst>
              <a:ext uri="{FF2B5EF4-FFF2-40B4-BE49-F238E27FC236}">
                <a16:creationId xmlns:a16="http://schemas.microsoft.com/office/drawing/2014/main" id="{A2CB83CF-64B9-82E7-FF14-72BE390A2455}"/>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60" name="正方形/長方形 291">
            <a:extLst>
              <a:ext uri="{FF2B5EF4-FFF2-40B4-BE49-F238E27FC236}">
                <a16:creationId xmlns:a16="http://schemas.microsoft.com/office/drawing/2014/main" id="{5DD37E8B-D653-3916-31D1-78698B90C91A}"/>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61" name="テキスト ボックス 292">
            <a:extLst>
              <a:ext uri="{FF2B5EF4-FFF2-40B4-BE49-F238E27FC236}">
                <a16:creationId xmlns:a16="http://schemas.microsoft.com/office/drawing/2014/main" id="{006E4C00-A85D-C14C-58BC-0DB84998AEA6}"/>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62" name="テキスト ボックス 293">
            <a:extLst>
              <a:ext uri="{FF2B5EF4-FFF2-40B4-BE49-F238E27FC236}">
                <a16:creationId xmlns:a16="http://schemas.microsoft.com/office/drawing/2014/main" id="{648D2DA0-0B02-8FE2-6015-F267D3E73CAA}"/>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63" name="角丸四角形 17">
            <a:extLst>
              <a:ext uri="{FF2B5EF4-FFF2-40B4-BE49-F238E27FC236}">
                <a16:creationId xmlns:a16="http://schemas.microsoft.com/office/drawing/2014/main" id="{FAAC03EB-FE5E-79F6-2243-CD6B6CE5C710}"/>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8" name="テキスト ボックス 19">
            <a:extLst>
              <a:ext uri="{FF2B5EF4-FFF2-40B4-BE49-F238E27FC236}">
                <a16:creationId xmlns:a16="http://schemas.microsoft.com/office/drawing/2014/main" id="{10F85AF2-5C55-9757-2028-8ECFA6406BEE}"/>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29" name="角丸四角形 305">
            <a:extLst>
              <a:ext uri="{FF2B5EF4-FFF2-40B4-BE49-F238E27FC236}">
                <a16:creationId xmlns:a16="http://schemas.microsoft.com/office/drawing/2014/main" id="{0CCFD0C1-5015-5CF5-AAA8-F9362A447C8D}"/>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0" name="テキスト ボックス 258">
            <a:extLst>
              <a:ext uri="{FF2B5EF4-FFF2-40B4-BE49-F238E27FC236}">
                <a16:creationId xmlns:a16="http://schemas.microsoft.com/office/drawing/2014/main" id="{46553069-1825-C2E8-DD8E-8B614DA18CE3}"/>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31" name="テキスト ボックス 258">
            <a:extLst>
              <a:ext uri="{FF2B5EF4-FFF2-40B4-BE49-F238E27FC236}">
                <a16:creationId xmlns:a16="http://schemas.microsoft.com/office/drawing/2014/main" id="{14778C2C-1C15-A6C4-7464-118A47390D54}"/>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32" name="角丸四角形 322">
            <a:extLst>
              <a:ext uri="{FF2B5EF4-FFF2-40B4-BE49-F238E27FC236}">
                <a16:creationId xmlns:a16="http://schemas.microsoft.com/office/drawing/2014/main" id="{F59336A3-173E-9550-AE7F-50779CD6EEC0}"/>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3" name="テキスト ボックス 323">
            <a:extLst>
              <a:ext uri="{FF2B5EF4-FFF2-40B4-BE49-F238E27FC236}">
                <a16:creationId xmlns:a16="http://schemas.microsoft.com/office/drawing/2014/main" id="{9D0D2FCA-5964-41CC-4799-549D976E31C3}"/>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34" name="角丸四角形 325">
            <a:extLst>
              <a:ext uri="{FF2B5EF4-FFF2-40B4-BE49-F238E27FC236}">
                <a16:creationId xmlns:a16="http://schemas.microsoft.com/office/drawing/2014/main" id="{59FA0426-BC9D-CDBC-5835-AB0C5933461F}"/>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35" name="正方形/長方形 134">
            <a:extLst>
              <a:ext uri="{FF2B5EF4-FFF2-40B4-BE49-F238E27FC236}">
                <a16:creationId xmlns:a16="http://schemas.microsoft.com/office/drawing/2014/main" id="{446F4A80-5C8F-84E9-C5C7-75229F05A6ED}"/>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36" name="テキスト ボックス 258">
            <a:extLst>
              <a:ext uri="{FF2B5EF4-FFF2-40B4-BE49-F238E27FC236}">
                <a16:creationId xmlns:a16="http://schemas.microsoft.com/office/drawing/2014/main" id="{AC7FE8DD-E471-B951-9039-0AF2E4EE5A67}"/>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137" name="テキスト ボックス 258">
            <a:extLst>
              <a:ext uri="{FF2B5EF4-FFF2-40B4-BE49-F238E27FC236}">
                <a16:creationId xmlns:a16="http://schemas.microsoft.com/office/drawing/2014/main" id="{0F41CD4A-F655-550A-F104-7F9DFD5229C6}"/>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138" name="テキスト ボックス 137">
            <a:extLst>
              <a:ext uri="{FF2B5EF4-FFF2-40B4-BE49-F238E27FC236}">
                <a16:creationId xmlns:a16="http://schemas.microsoft.com/office/drawing/2014/main" id="{6C3347ED-2AE2-DF93-9088-8037AA8D8320}"/>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139" name="テキスト ボックス 138">
            <a:extLst>
              <a:ext uri="{FF2B5EF4-FFF2-40B4-BE49-F238E27FC236}">
                <a16:creationId xmlns:a16="http://schemas.microsoft.com/office/drawing/2014/main" id="{DC94BAF5-61FC-8DB2-04D1-564E970F86CF}"/>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140" name="テキスト ボックス 139">
            <a:extLst>
              <a:ext uri="{FF2B5EF4-FFF2-40B4-BE49-F238E27FC236}">
                <a16:creationId xmlns:a16="http://schemas.microsoft.com/office/drawing/2014/main" id="{3066DBB5-314A-A85B-A06B-6B17E9253066}"/>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141" name="テキスト ボックス 140">
            <a:extLst>
              <a:ext uri="{FF2B5EF4-FFF2-40B4-BE49-F238E27FC236}">
                <a16:creationId xmlns:a16="http://schemas.microsoft.com/office/drawing/2014/main" id="{0F41D2E4-AEE8-CA72-8BFA-CE5BECA49AC6}"/>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142" name="テキスト ボックス 141">
            <a:extLst>
              <a:ext uri="{FF2B5EF4-FFF2-40B4-BE49-F238E27FC236}">
                <a16:creationId xmlns:a16="http://schemas.microsoft.com/office/drawing/2014/main" id="{B4111D84-E666-726C-EB40-13F69DCE3251}"/>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143" name="テキスト ボックス 142">
            <a:extLst>
              <a:ext uri="{FF2B5EF4-FFF2-40B4-BE49-F238E27FC236}">
                <a16:creationId xmlns:a16="http://schemas.microsoft.com/office/drawing/2014/main" id="{94D3154D-0C55-85D5-D78B-F08C4FA00E0D}"/>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144" name="直線コネクタ 143">
            <a:extLst>
              <a:ext uri="{FF2B5EF4-FFF2-40B4-BE49-F238E27FC236}">
                <a16:creationId xmlns:a16="http://schemas.microsoft.com/office/drawing/2014/main" id="{B256BF4A-D2CA-CCEA-32FF-8FB5CFF372E7}"/>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4D42A9B-7FD4-ED41-B429-7646A33E18F3}"/>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6" name="テキスト ボックス 258">
            <a:extLst>
              <a:ext uri="{FF2B5EF4-FFF2-40B4-BE49-F238E27FC236}">
                <a16:creationId xmlns:a16="http://schemas.microsoft.com/office/drawing/2014/main" id="{35DB2F11-5980-B71D-097A-F382D9B10201}"/>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47" name="図 197">
            <a:extLst>
              <a:ext uri="{FF2B5EF4-FFF2-40B4-BE49-F238E27FC236}">
                <a16:creationId xmlns:a16="http://schemas.microsoft.com/office/drawing/2014/main" id="{006862C7-DE94-7DBA-1445-A4468554C61B}"/>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テキスト ボックス 306">
            <a:extLst>
              <a:ext uri="{FF2B5EF4-FFF2-40B4-BE49-F238E27FC236}">
                <a16:creationId xmlns:a16="http://schemas.microsoft.com/office/drawing/2014/main" id="{2FC841F9-FA5C-94D6-A3C0-8728A65F9B12}"/>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149" name="図 148">
            <a:extLst>
              <a:ext uri="{FF2B5EF4-FFF2-40B4-BE49-F238E27FC236}">
                <a16:creationId xmlns:a16="http://schemas.microsoft.com/office/drawing/2014/main" id="{DEA3704C-D130-087E-8815-C2D13A50D1D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150" name="テキスト ボックス 203">
            <a:extLst>
              <a:ext uri="{FF2B5EF4-FFF2-40B4-BE49-F238E27FC236}">
                <a16:creationId xmlns:a16="http://schemas.microsoft.com/office/drawing/2014/main" id="{784107F7-8052-8EA2-2C18-51633837ECDC}"/>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151" name="直線コネクタ 9">
            <a:extLst>
              <a:ext uri="{FF2B5EF4-FFF2-40B4-BE49-F238E27FC236}">
                <a16:creationId xmlns:a16="http://schemas.microsoft.com/office/drawing/2014/main" id="{4324DABB-704F-56A2-19EC-2F9C548C3111}"/>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正方形/長方形 19">
            <a:extLst>
              <a:ext uri="{FF2B5EF4-FFF2-40B4-BE49-F238E27FC236}">
                <a16:creationId xmlns:a16="http://schemas.microsoft.com/office/drawing/2014/main" id="{3818684D-A77E-80B9-BE9D-6BD26FDB88E3}"/>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53" name="直線コネクタ 9">
            <a:extLst>
              <a:ext uri="{FF2B5EF4-FFF2-40B4-BE49-F238E27FC236}">
                <a16:creationId xmlns:a16="http://schemas.microsoft.com/office/drawing/2014/main" id="{55442AD6-20ED-4709-275B-84CEE2B5F9E7}"/>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正方形/長方形 153">
            <a:extLst>
              <a:ext uri="{FF2B5EF4-FFF2-40B4-BE49-F238E27FC236}">
                <a16:creationId xmlns:a16="http://schemas.microsoft.com/office/drawing/2014/main" id="{09270172-FB3E-49DB-0752-5420DACCEC23}"/>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5" name="直線コネクタ 9">
            <a:extLst>
              <a:ext uri="{FF2B5EF4-FFF2-40B4-BE49-F238E27FC236}">
                <a16:creationId xmlns:a16="http://schemas.microsoft.com/office/drawing/2014/main" id="{7F9634DC-1594-6F1E-1FB2-EB71CBFF9E99}"/>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直線コネクタ 9">
            <a:extLst>
              <a:ext uri="{FF2B5EF4-FFF2-40B4-BE49-F238E27FC236}">
                <a16:creationId xmlns:a16="http://schemas.microsoft.com/office/drawing/2014/main" id="{4911E65A-A5DA-2D6D-91DA-96326D992F61}"/>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正方形/長方形 19">
            <a:extLst>
              <a:ext uri="{FF2B5EF4-FFF2-40B4-BE49-F238E27FC236}">
                <a16:creationId xmlns:a16="http://schemas.microsoft.com/office/drawing/2014/main" id="{F1DC631D-9D57-7309-E389-C027C8C18032}"/>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65" name="正方形/長方形 164">
            <a:extLst>
              <a:ext uri="{FF2B5EF4-FFF2-40B4-BE49-F238E27FC236}">
                <a16:creationId xmlns:a16="http://schemas.microsoft.com/office/drawing/2014/main" id="{A24676EB-F256-E2CA-1CDA-B20B4DBF43A1}"/>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167" name="図 166" descr="QR コード&#10;&#10;AI 生成コンテンツは誤りを含む可能性があります。">
            <a:extLst>
              <a:ext uri="{FF2B5EF4-FFF2-40B4-BE49-F238E27FC236}">
                <a16:creationId xmlns:a16="http://schemas.microsoft.com/office/drawing/2014/main" id="{0D80738C-28E2-F44F-41E4-C7B619AC556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168" name="object 33">
            <a:extLst>
              <a:ext uri="{FF2B5EF4-FFF2-40B4-BE49-F238E27FC236}">
                <a16:creationId xmlns:a16="http://schemas.microsoft.com/office/drawing/2014/main" id="{CAFD2A1D-9E19-C4C1-B899-B4CBC5FAAE03}"/>
              </a:ext>
            </a:extLst>
          </p:cNvPr>
          <p:cNvGrpSpPr/>
          <p:nvPr/>
        </p:nvGrpSpPr>
        <p:grpSpPr>
          <a:xfrm>
            <a:off x="6098056" y="7785884"/>
            <a:ext cx="432434" cy="432434"/>
            <a:chOff x="909735" y="2161233"/>
            <a:chExt cx="432434" cy="432434"/>
          </a:xfrm>
        </p:grpSpPr>
        <p:sp>
          <p:nvSpPr>
            <p:cNvPr id="169" name="object 34">
              <a:extLst>
                <a:ext uri="{FF2B5EF4-FFF2-40B4-BE49-F238E27FC236}">
                  <a16:creationId xmlns:a16="http://schemas.microsoft.com/office/drawing/2014/main" id="{8393945F-69A2-3E47-66C0-F2A7325CBB6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70" name="object 35">
              <a:extLst>
                <a:ext uri="{FF2B5EF4-FFF2-40B4-BE49-F238E27FC236}">
                  <a16:creationId xmlns:a16="http://schemas.microsoft.com/office/drawing/2014/main" id="{6387FC28-C7F0-1BB8-917E-77952B6B453F}"/>
                </a:ext>
              </a:extLst>
            </p:cNvPr>
            <p:cNvPicPr/>
            <p:nvPr/>
          </p:nvPicPr>
          <p:blipFill>
            <a:blip r:embed="rId14" cstate="print"/>
            <a:stretch>
              <a:fillRect/>
            </a:stretch>
          </p:blipFill>
          <p:spPr>
            <a:xfrm>
              <a:off x="972442" y="2324323"/>
              <a:ext cx="87109" cy="106311"/>
            </a:xfrm>
            <a:prstGeom prst="rect">
              <a:avLst/>
            </a:prstGeom>
          </p:spPr>
        </p:pic>
        <p:pic>
          <p:nvPicPr>
            <p:cNvPr id="171" name="object 36">
              <a:extLst>
                <a:ext uri="{FF2B5EF4-FFF2-40B4-BE49-F238E27FC236}">
                  <a16:creationId xmlns:a16="http://schemas.microsoft.com/office/drawing/2014/main" id="{8A7941D6-B026-1524-991D-4BDF4B15F146}"/>
                </a:ext>
              </a:extLst>
            </p:cNvPr>
            <p:cNvPicPr/>
            <p:nvPr/>
          </p:nvPicPr>
          <p:blipFill>
            <a:blip r:embed="rId15" cstate="print"/>
            <a:stretch>
              <a:fillRect/>
            </a:stretch>
          </p:blipFill>
          <p:spPr>
            <a:xfrm>
              <a:off x="1079921" y="2323413"/>
              <a:ext cx="199285" cy="107861"/>
            </a:xfrm>
            <a:prstGeom prst="rect">
              <a:avLst/>
            </a:prstGeom>
          </p:spPr>
        </p:pic>
      </p:grpSp>
      <p:sp>
        <p:nvSpPr>
          <p:cNvPr id="172" name="テキスト ボックス 171">
            <a:extLst>
              <a:ext uri="{FF2B5EF4-FFF2-40B4-BE49-F238E27FC236}">
                <a16:creationId xmlns:a16="http://schemas.microsoft.com/office/drawing/2014/main" id="{F8B4EE9B-3A93-93BF-259A-1E073EBB77A5}"/>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173" name="直線コネクタ 172">
            <a:extLst>
              <a:ext uri="{FF2B5EF4-FFF2-40B4-BE49-F238E27FC236}">
                <a16:creationId xmlns:a16="http://schemas.microsoft.com/office/drawing/2014/main" id="{93EA46C5-6D26-22F4-7904-6BA3D39EF89D}"/>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9F962BA9-EC53-D8BF-66EC-F6FABC921C1A}"/>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5" name="テキスト ボックス 323">
            <a:extLst>
              <a:ext uri="{FF2B5EF4-FFF2-40B4-BE49-F238E27FC236}">
                <a16:creationId xmlns:a16="http://schemas.microsoft.com/office/drawing/2014/main" id="{03752C20-99EC-8C7B-054C-00BF31747FBA}"/>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176" name="矢印: 右 175">
            <a:extLst>
              <a:ext uri="{FF2B5EF4-FFF2-40B4-BE49-F238E27FC236}">
                <a16:creationId xmlns:a16="http://schemas.microsoft.com/office/drawing/2014/main" id="{BA30A96C-1533-D938-5D91-934A78E8EB3F}"/>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820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35121"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3714"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0955" y="6756827"/>
            <a:ext cx="1206686" cy="1644323"/>
          </a:xfrm>
          <a:prstGeom prst="rect">
            <a:avLst/>
          </a:prstGeom>
        </p:spPr>
      </p:pic>
      <p:sp>
        <p:nvSpPr>
          <p:cNvPr id="146" name="テキスト ボックス 145"/>
          <p:cNvSpPr txBox="1"/>
          <p:nvPr/>
        </p:nvSpPr>
        <p:spPr>
          <a:xfrm>
            <a:off x="7008801"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75675"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0137"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55305"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48574"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56207"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0441"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06054"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0630"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6687" y="9093369"/>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693398"/>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321042C-BE30-573F-423B-3EA94301F1D4}"/>
              </a:ext>
            </a:extLst>
          </p:cNvPr>
          <p:cNvSpPr txBox="1"/>
          <p:nvPr/>
        </p:nvSpPr>
        <p:spPr>
          <a:xfrm>
            <a:off x="1872766" y="4928026"/>
            <a:ext cx="1601721" cy="184666"/>
          </a:xfrm>
          <a:prstGeom prst="rect">
            <a:avLst/>
          </a:prstGeom>
          <a:noFill/>
        </p:spPr>
        <p:txBody>
          <a:bodyPr wrap="none" rtlCol="0">
            <a:spAutoFit/>
          </a:bodyPr>
          <a:lstStyle/>
          <a:p>
            <a:r>
              <a:rPr kumimoji="1" lang="en-US" altLang="ja-JP" sz="600" dirty="0"/>
              <a:t>※</a:t>
            </a:r>
            <a:r>
              <a:rPr kumimoji="1" lang="ja-JP" altLang="en-US" sz="600" dirty="0"/>
              <a:t>写真は</a:t>
            </a:r>
            <a:r>
              <a:rPr kumimoji="1" lang="en-US" altLang="ja-JP" sz="600" dirty="0"/>
              <a:t>1</a:t>
            </a:r>
            <a:r>
              <a:rPr kumimoji="1" lang="ja-JP" altLang="en-US" sz="600" dirty="0"/>
              <a:t>缶</a:t>
            </a:r>
            <a:r>
              <a:rPr kumimoji="1" lang="en-US" altLang="ja-JP" sz="600" dirty="0"/>
              <a:t>370L</a:t>
            </a:r>
            <a:r>
              <a:rPr kumimoji="1" lang="ja-JP" altLang="en-US" sz="600" dirty="0"/>
              <a:t>を例に説明しています。</a:t>
            </a: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4993</TotalTime>
  <Words>1574</Words>
  <Application>Microsoft Office PowerPoint</Application>
  <PresentationFormat>A3 297x420 mm</PresentationFormat>
  <Paragraphs>204</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331</cp:revision>
  <cp:lastPrinted>2023-12-13T05:58:51Z</cp:lastPrinted>
  <dcterms:created xsi:type="dcterms:W3CDTF">2020-12-15T06:24:16Z</dcterms:created>
  <dcterms:modified xsi:type="dcterms:W3CDTF">2026-03-24T04:13:33Z</dcterms:modified>
</cp:coreProperties>
</file>