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1872" autoAdjust="0"/>
  </p:normalViewPr>
  <p:slideViewPr>
    <p:cSldViewPr snapToGrid="0">
      <p:cViewPr>
        <p:scale>
          <a:sx n="150" d="100"/>
          <a:sy n="150" d="100"/>
        </p:scale>
        <p:origin x="72" y="-201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2026/5/21</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2026/5/21</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2026/5/21</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18.png"/><Relationship Id="rId3" Type="http://schemas.openxmlformats.org/officeDocument/2006/relationships/image" Target="../media/image23.png"/><Relationship Id="rId21" Type="http://schemas.openxmlformats.org/officeDocument/2006/relationships/image" Target="../media/image36.png"/><Relationship Id="rId7" Type="http://schemas.openxmlformats.org/officeDocument/2006/relationships/image" Target="../media/image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31.jpeg"/><Relationship Id="rId20" Type="http://schemas.openxmlformats.org/officeDocument/2006/relationships/image" Target="../media/image35.jpeg"/><Relationship Id="rId29"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6.png"/><Relationship Id="rId24" Type="http://schemas.openxmlformats.org/officeDocument/2006/relationships/image" Target="../media/image39.emf"/><Relationship Id="rId5" Type="http://schemas.openxmlformats.org/officeDocument/2006/relationships/image" Target="../media/image25.png"/><Relationship Id="rId15" Type="http://schemas.openxmlformats.org/officeDocument/2006/relationships/image" Target="../media/image30.jpeg"/><Relationship Id="rId23" Type="http://schemas.openxmlformats.org/officeDocument/2006/relationships/image" Target="../media/image38.jpg"/><Relationship Id="rId28" Type="http://schemas.openxmlformats.org/officeDocument/2006/relationships/image" Target="../media/image41.svg"/><Relationship Id="rId10" Type="http://schemas.openxmlformats.org/officeDocument/2006/relationships/image" Target="../media/image5.png"/><Relationship Id="rId19" Type="http://schemas.openxmlformats.org/officeDocument/2006/relationships/image" Target="../media/image34.png"/><Relationship Id="rId4" Type="http://schemas.openxmlformats.org/officeDocument/2006/relationships/image" Target="../media/image24.svg"/><Relationship Id="rId9" Type="http://schemas.openxmlformats.org/officeDocument/2006/relationships/image" Target="../media/image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32" name="テキスト ボックス 431"/>
          <p:cNvSpPr txBox="1"/>
          <p:nvPr/>
        </p:nvSpPr>
        <p:spPr>
          <a:xfrm>
            <a:off x="277722" y="2386304"/>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6457" y="2548794"/>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1,452,000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1,320,000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2074964"/>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CHP-XE46AZ2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rotWithShape="1">
          <a:blip r:embed="rId10"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41200" y="1082880"/>
            <a:ext cx="1521927" cy="615580"/>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3723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548126" y="1808350"/>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0404756" y="1942040"/>
            <a:ext cx="432904"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2"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3" cstate="print"/>
            <a:stretch>
              <a:fillRect/>
            </a:stretch>
          </p:blipFill>
          <p:spPr>
            <a:xfrm>
              <a:off x="1079921" y="2323413"/>
              <a:ext cx="199285" cy="107861"/>
            </a:xfrm>
            <a:prstGeom prst="rect">
              <a:avLst/>
            </a:prstGeom>
          </p:spPr>
        </p:pic>
      </p:grpSp>
      <p:pic>
        <p:nvPicPr>
          <p:cNvPr id="180" name="図 179" descr="グラフ, ダイアグラム&#10;&#10;AI によって生成されたコンテンツは間違っている可能性があります。">
            <a:extLst>
              <a:ext uri="{FF2B5EF4-FFF2-40B4-BE49-F238E27FC236}">
                <a16:creationId xmlns:a16="http://schemas.microsoft.com/office/drawing/2014/main" id="{27AC7921-5C69-B1B9-D854-14E879019F3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17163"/>
          <a:stretch/>
        </p:blipFill>
        <p:spPr bwMode="auto">
          <a:xfrm>
            <a:off x="9416482" y="2403643"/>
            <a:ext cx="2312484" cy="1050749"/>
          </a:xfrm>
          <a:prstGeom prst="rect">
            <a:avLst/>
          </a:prstGeom>
          <a:noFill/>
          <a:ln>
            <a:noFill/>
          </a:ln>
          <a:extLst>
            <a:ext uri="{53640926-AAD7-44D8-BBD7-CCE9431645EC}">
              <a14:shadowObscured xmlns:a14="http://schemas.microsoft.com/office/drawing/2010/main"/>
            </a:ext>
          </a:extLst>
        </p:spPr>
      </p:pic>
      <p:sp>
        <p:nvSpPr>
          <p:cNvPr id="39" name="テキスト ボックス 274">
            <a:extLst>
              <a:ext uri="{FF2B5EF4-FFF2-40B4-BE49-F238E27FC236}">
                <a16:creationId xmlns:a16="http://schemas.microsoft.com/office/drawing/2014/main" id="{7BE1904D-8BD5-3EBD-DA56-9C7D86283A60}"/>
              </a:ext>
            </a:extLst>
          </p:cNvPr>
          <p:cNvSpPr txBox="1"/>
          <p:nvPr/>
        </p:nvSpPr>
        <p:spPr>
          <a:xfrm>
            <a:off x="11642160" y="2436473"/>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350kPa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BEC9D35-D301-3AAE-D021-99D2D2A992CF}"/>
              </a:ext>
            </a:extLst>
          </p:cNvPr>
          <p:cNvPicPr>
            <a:picLocks noChangeAspect="1"/>
          </p:cNvPicPr>
          <p:nvPr/>
        </p:nvPicPr>
        <p:blipFill>
          <a:blip r:embed="rId15" cstate="print">
            <a:extLst>
              <a:ext uri="{28A0092B-C50C-407E-A947-70E740481C1C}">
                <a14:useLocalDpi xmlns:a14="http://schemas.microsoft.com/office/drawing/2010/main" val="0"/>
              </a:ext>
            </a:extLst>
          </a:blip>
          <a:srcRect l="48133"/>
          <a:stretch/>
        </p:blipFill>
        <p:spPr>
          <a:xfrm>
            <a:off x="4740505" y="951976"/>
            <a:ext cx="1387292" cy="2588424"/>
          </a:xfrm>
          <a:prstGeom prst="rect">
            <a:avLst/>
          </a:prstGeom>
        </p:spPr>
      </p:pic>
      <p:sp>
        <p:nvSpPr>
          <p:cNvPr id="4" name="吹き出し: 円形 3">
            <a:extLst>
              <a:ext uri="{FF2B5EF4-FFF2-40B4-BE49-F238E27FC236}">
                <a16:creationId xmlns:a16="http://schemas.microsoft.com/office/drawing/2014/main" id="{70058126-1B8C-462C-E9DF-C3B37447594B}"/>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pic>
        <p:nvPicPr>
          <p:cNvPr id="34" name="図 33">
            <a:extLst>
              <a:ext uri="{FF2B5EF4-FFF2-40B4-BE49-F238E27FC236}">
                <a16:creationId xmlns:a16="http://schemas.microsoft.com/office/drawing/2014/main" id="{1B6323FE-BD7B-6499-EBE8-684AE031616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6498" y="2479759"/>
            <a:ext cx="1225263" cy="974375"/>
          </a:xfrm>
          <a:prstGeom prst="rect">
            <a:avLst/>
          </a:prstGeom>
        </p:spPr>
      </p:pic>
      <p:sp>
        <p:nvSpPr>
          <p:cNvPr id="50" name="正方形/長方形 49">
            <a:extLst>
              <a:ext uri="{FF2B5EF4-FFF2-40B4-BE49-F238E27FC236}">
                <a16:creationId xmlns:a16="http://schemas.microsoft.com/office/drawing/2014/main" id="{1B7E28A2-2B79-675F-A432-02A18EACE14F}"/>
              </a:ext>
            </a:extLst>
          </p:cNvPr>
          <p:cNvSpPr/>
          <p:nvPr/>
        </p:nvSpPr>
        <p:spPr>
          <a:xfrm>
            <a:off x="12117637" y="1544746"/>
            <a:ext cx="603050" cy="348813"/>
          </a:xfrm>
          <a:prstGeom prst="rect">
            <a:avLst/>
          </a:prstGeom>
          <a:noFill/>
        </p:spPr>
        <p:txBody>
          <a:bodyPr wrap="none" lIns="91440" tIns="45720" rIns="91440" bIns="45720">
            <a:spAutoFit/>
          </a:bodyPr>
          <a:lstStyle/>
          <a:p>
            <a:pPr algn="ctr">
              <a:lnSpc>
                <a:spcPts val="1000"/>
              </a:lnSpc>
            </a:pP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約</a:t>
            </a:r>
            <a:r>
              <a:rPr lang="en-US" altLang="ja-JP" sz="12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15</a:t>
            </a: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a:t>
            </a:r>
            <a:endParaRPr lang="en-US" altLang="ja-JP"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lnSpc>
                <a:spcPts val="1000"/>
              </a:lnSpc>
            </a:pPr>
            <a:r>
              <a:rPr lang="en-US" altLang="ja-JP"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UP</a:t>
            </a:r>
            <a:endParaRPr lang="ja-JP" altLang="en-US"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pic>
        <p:nvPicPr>
          <p:cNvPr id="55" name="図 54">
            <a:extLst>
              <a:ext uri="{FF2B5EF4-FFF2-40B4-BE49-F238E27FC236}">
                <a16:creationId xmlns:a16="http://schemas.microsoft.com/office/drawing/2014/main" id="{61483C6F-84AA-8B27-5867-212C344EC63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3354" y="765223"/>
            <a:ext cx="2140158" cy="1152746"/>
          </a:xfrm>
          <a:prstGeom prst="rect">
            <a:avLst/>
          </a:prstGeom>
        </p:spPr>
      </p:pic>
      <p:sp>
        <p:nvSpPr>
          <p:cNvPr id="56" name="Rectangle 61">
            <a:extLst>
              <a:ext uri="{FF2B5EF4-FFF2-40B4-BE49-F238E27FC236}">
                <a16:creationId xmlns:a16="http://schemas.microsoft.com/office/drawing/2014/main" id="{0B6ED016-9B5E-ED86-2FED-8BC1D2E86EFF}"/>
              </a:ext>
            </a:extLst>
          </p:cNvPr>
          <p:cNvSpPr>
            <a:spLocks/>
          </p:cNvSpPr>
          <p:nvPr/>
        </p:nvSpPr>
        <p:spPr bwMode="auto">
          <a:xfrm>
            <a:off x="283783" y="977717"/>
            <a:ext cx="2059422" cy="811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年間給湯保温効率</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3.7</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algn="ct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高い省エネルギー性能を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algn="ct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備えたエコキュート</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p:txBody>
      </p:sp>
      <p:pic>
        <p:nvPicPr>
          <p:cNvPr id="58" name="Picture 24" descr="7">
            <a:extLst>
              <a:ext uri="{FF2B5EF4-FFF2-40B4-BE49-F238E27FC236}">
                <a16:creationId xmlns:a16="http://schemas.microsoft.com/office/drawing/2014/main" id="{F3E58BC1-C732-1897-1A4D-3C4DF5350A53}"/>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 name="Rectangle 30">
            <a:extLst>
              <a:ext uri="{FF2B5EF4-FFF2-40B4-BE49-F238E27FC236}">
                <a16:creationId xmlns:a16="http://schemas.microsoft.com/office/drawing/2014/main" id="{BFC86FEC-6704-D7DC-28EA-EB0DE7166FD9}"/>
              </a:ext>
            </a:extLst>
          </p:cNvPr>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60" name="Rectangle 32">
            <a:extLst>
              <a:ext uri="{FF2B5EF4-FFF2-40B4-BE49-F238E27FC236}">
                <a16:creationId xmlns:a16="http://schemas.microsoft.com/office/drawing/2014/main" id="{3CBF36DB-E906-CF3B-1DC0-CB5EDF682A76}"/>
              </a:ext>
            </a:extLst>
          </p:cNvPr>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3.7</a:t>
            </a:r>
          </a:p>
        </p:txBody>
      </p:sp>
      <p:sp>
        <p:nvSpPr>
          <p:cNvPr id="61" name="Rectangle 33">
            <a:extLst>
              <a:ext uri="{FF2B5EF4-FFF2-40B4-BE49-F238E27FC236}">
                <a16:creationId xmlns:a16="http://schemas.microsoft.com/office/drawing/2014/main" id="{F10A1A4F-D39D-9917-73F5-56BD755DFD73}"/>
              </a:ext>
            </a:extLst>
          </p:cNvPr>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62" name="グループ化 61">
            <a:extLst>
              <a:ext uri="{FF2B5EF4-FFF2-40B4-BE49-F238E27FC236}">
                <a16:creationId xmlns:a16="http://schemas.microsoft.com/office/drawing/2014/main" id="{42368046-FAFF-5277-C792-3D82CCFF59F5}"/>
              </a:ext>
            </a:extLst>
          </p:cNvPr>
          <p:cNvGrpSpPr/>
          <p:nvPr/>
        </p:nvGrpSpPr>
        <p:grpSpPr>
          <a:xfrm>
            <a:off x="199187" y="2949840"/>
            <a:ext cx="2419350" cy="473123"/>
            <a:chOff x="168669" y="2921069"/>
            <a:chExt cx="2419350" cy="473123"/>
          </a:xfrm>
        </p:grpSpPr>
        <p:sp>
          <p:nvSpPr>
            <p:cNvPr id="63" name="Rectangle 26">
              <a:extLst>
                <a:ext uri="{FF2B5EF4-FFF2-40B4-BE49-F238E27FC236}">
                  <a16:creationId xmlns:a16="http://schemas.microsoft.com/office/drawing/2014/main" id="{EFF6E795-354A-427E-EC94-3B233F8990FE}"/>
                </a:ext>
              </a:extLst>
            </p:cNvPr>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128" name="Rectangle 27">
              <a:extLst>
                <a:ext uri="{FF2B5EF4-FFF2-40B4-BE49-F238E27FC236}">
                  <a16:creationId xmlns:a16="http://schemas.microsoft.com/office/drawing/2014/main" id="{01AA7749-413F-85BE-137D-0EC8AE8DB097}"/>
                </a:ext>
              </a:extLst>
            </p:cNvPr>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129" name="Rectangle 28">
              <a:extLst>
                <a:ext uri="{FF2B5EF4-FFF2-40B4-BE49-F238E27FC236}">
                  <a16:creationId xmlns:a16="http://schemas.microsoft.com/office/drawing/2014/main" id="{D2035E52-A019-BB14-6EEF-6DAA1BEFD568}"/>
                </a:ext>
              </a:extLst>
            </p:cNvPr>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130" name="Rectangle 29">
              <a:extLst>
                <a:ext uri="{FF2B5EF4-FFF2-40B4-BE49-F238E27FC236}">
                  <a16:creationId xmlns:a16="http://schemas.microsoft.com/office/drawing/2014/main" id="{16F54BAE-57DD-59D5-1850-6DE00CA6565C}"/>
                </a:ext>
              </a:extLst>
            </p:cNvPr>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131" name="Rectangle 30">
              <a:extLst>
                <a:ext uri="{FF2B5EF4-FFF2-40B4-BE49-F238E27FC236}">
                  <a16:creationId xmlns:a16="http://schemas.microsoft.com/office/drawing/2014/main" id="{F0387354-86B1-90EA-314A-AA95FBB43F5A}"/>
                </a:ext>
              </a:extLst>
            </p:cNvPr>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132" name="Rectangle 31">
              <a:extLst>
                <a:ext uri="{FF2B5EF4-FFF2-40B4-BE49-F238E27FC236}">
                  <a16:creationId xmlns:a16="http://schemas.microsoft.com/office/drawing/2014/main" id="{D0A60214-5772-9DD6-5156-17DB3C9E69A4}"/>
                </a:ext>
              </a:extLst>
            </p:cNvPr>
            <p:cNvSpPr>
              <a:spLocks/>
            </p:cNvSpPr>
            <p:nvPr/>
          </p:nvSpPr>
          <p:spPr bwMode="auto">
            <a:xfrm>
              <a:off x="1054124" y="3114814"/>
              <a:ext cx="470641"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105</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133" name="Rectangle 32">
              <a:extLst>
                <a:ext uri="{FF2B5EF4-FFF2-40B4-BE49-F238E27FC236}">
                  <a16:creationId xmlns:a16="http://schemas.microsoft.com/office/drawing/2014/main" id="{9ED022B9-307C-C9E2-52F1-09FF21CD01D9}"/>
                </a:ext>
              </a:extLst>
            </p:cNvPr>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3.7</a:t>
              </a:r>
            </a:p>
          </p:txBody>
        </p:sp>
        <p:sp>
          <p:nvSpPr>
            <p:cNvPr id="134" name="Rectangle 33">
              <a:extLst>
                <a:ext uri="{FF2B5EF4-FFF2-40B4-BE49-F238E27FC236}">
                  <a16:creationId xmlns:a16="http://schemas.microsoft.com/office/drawing/2014/main" id="{509D08E2-FD89-79F9-CE3E-BACE98C98B19}"/>
                </a:ext>
              </a:extLst>
            </p:cNvPr>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135" name="Line 34">
              <a:extLst>
                <a:ext uri="{FF2B5EF4-FFF2-40B4-BE49-F238E27FC236}">
                  <a16:creationId xmlns:a16="http://schemas.microsoft.com/office/drawing/2014/main" id="{02B16930-1FDE-AB6D-F3E7-692EF8852E90}"/>
                </a:ext>
              </a:extLst>
            </p:cNvPr>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136" name="Line 35">
              <a:extLst>
                <a:ext uri="{FF2B5EF4-FFF2-40B4-BE49-F238E27FC236}">
                  <a16:creationId xmlns:a16="http://schemas.microsoft.com/office/drawing/2014/main" id="{B3F17FDD-02E0-13EA-2436-04ABBDB500CE}"/>
                </a:ext>
              </a:extLst>
            </p:cNvPr>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0" name="正方形/長方形 39">
            <a:extLst>
              <a:ext uri="{FF2B5EF4-FFF2-40B4-BE49-F238E27FC236}">
                <a16:creationId xmlns:a16="http://schemas.microsoft.com/office/drawing/2014/main" id="{42F484C8-826F-5AA0-B5C2-B0F1CC2C12FF}"/>
              </a:ext>
            </a:extLst>
          </p:cNvPr>
          <p:cNvSpPr/>
          <p:nvPr/>
        </p:nvSpPr>
        <p:spPr>
          <a:xfrm>
            <a:off x="2827579" y="4878042"/>
            <a:ext cx="1931019" cy="610186"/>
          </a:xfrm>
          <a:prstGeom prst="rect">
            <a:avLst/>
          </a:prstGeom>
          <a:solidFill>
            <a:srgbClr val="FFE9B3"/>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吹き出し: 角を丸めた四角形 40">
            <a:extLst>
              <a:ext uri="{FF2B5EF4-FFF2-40B4-BE49-F238E27FC236}">
                <a16:creationId xmlns:a16="http://schemas.microsoft.com/office/drawing/2014/main" id="{78FB1AC0-5C7C-1668-9C9C-9410C34329F6}"/>
              </a:ext>
            </a:extLst>
          </p:cNvPr>
          <p:cNvSpPr/>
          <p:nvPr/>
        </p:nvSpPr>
        <p:spPr>
          <a:xfrm>
            <a:off x="4260608" y="4462495"/>
            <a:ext cx="1248128" cy="347286"/>
          </a:xfrm>
          <a:prstGeom prst="wedgeRoundRectCallout">
            <a:avLst>
              <a:gd name="adj1" fmla="val -36631"/>
              <a:gd name="adj2" fmla="val 91385"/>
              <a:gd name="adj3" fmla="val 16667"/>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9">
            <a:extLst>
              <a:ext uri="{FF2B5EF4-FFF2-40B4-BE49-F238E27FC236}">
                <a16:creationId xmlns:a16="http://schemas.microsoft.com/office/drawing/2014/main" id="{3773D69E-191A-F424-CDA4-710FCBBB0935}"/>
              </a:ext>
            </a:extLst>
          </p:cNvPr>
          <p:cNvCxnSpPr>
            <a:cxnSpLocks noChangeShapeType="1"/>
          </p:cNvCxnSpPr>
          <p:nvPr/>
        </p:nvCxnSpPr>
        <p:spPr bwMode="auto">
          <a:xfrm>
            <a:off x="6846858" y="369553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テキスト ボックス 13">
            <a:extLst>
              <a:ext uri="{FF2B5EF4-FFF2-40B4-BE49-F238E27FC236}">
                <a16:creationId xmlns:a16="http://schemas.microsoft.com/office/drawing/2014/main" id="{86FEB349-429D-358A-4A00-C2EC84794F06}"/>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9" name="テキスト ボックス 6">
            <a:extLst>
              <a:ext uri="{FF2B5EF4-FFF2-40B4-BE49-F238E27FC236}">
                <a16:creationId xmlns:a16="http://schemas.microsoft.com/office/drawing/2014/main" id="{D5318E76-AA14-19F1-FBC3-4CDB34FCE9D2}"/>
              </a:ext>
            </a:extLst>
          </p:cNvPr>
          <p:cNvSpPr txBox="1">
            <a:spLocks noChangeArrowheads="1"/>
          </p:cNvSpPr>
          <p:nvPr/>
        </p:nvSpPr>
        <p:spPr bwMode="auto">
          <a:xfrm>
            <a:off x="6768673" y="4182580"/>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137" name="正方形/長方形 136">
            <a:extLst>
              <a:ext uri="{FF2B5EF4-FFF2-40B4-BE49-F238E27FC236}">
                <a16:creationId xmlns:a16="http://schemas.microsoft.com/office/drawing/2014/main" id="{A3CF902E-BA09-DC98-C9D8-804C77FA8739}"/>
              </a:ext>
            </a:extLst>
          </p:cNvPr>
          <p:cNvSpPr/>
          <p:nvPr/>
        </p:nvSpPr>
        <p:spPr>
          <a:xfrm>
            <a:off x="6923187" y="371313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38" name="直線コネクタ 9">
            <a:extLst>
              <a:ext uri="{FF2B5EF4-FFF2-40B4-BE49-F238E27FC236}">
                <a16:creationId xmlns:a16="http://schemas.microsoft.com/office/drawing/2014/main" id="{F4BBDAE0-2937-9457-A417-67F0B0C2020F}"/>
              </a:ext>
            </a:extLst>
          </p:cNvPr>
          <p:cNvCxnSpPr>
            <a:cxnSpLocks noChangeShapeType="1"/>
          </p:cNvCxnSpPr>
          <p:nvPr/>
        </p:nvCxnSpPr>
        <p:spPr bwMode="auto">
          <a:xfrm>
            <a:off x="6814228" y="406352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 name="正方形/長方形 19">
            <a:extLst>
              <a:ext uri="{FF2B5EF4-FFF2-40B4-BE49-F238E27FC236}">
                <a16:creationId xmlns:a16="http://schemas.microsoft.com/office/drawing/2014/main" id="{FBBF611F-37A7-9F03-FFA9-F894F2375178}"/>
              </a:ext>
            </a:extLst>
          </p:cNvPr>
          <p:cNvSpPr>
            <a:spLocks noChangeArrowheads="1"/>
          </p:cNvSpPr>
          <p:nvPr/>
        </p:nvSpPr>
        <p:spPr bwMode="auto">
          <a:xfrm>
            <a:off x="6809465" y="368728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40" name="テキスト ボックス 6">
            <a:extLst>
              <a:ext uri="{FF2B5EF4-FFF2-40B4-BE49-F238E27FC236}">
                <a16:creationId xmlns:a16="http://schemas.microsoft.com/office/drawing/2014/main" id="{320456C5-55D6-D178-939C-1878991DAFBE}"/>
              </a:ext>
            </a:extLst>
          </p:cNvPr>
          <p:cNvSpPr txBox="1">
            <a:spLocks noChangeArrowheads="1"/>
          </p:cNvSpPr>
          <p:nvPr/>
        </p:nvSpPr>
        <p:spPr bwMode="auto">
          <a:xfrm>
            <a:off x="6718165" y="6277411"/>
            <a:ext cx="598529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800" b="1" dirty="0">
                <a:latin typeface="BIZ UDPゴシック" panose="020B0400000000000000" pitchFamily="50" charset="-128"/>
                <a:ea typeface="BIZ UDPゴシック" panose="020B0400000000000000" pitchFamily="50" charset="-128"/>
              </a:rPr>
              <a:t>（注</a:t>
            </a:r>
            <a:r>
              <a:rPr kumimoji="1" lang="ja-JP" altLang="en-US" sz="800" b="1" dirty="0">
                <a:latin typeface="メイリオ" panose="020B0604030504040204" pitchFamily="50" charset="-128"/>
                <a:ea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800" dirty="0">
                <a:latin typeface="メイリオ" panose="020B0604030504040204" pitchFamily="50" charset="-128"/>
                <a:ea typeface="メイリオ" panose="020B0604030504040204" pitchFamily="50" charset="-128"/>
              </a:rPr>
              <a:t>げ</a:t>
            </a:r>
            <a:r>
              <a:rPr lang="ja-JP" altLang="ja-JP" sz="8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「エネルギー性能計算プログラム（住宅版）」（通称</a:t>
            </a:r>
            <a:r>
              <a:rPr lang="en-US" altLang="ja-JP" sz="800" dirty="0">
                <a:latin typeface="メイリオ" panose="020B0604030504040204" pitchFamily="50" charset="-128"/>
                <a:ea typeface="メイリオ" panose="020B0604030504040204" pitchFamily="50" charset="-128"/>
              </a:rPr>
              <a:t>Web</a:t>
            </a:r>
            <a:r>
              <a:rPr lang="ja-JP" altLang="ja-JP" sz="800" dirty="0">
                <a:latin typeface="メイリオ" panose="020B0604030504040204" pitchFamily="50" charset="-128"/>
                <a:ea typeface="メイリオ" panose="020B0604030504040204" pitchFamily="50" charset="-128"/>
              </a:rPr>
              <a:t>プロ）では、給湯設備（ヒートポンプ給湯機）</a:t>
            </a:r>
            <a:r>
              <a:rPr lang="ja-JP" altLang="en-US" sz="800" dirty="0">
                <a:latin typeface="メイリオ" panose="020B0604030504040204" pitchFamily="50" charset="-128"/>
                <a:ea typeface="メイリオ" panose="020B0604030504040204" pitchFamily="50" charset="-128"/>
              </a:rPr>
              <a:t>の</a:t>
            </a:r>
            <a:r>
              <a:rPr lang="ja-JP" altLang="ja-JP" sz="8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41" name="テキスト ボックス 140">
            <a:extLst>
              <a:ext uri="{FF2B5EF4-FFF2-40B4-BE49-F238E27FC236}">
                <a16:creationId xmlns:a16="http://schemas.microsoft.com/office/drawing/2014/main" id="{96F92DCB-76FA-1423-5937-CD4717C130C2}"/>
              </a:ext>
            </a:extLst>
          </p:cNvPr>
          <p:cNvSpPr txBox="1"/>
          <p:nvPr/>
        </p:nvSpPr>
        <p:spPr>
          <a:xfrm>
            <a:off x="6737758" y="4812746"/>
            <a:ext cx="6008376"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42" name="テキスト ボックス 6">
            <a:extLst>
              <a:ext uri="{FF2B5EF4-FFF2-40B4-BE49-F238E27FC236}">
                <a16:creationId xmlns:a16="http://schemas.microsoft.com/office/drawing/2014/main" id="{9F02FFBE-A752-C1FF-2FAD-8315546F3E01}"/>
              </a:ext>
            </a:extLst>
          </p:cNvPr>
          <p:cNvSpPr txBox="1">
            <a:spLocks noChangeArrowheads="1"/>
          </p:cNvSpPr>
          <p:nvPr/>
        </p:nvSpPr>
        <p:spPr bwMode="auto">
          <a:xfrm>
            <a:off x="11822211" y="5960089"/>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pSp>
        <p:nvGrpSpPr>
          <p:cNvPr id="143" name="object 33">
            <a:extLst>
              <a:ext uri="{FF2B5EF4-FFF2-40B4-BE49-F238E27FC236}">
                <a16:creationId xmlns:a16="http://schemas.microsoft.com/office/drawing/2014/main" id="{59E528B9-BE34-5422-5BEF-F4CF15C843E5}"/>
              </a:ext>
            </a:extLst>
          </p:cNvPr>
          <p:cNvGrpSpPr/>
          <p:nvPr/>
        </p:nvGrpSpPr>
        <p:grpSpPr>
          <a:xfrm>
            <a:off x="12333825" y="3662360"/>
            <a:ext cx="432434" cy="432434"/>
            <a:chOff x="909735" y="2161233"/>
            <a:chExt cx="432434" cy="432434"/>
          </a:xfrm>
        </p:grpSpPr>
        <p:sp>
          <p:nvSpPr>
            <p:cNvPr id="144" name="object 34">
              <a:extLst>
                <a:ext uri="{FF2B5EF4-FFF2-40B4-BE49-F238E27FC236}">
                  <a16:creationId xmlns:a16="http://schemas.microsoft.com/office/drawing/2014/main" id="{EC3079FD-A9B6-9325-205A-B8FC21D8943A}"/>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45" name="object 35">
              <a:extLst>
                <a:ext uri="{FF2B5EF4-FFF2-40B4-BE49-F238E27FC236}">
                  <a16:creationId xmlns:a16="http://schemas.microsoft.com/office/drawing/2014/main" id="{6396D1AF-2FA2-6C40-16EC-C3AE56BA6461}"/>
                </a:ext>
              </a:extLst>
            </p:cNvPr>
            <p:cNvPicPr/>
            <p:nvPr/>
          </p:nvPicPr>
          <p:blipFill>
            <a:blip r:embed="rId12" cstate="print"/>
            <a:stretch>
              <a:fillRect/>
            </a:stretch>
          </p:blipFill>
          <p:spPr>
            <a:xfrm>
              <a:off x="972442" y="2324323"/>
              <a:ext cx="87109" cy="106311"/>
            </a:xfrm>
            <a:prstGeom prst="rect">
              <a:avLst/>
            </a:prstGeom>
          </p:spPr>
        </p:pic>
        <p:pic>
          <p:nvPicPr>
            <p:cNvPr id="146" name="object 36">
              <a:extLst>
                <a:ext uri="{FF2B5EF4-FFF2-40B4-BE49-F238E27FC236}">
                  <a16:creationId xmlns:a16="http://schemas.microsoft.com/office/drawing/2014/main" id="{2451193C-5D5E-3430-0F40-DEC432C7DCD2}"/>
                </a:ext>
              </a:extLst>
            </p:cNvPr>
            <p:cNvPicPr/>
            <p:nvPr/>
          </p:nvPicPr>
          <p:blipFill>
            <a:blip r:embed="rId13" cstate="print"/>
            <a:stretch>
              <a:fillRect/>
            </a:stretch>
          </p:blipFill>
          <p:spPr>
            <a:xfrm>
              <a:off x="1079921" y="2323413"/>
              <a:ext cx="199285" cy="107861"/>
            </a:xfrm>
            <a:prstGeom prst="rect">
              <a:avLst/>
            </a:prstGeom>
          </p:spPr>
        </p:pic>
      </p:grpSp>
      <p:graphicFrame>
        <p:nvGraphicFramePr>
          <p:cNvPr id="147" name="表 146">
            <a:extLst>
              <a:ext uri="{FF2B5EF4-FFF2-40B4-BE49-F238E27FC236}">
                <a16:creationId xmlns:a16="http://schemas.microsoft.com/office/drawing/2014/main" id="{AB8C6329-2201-BB0E-7770-F25BC38BC66C}"/>
              </a:ext>
            </a:extLst>
          </p:cNvPr>
          <p:cNvGraphicFramePr>
            <a:graphicFrameLocks noGrp="1"/>
          </p:cNvGraphicFramePr>
          <p:nvPr>
            <p:extLst>
              <p:ext uri="{D42A27DB-BD31-4B8C-83A1-F6EECF244321}">
                <p14:modId xmlns:p14="http://schemas.microsoft.com/office/powerpoint/2010/main" val="3791485019"/>
              </p:ext>
            </p:extLst>
          </p:nvPr>
        </p:nvGraphicFramePr>
        <p:xfrm>
          <a:off x="7359452" y="5129944"/>
          <a:ext cx="4409060" cy="1039191"/>
        </p:xfrm>
        <a:graphic>
          <a:graphicData uri="http://schemas.openxmlformats.org/drawingml/2006/table">
            <a:tbl>
              <a:tblPr firstRow="1" bandRow="1">
                <a:tableStyleId>{93296810-A885-4BE3-A3E7-6D5BEEA58F35}</a:tableStyleId>
              </a:tblPr>
              <a:tblGrid>
                <a:gridCol w="702509">
                  <a:extLst>
                    <a:ext uri="{9D8B030D-6E8A-4147-A177-3AD203B41FA5}">
                      <a16:colId xmlns:a16="http://schemas.microsoft.com/office/drawing/2014/main" val="3927586217"/>
                    </a:ext>
                  </a:extLst>
                </a:gridCol>
                <a:gridCol w="1502021">
                  <a:extLst>
                    <a:ext uri="{9D8B030D-6E8A-4147-A177-3AD203B41FA5}">
                      <a16:colId xmlns:a16="http://schemas.microsoft.com/office/drawing/2014/main" val="1864593865"/>
                    </a:ext>
                  </a:extLst>
                </a:gridCol>
                <a:gridCol w="629866">
                  <a:extLst>
                    <a:ext uri="{9D8B030D-6E8A-4147-A177-3AD203B41FA5}">
                      <a16:colId xmlns:a16="http://schemas.microsoft.com/office/drawing/2014/main" val="637975332"/>
                    </a:ext>
                  </a:extLst>
                </a:gridCol>
                <a:gridCol w="1574664">
                  <a:extLst>
                    <a:ext uri="{9D8B030D-6E8A-4147-A177-3AD203B41FA5}">
                      <a16:colId xmlns:a16="http://schemas.microsoft.com/office/drawing/2014/main" val="2500243132"/>
                    </a:ext>
                  </a:extLst>
                </a:gridCol>
              </a:tblGrid>
              <a:tr h="307772">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9967">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196022">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76757">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grpSp>
        <p:nvGrpSpPr>
          <p:cNvPr id="148" name="グループ化 147">
            <a:extLst>
              <a:ext uri="{FF2B5EF4-FFF2-40B4-BE49-F238E27FC236}">
                <a16:creationId xmlns:a16="http://schemas.microsoft.com/office/drawing/2014/main" id="{5986628D-B0B4-A253-C389-5FD3CA849725}"/>
              </a:ext>
            </a:extLst>
          </p:cNvPr>
          <p:cNvGrpSpPr/>
          <p:nvPr/>
        </p:nvGrpSpPr>
        <p:grpSpPr>
          <a:xfrm>
            <a:off x="5963859" y="6062450"/>
            <a:ext cx="591636" cy="1228988"/>
            <a:chOff x="4553023" y="4890757"/>
            <a:chExt cx="1018959" cy="2116656"/>
          </a:xfrm>
        </p:grpSpPr>
        <p:pic>
          <p:nvPicPr>
            <p:cNvPr id="149" name="Picture 2" descr="「スマートフォン」の画像検索結果">
              <a:extLst>
                <a:ext uri="{FF2B5EF4-FFF2-40B4-BE49-F238E27FC236}">
                  <a16:creationId xmlns:a16="http://schemas.microsoft.com/office/drawing/2014/main" id="{F2964EF7-9406-AEFD-8880-C1DC529B08AF}"/>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図 149">
              <a:extLst>
                <a:ext uri="{FF2B5EF4-FFF2-40B4-BE49-F238E27FC236}">
                  <a16:creationId xmlns:a16="http://schemas.microsoft.com/office/drawing/2014/main" id="{A828822A-C77B-53A4-5667-C5849B221288}"/>
                </a:ext>
              </a:extLst>
            </p:cNvPr>
            <p:cNvPicPr>
              <a:picLocks noChangeAspect="1"/>
            </p:cNvPicPr>
            <p:nvPr/>
          </p:nvPicPr>
          <p:blipFill rotWithShape="1">
            <a:blip r:embed="rId20"/>
            <a:srcRect b="20647"/>
            <a:stretch/>
          </p:blipFill>
          <p:spPr>
            <a:xfrm>
              <a:off x="4652057" y="5196348"/>
              <a:ext cx="763793" cy="1533426"/>
            </a:xfrm>
            <a:prstGeom prst="rect">
              <a:avLst/>
            </a:prstGeom>
          </p:spPr>
        </p:pic>
        <p:pic>
          <p:nvPicPr>
            <p:cNvPr id="151" name="図 150">
              <a:extLst>
                <a:ext uri="{FF2B5EF4-FFF2-40B4-BE49-F238E27FC236}">
                  <a16:creationId xmlns:a16="http://schemas.microsoft.com/office/drawing/2014/main" id="{B68EE9EB-28EE-38AD-8FB4-130885FD3FC0}"/>
                </a:ext>
              </a:extLst>
            </p:cNvPr>
            <p:cNvPicPr>
              <a:picLocks noChangeAspect="1"/>
            </p:cNvPicPr>
            <p:nvPr/>
          </p:nvPicPr>
          <p:blipFill rotWithShape="1">
            <a:blip r:embed="rId20"/>
            <a:srcRect t="93213"/>
            <a:stretch/>
          </p:blipFill>
          <p:spPr>
            <a:xfrm>
              <a:off x="4644106" y="6594445"/>
              <a:ext cx="766167" cy="131560"/>
            </a:xfrm>
            <a:prstGeom prst="rect">
              <a:avLst/>
            </a:prstGeom>
          </p:spPr>
        </p:pic>
      </p:grpSp>
      <p:pic>
        <p:nvPicPr>
          <p:cNvPr id="154" name="図 153">
            <a:extLst>
              <a:ext uri="{FF2B5EF4-FFF2-40B4-BE49-F238E27FC236}">
                <a16:creationId xmlns:a16="http://schemas.microsoft.com/office/drawing/2014/main" id="{84D378EE-479F-7C55-1821-27F7FD1322E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59078" y="6158740"/>
            <a:ext cx="606032" cy="606032"/>
          </a:xfrm>
          <a:prstGeom prst="rect">
            <a:avLst/>
          </a:prstGeom>
          <a:ln>
            <a:noFill/>
          </a:ln>
          <a:effectLst>
            <a:outerShdw blurRad="63500" sx="102000" sy="102000" algn="ctr" rotWithShape="0">
              <a:prstClr val="black">
                <a:alpha val="40000"/>
              </a:prstClr>
            </a:outerShdw>
          </a:effectLst>
        </p:spPr>
      </p:pic>
      <p:sp>
        <p:nvSpPr>
          <p:cNvPr id="165" name="テキスト ボックス 8">
            <a:extLst>
              <a:ext uri="{FF2B5EF4-FFF2-40B4-BE49-F238E27FC236}">
                <a16:creationId xmlns:a16="http://schemas.microsoft.com/office/drawing/2014/main" id="{223E6630-4DB7-1AEE-05B4-1DD79D617C8B}"/>
              </a:ext>
            </a:extLst>
          </p:cNvPr>
          <p:cNvSpPr txBox="1">
            <a:spLocks noChangeArrowheads="1"/>
          </p:cNvSpPr>
          <p:nvPr/>
        </p:nvSpPr>
        <p:spPr bwMode="auto">
          <a:xfrm>
            <a:off x="103902" y="765307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67" name="テキスト ボックス 289">
            <a:extLst>
              <a:ext uri="{FF2B5EF4-FFF2-40B4-BE49-F238E27FC236}">
                <a16:creationId xmlns:a16="http://schemas.microsoft.com/office/drawing/2014/main" id="{FABAAAE0-02B9-99FB-8660-F51CF36EAA73}"/>
              </a:ext>
            </a:extLst>
          </p:cNvPr>
          <p:cNvSpPr txBox="1">
            <a:spLocks noChangeArrowheads="1"/>
          </p:cNvSpPr>
          <p:nvPr/>
        </p:nvSpPr>
        <p:spPr bwMode="auto">
          <a:xfrm>
            <a:off x="3280315" y="7622727"/>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68" name="正方形/長方形 290">
            <a:extLst>
              <a:ext uri="{FF2B5EF4-FFF2-40B4-BE49-F238E27FC236}">
                <a16:creationId xmlns:a16="http://schemas.microsoft.com/office/drawing/2014/main" id="{AD378ACC-1E1D-2A91-B1DC-8D23D9EEC943}"/>
              </a:ext>
            </a:extLst>
          </p:cNvPr>
          <p:cNvSpPr>
            <a:spLocks noChangeArrowheads="1"/>
          </p:cNvSpPr>
          <p:nvPr/>
        </p:nvSpPr>
        <p:spPr bwMode="auto">
          <a:xfrm>
            <a:off x="3351171" y="8077410"/>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69" name="正方形/長方形 291">
            <a:extLst>
              <a:ext uri="{FF2B5EF4-FFF2-40B4-BE49-F238E27FC236}">
                <a16:creationId xmlns:a16="http://schemas.microsoft.com/office/drawing/2014/main" id="{3373F638-485A-2C5E-2156-932582376ED2}"/>
              </a:ext>
            </a:extLst>
          </p:cNvPr>
          <p:cNvSpPr>
            <a:spLocks noChangeArrowheads="1"/>
          </p:cNvSpPr>
          <p:nvPr/>
        </p:nvSpPr>
        <p:spPr bwMode="auto">
          <a:xfrm>
            <a:off x="3350195" y="8297042"/>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70" name="テキスト ボックス 292">
            <a:extLst>
              <a:ext uri="{FF2B5EF4-FFF2-40B4-BE49-F238E27FC236}">
                <a16:creationId xmlns:a16="http://schemas.microsoft.com/office/drawing/2014/main" id="{D9791943-BB4A-B326-5E54-7F71F3DD75DB}"/>
              </a:ext>
            </a:extLst>
          </p:cNvPr>
          <p:cNvSpPr txBox="1">
            <a:spLocks noChangeArrowheads="1"/>
          </p:cNvSpPr>
          <p:nvPr/>
        </p:nvSpPr>
        <p:spPr bwMode="auto">
          <a:xfrm>
            <a:off x="80464" y="866677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71" name="テキスト ボックス 293">
            <a:extLst>
              <a:ext uri="{FF2B5EF4-FFF2-40B4-BE49-F238E27FC236}">
                <a16:creationId xmlns:a16="http://schemas.microsoft.com/office/drawing/2014/main" id="{3FB2FBC6-87ED-789C-54F7-97F70B76163F}"/>
              </a:ext>
            </a:extLst>
          </p:cNvPr>
          <p:cNvSpPr txBox="1">
            <a:spLocks noChangeArrowheads="1"/>
          </p:cNvSpPr>
          <p:nvPr/>
        </p:nvSpPr>
        <p:spPr bwMode="auto">
          <a:xfrm>
            <a:off x="3319993" y="8628339"/>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72" name="角丸四角形 17">
            <a:extLst>
              <a:ext uri="{FF2B5EF4-FFF2-40B4-BE49-F238E27FC236}">
                <a16:creationId xmlns:a16="http://schemas.microsoft.com/office/drawing/2014/main" id="{9208508F-9685-58A1-9F43-62BBA83DF757}"/>
              </a:ext>
            </a:extLst>
          </p:cNvPr>
          <p:cNvSpPr>
            <a:spLocks noChangeArrowheads="1"/>
          </p:cNvSpPr>
          <p:nvPr/>
        </p:nvSpPr>
        <p:spPr bwMode="auto">
          <a:xfrm>
            <a:off x="1128470" y="7610787"/>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73" name="テキスト ボックス 19">
            <a:extLst>
              <a:ext uri="{FF2B5EF4-FFF2-40B4-BE49-F238E27FC236}">
                <a16:creationId xmlns:a16="http://schemas.microsoft.com/office/drawing/2014/main" id="{E1B41044-E7A3-7A43-D8C8-AB118F69854B}"/>
              </a:ext>
            </a:extLst>
          </p:cNvPr>
          <p:cNvSpPr txBox="1">
            <a:spLocks noChangeArrowheads="1"/>
          </p:cNvSpPr>
          <p:nvPr/>
        </p:nvSpPr>
        <p:spPr bwMode="auto">
          <a:xfrm>
            <a:off x="1128470" y="7656168"/>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74" name="角丸四角形 305">
            <a:extLst>
              <a:ext uri="{FF2B5EF4-FFF2-40B4-BE49-F238E27FC236}">
                <a16:creationId xmlns:a16="http://schemas.microsoft.com/office/drawing/2014/main" id="{6FDCB78E-C26F-550C-CF3A-73B36BD2F98B}"/>
              </a:ext>
            </a:extLst>
          </p:cNvPr>
          <p:cNvSpPr>
            <a:spLocks noChangeArrowheads="1"/>
          </p:cNvSpPr>
          <p:nvPr/>
        </p:nvSpPr>
        <p:spPr bwMode="auto">
          <a:xfrm>
            <a:off x="4190136" y="7571337"/>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75" name="テキスト ボックス 258">
            <a:extLst>
              <a:ext uri="{FF2B5EF4-FFF2-40B4-BE49-F238E27FC236}">
                <a16:creationId xmlns:a16="http://schemas.microsoft.com/office/drawing/2014/main" id="{600B07F4-32AF-5AF6-7F6F-694526498E43}"/>
              </a:ext>
            </a:extLst>
          </p:cNvPr>
          <p:cNvSpPr txBox="1">
            <a:spLocks noChangeArrowheads="1"/>
          </p:cNvSpPr>
          <p:nvPr/>
        </p:nvSpPr>
        <p:spPr bwMode="auto">
          <a:xfrm>
            <a:off x="132794" y="9126118"/>
            <a:ext cx="26084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90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900" dirty="0">
              <a:latin typeface="メイリオ" panose="020B0604030504040204" pitchFamily="50" charset="-128"/>
              <a:ea typeface="メイリオ" panose="020B0604030504040204" pitchFamily="50" charset="-128"/>
            </a:endParaRPr>
          </a:p>
          <a:p>
            <a:pPr>
              <a:defRPr/>
            </a:pPr>
            <a:r>
              <a:rPr kumimoji="1" lang="ja-JP" altLang="en-US" sz="900" dirty="0">
                <a:latin typeface="メイリオ" panose="020B0604030504040204" pitchFamily="50" charset="-128"/>
                <a:ea typeface="メイリオ" panose="020B0604030504040204" pitchFamily="50" charset="-128"/>
              </a:rPr>
              <a:t>高齢者やこどもの入浴をサポートします。</a:t>
            </a:r>
            <a:endParaRPr kumimoji="1" lang="en-US" altLang="ja-JP" sz="900" dirty="0">
              <a:latin typeface="メイリオ" panose="020B0604030504040204" pitchFamily="50" charset="-128"/>
              <a:ea typeface="メイリオ" panose="020B0604030504040204" pitchFamily="50" charset="-128"/>
            </a:endParaRPr>
          </a:p>
        </p:txBody>
      </p:sp>
      <p:sp>
        <p:nvSpPr>
          <p:cNvPr id="176" name="テキスト ボックス 258">
            <a:extLst>
              <a:ext uri="{FF2B5EF4-FFF2-40B4-BE49-F238E27FC236}">
                <a16:creationId xmlns:a16="http://schemas.microsoft.com/office/drawing/2014/main" id="{4AB0AC00-3A91-77B4-215D-E24B8B2CD58F}"/>
              </a:ext>
            </a:extLst>
          </p:cNvPr>
          <p:cNvSpPr txBox="1">
            <a:spLocks noChangeArrowheads="1"/>
          </p:cNvSpPr>
          <p:nvPr/>
        </p:nvSpPr>
        <p:spPr bwMode="auto">
          <a:xfrm>
            <a:off x="3355527" y="9079015"/>
            <a:ext cx="30721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900" dirty="0">
                <a:latin typeface="メイリオ" panose="020B0604030504040204" pitchFamily="50" charset="-128"/>
                <a:ea typeface="メイリオ" panose="020B0604030504040204" pitchFamily="50" charset="-128"/>
              </a:rPr>
              <a:t>遠隔地にあるエコキュートの使用状況を確認できます。前日のお湯の使用有無、長湯を知らせする機能も。</a:t>
            </a:r>
            <a:endParaRPr kumimoji="1" lang="en-US" altLang="ja-JP" sz="900" dirty="0">
              <a:latin typeface="メイリオ" panose="020B0604030504040204" pitchFamily="50" charset="-128"/>
              <a:ea typeface="メイリオ" panose="020B0604030504040204" pitchFamily="50" charset="-128"/>
            </a:endParaRPr>
          </a:p>
        </p:txBody>
      </p:sp>
      <p:sp>
        <p:nvSpPr>
          <p:cNvPr id="177" name="角丸四角形 322">
            <a:extLst>
              <a:ext uri="{FF2B5EF4-FFF2-40B4-BE49-F238E27FC236}">
                <a16:creationId xmlns:a16="http://schemas.microsoft.com/office/drawing/2014/main" id="{62617423-3DFE-6061-E60E-EB6760D6F387}"/>
              </a:ext>
            </a:extLst>
          </p:cNvPr>
          <p:cNvSpPr>
            <a:spLocks noChangeArrowheads="1"/>
          </p:cNvSpPr>
          <p:nvPr/>
        </p:nvSpPr>
        <p:spPr bwMode="auto">
          <a:xfrm>
            <a:off x="1441933" y="8619060"/>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1" name="テキスト ボックス 323">
            <a:extLst>
              <a:ext uri="{FF2B5EF4-FFF2-40B4-BE49-F238E27FC236}">
                <a16:creationId xmlns:a16="http://schemas.microsoft.com/office/drawing/2014/main" id="{123DA441-BE7C-BD5E-B909-1623E27C948E}"/>
              </a:ext>
            </a:extLst>
          </p:cNvPr>
          <p:cNvSpPr txBox="1">
            <a:spLocks noChangeArrowheads="1"/>
          </p:cNvSpPr>
          <p:nvPr/>
        </p:nvSpPr>
        <p:spPr bwMode="auto">
          <a:xfrm>
            <a:off x="1516346" y="8684948"/>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82" name="角丸四角形 325">
            <a:extLst>
              <a:ext uri="{FF2B5EF4-FFF2-40B4-BE49-F238E27FC236}">
                <a16:creationId xmlns:a16="http://schemas.microsoft.com/office/drawing/2014/main" id="{7CCAF3E9-5392-62B6-BD99-EACEC52D8AE8}"/>
              </a:ext>
            </a:extLst>
          </p:cNvPr>
          <p:cNvSpPr>
            <a:spLocks noChangeArrowheads="1"/>
          </p:cNvSpPr>
          <p:nvPr/>
        </p:nvSpPr>
        <p:spPr bwMode="auto">
          <a:xfrm>
            <a:off x="4563183" y="8596135"/>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83" name="正方形/長方形 182">
            <a:extLst>
              <a:ext uri="{FF2B5EF4-FFF2-40B4-BE49-F238E27FC236}">
                <a16:creationId xmlns:a16="http://schemas.microsoft.com/office/drawing/2014/main" id="{3B1F0307-A0CA-877D-CC1A-92265C997A0B}"/>
              </a:ext>
            </a:extLst>
          </p:cNvPr>
          <p:cNvSpPr/>
          <p:nvPr/>
        </p:nvSpPr>
        <p:spPr>
          <a:xfrm>
            <a:off x="4636367" y="8660015"/>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84" name="テキスト ボックス 258">
            <a:extLst>
              <a:ext uri="{FF2B5EF4-FFF2-40B4-BE49-F238E27FC236}">
                <a16:creationId xmlns:a16="http://schemas.microsoft.com/office/drawing/2014/main" id="{8FBAA6BF-6FB3-24EF-7608-88738A0DFD77}"/>
              </a:ext>
            </a:extLst>
          </p:cNvPr>
          <p:cNvSpPr txBox="1">
            <a:spLocks noChangeArrowheads="1"/>
          </p:cNvSpPr>
          <p:nvPr/>
        </p:nvSpPr>
        <p:spPr bwMode="auto">
          <a:xfrm>
            <a:off x="95487" y="8365303"/>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185" name="テキスト ボックス 258">
            <a:extLst>
              <a:ext uri="{FF2B5EF4-FFF2-40B4-BE49-F238E27FC236}">
                <a16:creationId xmlns:a16="http://schemas.microsoft.com/office/drawing/2014/main" id="{35001F06-2DA9-6B78-48F2-8FC00633268A}"/>
              </a:ext>
            </a:extLst>
          </p:cNvPr>
          <p:cNvSpPr txBox="1">
            <a:spLocks noChangeArrowheads="1"/>
          </p:cNvSpPr>
          <p:nvPr/>
        </p:nvSpPr>
        <p:spPr bwMode="auto">
          <a:xfrm>
            <a:off x="88830" y="8136556"/>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186" name="テキスト ボックス 185">
            <a:extLst>
              <a:ext uri="{FF2B5EF4-FFF2-40B4-BE49-F238E27FC236}">
                <a16:creationId xmlns:a16="http://schemas.microsoft.com/office/drawing/2014/main" id="{9A4A6DC7-4BF8-B77D-094D-0959AA8719B5}"/>
              </a:ext>
            </a:extLst>
          </p:cNvPr>
          <p:cNvSpPr txBox="1"/>
          <p:nvPr/>
        </p:nvSpPr>
        <p:spPr>
          <a:xfrm>
            <a:off x="102770" y="7113892"/>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198" name="テキスト ボックス 197">
            <a:extLst>
              <a:ext uri="{FF2B5EF4-FFF2-40B4-BE49-F238E27FC236}">
                <a16:creationId xmlns:a16="http://schemas.microsoft.com/office/drawing/2014/main" id="{D8BCA5F7-5886-4943-6E90-38A3D7E1A6B3}"/>
              </a:ext>
            </a:extLst>
          </p:cNvPr>
          <p:cNvSpPr txBox="1"/>
          <p:nvPr/>
        </p:nvSpPr>
        <p:spPr>
          <a:xfrm>
            <a:off x="78414" y="6832250"/>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03" name="テキスト ボックス 202">
            <a:extLst>
              <a:ext uri="{FF2B5EF4-FFF2-40B4-BE49-F238E27FC236}">
                <a16:creationId xmlns:a16="http://schemas.microsoft.com/office/drawing/2014/main" id="{47AC9917-12F7-1DBC-7F15-C7BF7A0DC340}"/>
              </a:ext>
            </a:extLst>
          </p:cNvPr>
          <p:cNvSpPr txBox="1"/>
          <p:nvPr/>
        </p:nvSpPr>
        <p:spPr>
          <a:xfrm>
            <a:off x="3272541" y="6822974"/>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04" name="テキスト ボックス 203">
            <a:extLst>
              <a:ext uri="{FF2B5EF4-FFF2-40B4-BE49-F238E27FC236}">
                <a16:creationId xmlns:a16="http://schemas.microsoft.com/office/drawing/2014/main" id="{575A6156-5B21-A69A-0576-DA9A2BC4B553}"/>
              </a:ext>
            </a:extLst>
          </p:cNvPr>
          <p:cNvSpPr txBox="1"/>
          <p:nvPr/>
        </p:nvSpPr>
        <p:spPr>
          <a:xfrm>
            <a:off x="3247261" y="7120741"/>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41" name="テキスト ボックス 240">
            <a:extLst>
              <a:ext uri="{FF2B5EF4-FFF2-40B4-BE49-F238E27FC236}">
                <a16:creationId xmlns:a16="http://schemas.microsoft.com/office/drawing/2014/main" id="{F10B5C7A-F6EE-E46B-EA4F-3BE68218299C}"/>
              </a:ext>
            </a:extLst>
          </p:cNvPr>
          <p:cNvSpPr txBox="1"/>
          <p:nvPr/>
        </p:nvSpPr>
        <p:spPr>
          <a:xfrm>
            <a:off x="123271" y="6095296"/>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42" name="テキスト ボックス 241">
            <a:extLst>
              <a:ext uri="{FF2B5EF4-FFF2-40B4-BE49-F238E27FC236}">
                <a16:creationId xmlns:a16="http://schemas.microsoft.com/office/drawing/2014/main" id="{5B0984DE-6AD4-4AC0-9F7F-935B2AFB586C}"/>
              </a:ext>
            </a:extLst>
          </p:cNvPr>
          <p:cNvSpPr txBox="1"/>
          <p:nvPr/>
        </p:nvSpPr>
        <p:spPr>
          <a:xfrm>
            <a:off x="510710" y="6566041"/>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43" name="直線コネクタ 242">
            <a:extLst>
              <a:ext uri="{FF2B5EF4-FFF2-40B4-BE49-F238E27FC236}">
                <a16:creationId xmlns:a16="http://schemas.microsoft.com/office/drawing/2014/main" id="{C055617E-5CE3-288C-EFB1-44A1D2D041A3}"/>
              </a:ext>
            </a:extLst>
          </p:cNvPr>
          <p:cNvCxnSpPr/>
          <p:nvPr/>
        </p:nvCxnSpPr>
        <p:spPr>
          <a:xfrm>
            <a:off x="184047" y="6606737"/>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a:extLst>
              <a:ext uri="{FF2B5EF4-FFF2-40B4-BE49-F238E27FC236}">
                <a16:creationId xmlns:a16="http://schemas.microsoft.com/office/drawing/2014/main" id="{F9015F2C-C591-10F0-9EC5-03618A023B53}"/>
              </a:ext>
            </a:extLst>
          </p:cNvPr>
          <p:cNvCxnSpPr/>
          <p:nvPr/>
        </p:nvCxnSpPr>
        <p:spPr>
          <a:xfrm flipV="1">
            <a:off x="3404751" y="6555395"/>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5" name="テキスト ボックス 258">
            <a:extLst>
              <a:ext uri="{FF2B5EF4-FFF2-40B4-BE49-F238E27FC236}">
                <a16:creationId xmlns:a16="http://schemas.microsoft.com/office/drawing/2014/main" id="{5D86E404-0B97-B014-7BB0-8F661774B165}"/>
              </a:ext>
            </a:extLst>
          </p:cNvPr>
          <p:cNvSpPr txBox="1">
            <a:spLocks noChangeArrowheads="1"/>
          </p:cNvSpPr>
          <p:nvPr/>
        </p:nvSpPr>
        <p:spPr bwMode="auto">
          <a:xfrm>
            <a:off x="2621925" y="5713955"/>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46" name="図 197">
            <a:extLst>
              <a:ext uri="{FF2B5EF4-FFF2-40B4-BE49-F238E27FC236}">
                <a16:creationId xmlns:a16="http://schemas.microsoft.com/office/drawing/2014/main" id="{5B2CD65A-D719-4BE8-7C73-964F03A25EC9}"/>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2793" y="5766588"/>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 name="テキスト ボックス 306">
            <a:extLst>
              <a:ext uri="{FF2B5EF4-FFF2-40B4-BE49-F238E27FC236}">
                <a16:creationId xmlns:a16="http://schemas.microsoft.com/office/drawing/2014/main" id="{817ABF95-245B-4B0D-5EF3-53EF664E3962}"/>
              </a:ext>
            </a:extLst>
          </p:cNvPr>
          <p:cNvSpPr txBox="1">
            <a:spLocks noChangeArrowheads="1"/>
          </p:cNvSpPr>
          <p:nvPr/>
        </p:nvSpPr>
        <p:spPr bwMode="auto">
          <a:xfrm>
            <a:off x="4269130" y="7635649"/>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48" name="図 247">
            <a:extLst>
              <a:ext uri="{FF2B5EF4-FFF2-40B4-BE49-F238E27FC236}">
                <a16:creationId xmlns:a16="http://schemas.microsoft.com/office/drawing/2014/main" id="{AF3F7CE2-2207-665E-0181-2B32EE82D04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51513" y="6106986"/>
            <a:ext cx="717570" cy="717570"/>
          </a:xfrm>
          <a:prstGeom prst="rect">
            <a:avLst/>
          </a:prstGeom>
        </p:spPr>
      </p:pic>
      <p:sp>
        <p:nvSpPr>
          <p:cNvPr id="249" name="テキスト ボックス 203">
            <a:extLst>
              <a:ext uri="{FF2B5EF4-FFF2-40B4-BE49-F238E27FC236}">
                <a16:creationId xmlns:a16="http://schemas.microsoft.com/office/drawing/2014/main" id="{EFCEC083-B50A-820D-E903-CD4FF66C7EBE}"/>
              </a:ext>
            </a:extLst>
          </p:cNvPr>
          <p:cNvSpPr txBox="1"/>
          <p:nvPr/>
        </p:nvSpPr>
        <p:spPr>
          <a:xfrm>
            <a:off x="5281408" y="6749706"/>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50" name="直線コネクタ 9">
            <a:extLst>
              <a:ext uri="{FF2B5EF4-FFF2-40B4-BE49-F238E27FC236}">
                <a16:creationId xmlns:a16="http://schemas.microsoft.com/office/drawing/2014/main" id="{82FE4C77-B897-951F-1FEF-BF394B3188F0}"/>
              </a:ext>
            </a:extLst>
          </p:cNvPr>
          <p:cNvCxnSpPr>
            <a:cxnSpLocks noChangeShapeType="1"/>
          </p:cNvCxnSpPr>
          <p:nvPr/>
        </p:nvCxnSpPr>
        <p:spPr bwMode="auto">
          <a:xfrm>
            <a:off x="129874" y="6053915"/>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 name="正方形/長方形 19">
            <a:extLst>
              <a:ext uri="{FF2B5EF4-FFF2-40B4-BE49-F238E27FC236}">
                <a16:creationId xmlns:a16="http://schemas.microsoft.com/office/drawing/2014/main" id="{D4D17AAD-54C6-65A2-733C-A0284F43DD2E}"/>
              </a:ext>
            </a:extLst>
          </p:cNvPr>
          <p:cNvSpPr>
            <a:spLocks noChangeArrowheads="1"/>
          </p:cNvSpPr>
          <p:nvPr/>
        </p:nvSpPr>
        <p:spPr bwMode="auto">
          <a:xfrm>
            <a:off x="125111" y="5677677"/>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52" name="直線コネクタ 9">
            <a:extLst>
              <a:ext uri="{FF2B5EF4-FFF2-40B4-BE49-F238E27FC236}">
                <a16:creationId xmlns:a16="http://schemas.microsoft.com/office/drawing/2014/main" id="{BD2D03E2-B085-7549-6DA1-94F9DDE3969D}"/>
              </a:ext>
            </a:extLst>
          </p:cNvPr>
          <p:cNvCxnSpPr>
            <a:cxnSpLocks noChangeShapeType="1"/>
          </p:cNvCxnSpPr>
          <p:nvPr/>
        </p:nvCxnSpPr>
        <p:spPr bwMode="auto">
          <a:xfrm>
            <a:off x="125111" y="5676806"/>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3" name="正方形/長方形 252">
            <a:extLst>
              <a:ext uri="{FF2B5EF4-FFF2-40B4-BE49-F238E27FC236}">
                <a16:creationId xmlns:a16="http://schemas.microsoft.com/office/drawing/2014/main" id="{1ADB71F4-C5C3-D179-BF80-C1351FFA69AA}"/>
              </a:ext>
            </a:extLst>
          </p:cNvPr>
          <p:cNvSpPr/>
          <p:nvPr/>
        </p:nvSpPr>
        <p:spPr>
          <a:xfrm>
            <a:off x="6342966" y="6325041"/>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4" name="直線コネクタ 9">
            <a:extLst>
              <a:ext uri="{FF2B5EF4-FFF2-40B4-BE49-F238E27FC236}">
                <a16:creationId xmlns:a16="http://schemas.microsoft.com/office/drawing/2014/main" id="{C1C3688E-3C42-4600-02BE-C07EAC18A300}"/>
              </a:ext>
            </a:extLst>
          </p:cNvPr>
          <p:cNvCxnSpPr>
            <a:cxnSpLocks noChangeShapeType="1"/>
          </p:cNvCxnSpPr>
          <p:nvPr/>
        </p:nvCxnSpPr>
        <p:spPr bwMode="auto">
          <a:xfrm>
            <a:off x="6841977" y="7781858"/>
            <a:ext cx="576277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5" name="直線コネクタ 9">
            <a:extLst>
              <a:ext uri="{FF2B5EF4-FFF2-40B4-BE49-F238E27FC236}">
                <a16:creationId xmlns:a16="http://schemas.microsoft.com/office/drawing/2014/main" id="{F965E246-9ACF-405D-1F8F-F9BDC637B200}"/>
              </a:ext>
            </a:extLst>
          </p:cNvPr>
          <p:cNvCxnSpPr>
            <a:cxnSpLocks noChangeShapeType="1"/>
          </p:cNvCxnSpPr>
          <p:nvPr/>
        </p:nvCxnSpPr>
        <p:spPr bwMode="auto">
          <a:xfrm>
            <a:off x="6809347" y="8149848"/>
            <a:ext cx="573317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4" name="正方形/長方形 19">
            <a:extLst>
              <a:ext uri="{FF2B5EF4-FFF2-40B4-BE49-F238E27FC236}">
                <a16:creationId xmlns:a16="http://schemas.microsoft.com/office/drawing/2014/main" id="{DAB7A8EC-4CD9-5E30-3A01-8D70630AB626}"/>
              </a:ext>
            </a:extLst>
          </p:cNvPr>
          <p:cNvSpPr>
            <a:spLocks noChangeArrowheads="1"/>
          </p:cNvSpPr>
          <p:nvPr/>
        </p:nvSpPr>
        <p:spPr bwMode="auto">
          <a:xfrm>
            <a:off x="6804584" y="777361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385" name="正方形/長方形 384">
            <a:extLst>
              <a:ext uri="{FF2B5EF4-FFF2-40B4-BE49-F238E27FC236}">
                <a16:creationId xmlns:a16="http://schemas.microsoft.com/office/drawing/2014/main" id="{5B5D8BFD-043C-9AB1-D545-5B91A3D3C361}"/>
              </a:ext>
            </a:extLst>
          </p:cNvPr>
          <p:cNvSpPr/>
          <p:nvPr/>
        </p:nvSpPr>
        <p:spPr>
          <a:xfrm>
            <a:off x="6764612" y="7790480"/>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386" name="図 385" descr="QR コード&#10;&#10;AI 生成コンテンツは誤りを含む可能性があります。">
            <a:extLst>
              <a:ext uri="{FF2B5EF4-FFF2-40B4-BE49-F238E27FC236}">
                <a16:creationId xmlns:a16="http://schemas.microsoft.com/office/drawing/2014/main" id="{2F4DF959-783E-102D-5F8D-339507865F0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404224" y="8310854"/>
            <a:ext cx="2247660" cy="1147540"/>
          </a:xfrm>
          <a:prstGeom prst="rect">
            <a:avLst/>
          </a:prstGeom>
        </p:spPr>
      </p:pic>
      <p:grpSp>
        <p:nvGrpSpPr>
          <p:cNvPr id="387" name="object 33">
            <a:extLst>
              <a:ext uri="{FF2B5EF4-FFF2-40B4-BE49-F238E27FC236}">
                <a16:creationId xmlns:a16="http://schemas.microsoft.com/office/drawing/2014/main" id="{088CB30B-C9DE-95D1-5E38-21580FFD1B63}"/>
              </a:ext>
            </a:extLst>
          </p:cNvPr>
          <p:cNvGrpSpPr/>
          <p:nvPr/>
        </p:nvGrpSpPr>
        <p:grpSpPr>
          <a:xfrm>
            <a:off x="12313700" y="7728550"/>
            <a:ext cx="432434" cy="432434"/>
            <a:chOff x="909735" y="2161233"/>
            <a:chExt cx="432434" cy="432434"/>
          </a:xfrm>
        </p:grpSpPr>
        <p:sp>
          <p:nvSpPr>
            <p:cNvPr id="388" name="object 34">
              <a:extLst>
                <a:ext uri="{FF2B5EF4-FFF2-40B4-BE49-F238E27FC236}">
                  <a16:creationId xmlns:a16="http://schemas.microsoft.com/office/drawing/2014/main" id="{79CA3A6E-8A13-E3B7-AE3D-8FF0E3CE092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391" name="object 35">
              <a:extLst>
                <a:ext uri="{FF2B5EF4-FFF2-40B4-BE49-F238E27FC236}">
                  <a16:creationId xmlns:a16="http://schemas.microsoft.com/office/drawing/2014/main" id="{E10F92A3-7D3A-9AEB-80A3-97308B508A71}"/>
                </a:ext>
              </a:extLst>
            </p:cNvPr>
            <p:cNvPicPr/>
            <p:nvPr/>
          </p:nvPicPr>
          <p:blipFill>
            <a:blip r:embed="rId12" cstate="print"/>
            <a:stretch>
              <a:fillRect/>
            </a:stretch>
          </p:blipFill>
          <p:spPr>
            <a:xfrm>
              <a:off x="972442" y="2324323"/>
              <a:ext cx="87109" cy="106311"/>
            </a:xfrm>
            <a:prstGeom prst="rect">
              <a:avLst/>
            </a:prstGeom>
          </p:spPr>
        </p:pic>
        <p:pic>
          <p:nvPicPr>
            <p:cNvPr id="392" name="object 36">
              <a:extLst>
                <a:ext uri="{FF2B5EF4-FFF2-40B4-BE49-F238E27FC236}">
                  <a16:creationId xmlns:a16="http://schemas.microsoft.com/office/drawing/2014/main" id="{106B3DED-CE2E-BC83-5519-9919032140BD}"/>
                </a:ext>
              </a:extLst>
            </p:cNvPr>
            <p:cNvPicPr/>
            <p:nvPr/>
          </p:nvPicPr>
          <p:blipFill>
            <a:blip r:embed="rId13" cstate="print"/>
            <a:stretch>
              <a:fillRect/>
            </a:stretch>
          </p:blipFill>
          <p:spPr>
            <a:xfrm>
              <a:off x="1079921" y="2323413"/>
              <a:ext cx="199285" cy="107861"/>
            </a:xfrm>
            <a:prstGeom prst="rect">
              <a:avLst/>
            </a:prstGeom>
          </p:spPr>
        </p:pic>
      </p:grpSp>
      <p:sp>
        <p:nvSpPr>
          <p:cNvPr id="393" name="テキスト ボックス 392">
            <a:extLst>
              <a:ext uri="{FF2B5EF4-FFF2-40B4-BE49-F238E27FC236}">
                <a16:creationId xmlns:a16="http://schemas.microsoft.com/office/drawing/2014/main" id="{CAE015DC-2A45-B835-A9F6-61AA13BD6AC8}"/>
              </a:ext>
            </a:extLst>
          </p:cNvPr>
          <p:cNvSpPr txBox="1"/>
          <p:nvPr/>
        </p:nvSpPr>
        <p:spPr>
          <a:xfrm>
            <a:off x="6620015" y="8269531"/>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394" name="直線コネクタ 393">
            <a:extLst>
              <a:ext uri="{FF2B5EF4-FFF2-40B4-BE49-F238E27FC236}">
                <a16:creationId xmlns:a16="http://schemas.microsoft.com/office/drawing/2014/main" id="{53E5A864-8D0D-AF83-BF34-E227A5A9B339}"/>
              </a:ext>
            </a:extLst>
          </p:cNvPr>
          <p:cNvCxnSpPr>
            <a:cxnSpLocks/>
          </p:cNvCxnSpPr>
          <p:nvPr/>
        </p:nvCxnSpPr>
        <p:spPr>
          <a:xfrm>
            <a:off x="6894283" y="8367388"/>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5" name="直線コネクタ 394">
            <a:extLst>
              <a:ext uri="{FF2B5EF4-FFF2-40B4-BE49-F238E27FC236}">
                <a16:creationId xmlns:a16="http://schemas.microsoft.com/office/drawing/2014/main" id="{C49A0F6B-140E-FC37-C72E-57387BCED8B2}"/>
              </a:ext>
            </a:extLst>
          </p:cNvPr>
          <p:cNvCxnSpPr>
            <a:cxnSpLocks/>
          </p:cNvCxnSpPr>
          <p:nvPr/>
        </p:nvCxnSpPr>
        <p:spPr>
          <a:xfrm flipV="1">
            <a:off x="9916460" y="8339974"/>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97" name="テキスト ボックス 323">
            <a:extLst>
              <a:ext uri="{FF2B5EF4-FFF2-40B4-BE49-F238E27FC236}">
                <a16:creationId xmlns:a16="http://schemas.microsoft.com/office/drawing/2014/main" id="{FE96DAF9-645D-95DF-7A66-CDB9F773656E}"/>
              </a:ext>
            </a:extLst>
          </p:cNvPr>
          <p:cNvSpPr txBox="1">
            <a:spLocks noChangeArrowheads="1"/>
          </p:cNvSpPr>
          <p:nvPr/>
        </p:nvSpPr>
        <p:spPr bwMode="auto">
          <a:xfrm>
            <a:off x="6828386" y="8963580"/>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398" name="矢印: 右 397">
            <a:extLst>
              <a:ext uri="{FF2B5EF4-FFF2-40B4-BE49-F238E27FC236}">
                <a16:creationId xmlns:a16="http://schemas.microsoft.com/office/drawing/2014/main" id="{BC7F754A-7FF8-ED95-5E8F-7F4E9D987361}"/>
              </a:ext>
            </a:extLst>
          </p:cNvPr>
          <p:cNvSpPr/>
          <p:nvPr/>
        </p:nvSpPr>
        <p:spPr>
          <a:xfrm rot="5400000">
            <a:off x="8362489" y="8669504"/>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0" name="直線コネクタ 9">
            <a:extLst>
              <a:ext uri="{FF2B5EF4-FFF2-40B4-BE49-F238E27FC236}">
                <a16:creationId xmlns:a16="http://schemas.microsoft.com/office/drawing/2014/main" id="{F00EBECB-AED2-2491-DB53-3D62548CB611}"/>
              </a:ext>
            </a:extLst>
          </p:cNvPr>
          <p:cNvCxnSpPr>
            <a:cxnSpLocks noChangeShapeType="1"/>
          </p:cNvCxnSpPr>
          <p:nvPr/>
        </p:nvCxnSpPr>
        <p:spPr bwMode="auto">
          <a:xfrm>
            <a:off x="153884" y="3684687"/>
            <a:ext cx="634409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1" name="正方形/長方形 400">
            <a:extLst>
              <a:ext uri="{FF2B5EF4-FFF2-40B4-BE49-F238E27FC236}">
                <a16:creationId xmlns:a16="http://schemas.microsoft.com/office/drawing/2014/main" id="{DD60EB97-1823-2BD7-CB2C-29F981200A4B}"/>
              </a:ext>
            </a:extLst>
          </p:cNvPr>
          <p:cNvSpPr/>
          <p:nvPr/>
        </p:nvSpPr>
        <p:spPr>
          <a:xfrm>
            <a:off x="264667" y="3697380"/>
            <a:ext cx="486222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年間給湯保温効率</a:t>
            </a:r>
            <a:r>
              <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3.7</a:t>
            </a: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！補助金加算要件の対象に！</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402" name="直線コネクタ 9">
            <a:extLst>
              <a:ext uri="{FF2B5EF4-FFF2-40B4-BE49-F238E27FC236}">
                <a16:creationId xmlns:a16="http://schemas.microsoft.com/office/drawing/2014/main" id="{38CD55F7-C2D0-A57F-2EA4-930B0FCF3656}"/>
              </a:ext>
            </a:extLst>
          </p:cNvPr>
          <p:cNvCxnSpPr>
            <a:cxnSpLocks noChangeShapeType="1"/>
          </p:cNvCxnSpPr>
          <p:nvPr/>
        </p:nvCxnSpPr>
        <p:spPr bwMode="auto">
          <a:xfrm>
            <a:off x="121254" y="4052677"/>
            <a:ext cx="636527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3" name="正方形/長方形 19">
            <a:extLst>
              <a:ext uri="{FF2B5EF4-FFF2-40B4-BE49-F238E27FC236}">
                <a16:creationId xmlns:a16="http://schemas.microsoft.com/office/drawing/2014/main" id="{DEE1F074-B197-5869-9ED0-724452506269}"/>
              </a:ext>
            </a:extLst>
          </p:cNvPr>
          <p:cNvSpPr>
            <a:spLocks noChangeArrowheads="1"/>
          </p:cNvSpPr>
          <p:nvPr/>
        </p:nvSpPr>
        <p:spPr bwMode="auto">
          <a:xfrm>
            <a:off x="116491" y="3676439"/>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04" name="テキスト ボックス 403">
            <a:extLst>
              <a:ext uri="{FF2B5EF4-FFF2-40B4-BE49-F238E27FC236}">
                <a16:creationId xmlns:a16="http://schemas.microsoft.com/office/drawing/2014/main" id="{4542E19A-3229-3B2E-61B5-850AA832BE3C}"/>
              </a:ext>
            </a:extLst>
          </p:cNvPr>
          <p:cNvSpPr txBox="1"/>
          <p:nvPr/>
        </p:nvSpPr>
        <p:spPr>
          <a:xfrm>
            <a:off x="102770" y="4098174"/>
            <a:ext cx="6138010" cy="58413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「給湯省エネ事業</a:t>
            </a:r>
            <a:r>
              <a:rPr kumimoji="1" lang="en-US" altLang="ja-JP" sz="1100" dirty="0">
                <a:latin typeface="BIZ UDPゴシック" panose="020B0400000000000000" pitchFamily="50" charset="-128"/>
                <a:ea typeface="BIZ UDPゴシック" panose="020B0400000000000000" pitchFamily="50" charset="-128"/>
              </a:rPr>
              <a:t>2026</a:t>
            </a:r>
            <a:r>
              <a:rPr kumimoji="1" lang="ja-JP" altLang="en-US" sz="1100" dirty="0">
                <a:latin typeface="BIZ UDPゴシック" panose="020B0400000000000000" pitchFamily="50" charset="-128"/>
                <a:ea typeface="BIZ UDPゴシック" panose="020B0400000000000000" pitchFamily="50" charset="-128"/>
              </a:rPr>
              <a:t>」において性能要件を満たした場合の補助額</a:t>
            </a:r>
            <a:r>
              <a:rPr kumimoji="1" lang="en-US" altLang="ja-JP" sz="1100" dirty="0">
                <a:latin typeface="BIZ UDPゴシック" panose="020B0400000000000000" pitchFamily="50" charset="-128"/>
                <a:ea typeface="BIZ UDPゴシック" panose="020B0400000000000000" pitchFamily="50" charset="-128"/>
              </a:rPr>
              <a:t>7</a:t>
            </a:r>
            <a:r>
              <a:rPr kumimoji="1" lang="ja-JP" altLang="en-US" sz="1100" dirty="0">
                <a:latin typeface="BIZ UDPゴシック" panose="020B0400000000000000" pitchFamily="50" charset="-128"/>
                <a:ea typeface="BIZ UDPゴシック" panose="020B0400000000000000" pitchFamily="50" charset="-128"/>
              </a:rPr>
              <a:t>万円に追加で、</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性能加算要件を満たした場合の加算額</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万円の補助金が受けられます。</a:t>
            </a:r>
            <a:endParaRPr kumimoji="1" lang="en-US" altLang="ja-JP" sz="1100" dirty="0">
              <a:latin typeface="BIZ UDPゴシック" panose="020B0400000000000000" pitchFamily="50" charset="-128"/>
              <a:ea typeface="BIZ UDPゴシック" panose="020B0400000000000000" pitchFamily="50" charset="-128"/>
            </a:endParaRPr>
          </a:p>
          <a:p>
            <a:pPr>
              <a:lnSpc>
                <a:spcPct val="150000"/>
              </a:lnSpc>
            </a:pP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詳しくは給湯省エネ事業</a:t>
            </a:r>
            <a:r>
              <a:rPr kumimoji="1" lang="en-US" altLang="ja-JP" sz="800" dirty="0">
                <a:latin typeface="BIZ UDPゴシック" panose="020B0400000000000000" pitchFamily="50" charset="-128"/>
                <a:ea typeface="BIZ UDPゴシック" panose="020B0400000000000000" pitchFamily="50" charset="-128"/>
              </a:rPr>
              <a:t>2026</a:t>
            </a:r>
            <a:r>
              <a:rPr kumimoji="1" lang="ja-JP" altLang="en-US" sz="800" dirty="0">
                <a:latin typeface="BIZ UDPゴシック" panose="020B0400000000000000" pitchFamily="50" charset="-128"/>
                <a:ea typeface="BIZ UDPゴシック" panose="020B0400000000000000" pitchFamily="50" charset="-128"/>
              </a:rPr>
              <a:t>概要をご覧ください。</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407" name="正方形/長方形 406">
            <a:extLst>
              <a:ext uri="{FF2B5EF4-FFF2-40B4-BE49-F238E27FC236}">
                <a16:creationId xmlns:a16="http://schemas.microsoft.com/office/drawing/2014/main" id="{7419A576-E565-A9FC-4AEE-4E4CB114D195}"/>
              </a:ext>
            </a:extLst>
          </p:cNvPr>
          <p:cNvSpPr/>
          <p:nvPr/>
        </p:nvSpPr>
        <p:spPr>
          <a:xfrm>
            <a:off x="223354" y="4864100"/>
            <a:ext cx="1931019" cy="605225"/>
          </a:xfrm>
          <a:prstGeom prst="rect">
            <a:avLst/>
          </a:prstGeom>
          <a:solidFill>
            <a:srgbClr val="DEE9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加算記号 407">
            <a:extLst>
              <a:ext uri="{FF2B5EF4-FFF2-40B4-BE49-F238E27FC236}">
                <a16:creationId xmlns:a16="http://schemas.microsoft.com/office/drawing/2014/main" id="{996A3393-EC1F-BFF2-A23A-941C0D33689F}"/>
              </a:ext>
            </a:extLst>
          </p:cNvPr>
          <p:cNvSpPr/>
          <p:nvPr/>
        </p:nvSpPr>
        <p:spPr>
          <a:xfrm>
            <a:off x="2232475" y="4934580"/>
            <a:ext cx="508725" cy="487202"/>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テキスト ボックス 408">
            <a:extLst>
              <a:ext uri="{FF2B5EF4-FFF2-40B4-BE49-F238E27FC236}">
                <a16:creationId xmlns:a16="http://schemas.microsoft.com/office/drawing/2014/main" id="{ACBB4863-8A83-44A0-0CB8-E77554768A3F}"/>
              </a:ext>
            </a:extLst>
          </p:cNvPr>
          <p:cNvSpPr txBox="1"/>
          <p:nvPr/>
        </p:nvSpPr>
        <p:spPr>
          <a:xfrm>
            <a:off x="247963" y="4857410"/>
            <a:ext cx="1409773" cy="600164"/>
          </a:xfrm>
          <a:prstGeom prst="rect">
            <a:avLst/>
          </a:prstGeom>
          <a:noFill/>
        </p:spPr>
        <p:txBody>
          <a:bodyPr wrap="square">
            <a:spAutoFit/>
          </a:bodyPr>
          <a:lstStyle/>
          <a:p>
            <a:r>
              <a:rPr kumimoji="1" lang="ja-JP" altLang="en-US" sz="1100" dirty="0">
                <a:latin typeface="BIZ UDPゴシック" panose="020B0400000000000000" pitchFamily="50" charset="-128"/>
                <a:ea typeface="BIZ UDPゴシック" panose="020B0400000000000000" pitchFamily="50" charset="-128"/>
              </a:rPr>
              <a:t>性能要件を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満たした場合の</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補助額</a:t>
            </a:r>
            <a:endParaRPr lang="ja-JP" altLang="en-US" sz="1100" dirty="0"/>
          </a:p>
        </p:txBody>
      </p:sp>
      <p:sp>
        <p:nvSpPr>
          <p:cNvPr id="410" name="テキスト ボックス 409">
            <a:extLst>
              <a:ext uri="{FF2B5EF4-FFF2-40B4-BE49-F238E27FC236}">
                <a16:creationId xmlns:a16="http://schemas.microsoft.com/office/drawing/2014/main" id="{8872D553-2508-3EFA-B28D-4C463DD3DAC5}"/>
              </a:ext>
            </a:extLst>
          </p:cNvPr>
          <p:cNvSpPr txBox="1"/>
          <p:nvPr/>
        </p:nvSpPr>
        <p:spPr>
          <a:xfrm>
            <a:off x="1288994" y="4974782"/>
            <a:ext cx="817846" cy="400110"/>
          </a:xfrm>
          <a:prstGeom prst="rect">
            <a:avLst/>
          </a:prstGeom>
          <a:noFill/>
        </p:spPr>
        <p:txBody>
          <a:bodyPr wrap="square">
            <a:spAutoFit/>
          </a:bodyPr>
          <a:lstStyle/>
          <a:p>
            <a:r>
              <a:rPr kumimoji="1" lang="en-US" altLang="ja-JP" sz="2000" dirty="0">
                <a:latin typeface="BIZ UDPゴシック" panose="020B0400000000000000" pitchFamily="50" charset="-128"/>
                <a:ea typeface="BIZ UDPゴシック" panose="020B0400000000000000" pitchFamily="50" charset="-128"/>
              </a:rPr>
              <a:t>7</a:t>
            </a:r>
            <a:r>
              <a:rPr kumimoji="1" lang="ja-JP" altLang="en-US" sz="2000" dirty="0">
                <a:latin typeface="BIZ UDPゴシック" panose="020B0400000000000000" pitchFamily="50" charset="-128"/>
                <a:ea typeface="BIZ UDPゴシック" panose="020B0400000000000000" pitchFamily="50" charset="-128"/>
              </a:rPr>
              <a:t>万</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411" name="テキスト ボックス 410">
            <a:extLst>
              <a:ext uri="{FF2B5EF4-FFF2-40B4-BE49-F238E27FC236}">
                <a16:creationId xmlns:a16="http://schemas.microsoft.com/office/drawing/2014/main" id="{FDCFA87F-42EC-88A3-09DC-40C97F717FC0}"/>
              </a:ext>
            </a:extLst>
          </p:cNvPr>
          <p:cNvSpPr txBox="1"/>
          <p:nvPr/>
        </p:nvSpPr>
        <p:spPr>
          <a:xfrm>
            <a:off x="2843969" y="4887966"/>
            <a:ext cx="1409773" cy="600164"/>
          </a:xfrm>
          <a:prstGeom prst="rect">
            <a:avLst/>
          </a:prstGeom>
          <a:noFill/>
        </p:spPr>
        <p:txBody>
          <a:bodyPr wrap="square">
            <a:spAutoFit/>
          </a:bodyPr>
          <a:lstStyle/>
          <a:p>
            <a:r>
              <a:rPr kumimoji="1" lang="ja-JP" altLang="en-US" sz="1100" dirty="0">
                <a:latin typeface="BIZ UDPゴシック" panose="020B0400000000000000" pitchFamily="50" charset="-128"/>
                <a:ea typeface="BIZ UDPゴシック" panose="020B0400000000000000" pitchFamily="50" charset="-128"/>
              </a:rPr>
              <a:t>性能加算要件を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満たした場合の</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加算額</a:t>
            </a:r>
            <a:endParaRPr lang="ja-JP" altLang="en-US" sz="1100" dirty="0"/>
          </a:p>
        </p:txBody>
      </p:sp>
      <p:sp>
        <p:nvSpPr>
          <p:cNvPr id="412" name="テキスト ボックス 411">
            <a:extLst>
              <a:ext uri="{FF2B5EF4-FFF2-40B4-BE49-F238E27FC236}">
                <a16:creationId xmlns:a16="http://schemas.microsoft.com/office/drawing/2014/main" id="{384ABB45-FCD2-42B0-D6FC-9E70ED65C858}"/>
              </a:ext>
            </a:extLst>
          </p:cNvPr>
          <p:cNvSpPr txBox="1"/>
          <p:nvPr/>
        </p:nvSpPr>
        <p:spPr>
          <a:xfrm>
            <a:off x="3927688" y="4968540"/>
            <a:ext cx="857760" cy="400110"/>
          </a:xfrm>
          <a:prstGeom prst="rect">
            <a:avLst/>
          </a:prstGeom>
          <a:noFill/>
        </p:spPr>
        <p:txBody>
          <a:bodyPr wrap="square">
            <a:spAutoFit/>
          </a:bodyPr>
          <a:lstStyle/>
          <a:p>
            <a:r>
              <a:rPr kumimoji="1" lang="en-US" altLang="ja-JP" sz="2000" dirty="0">
                <a:latin typeface="BIZ UDPゴシック" panose="020B0400000000000000" pitchFamily="50" charset="-128"/>
                <a:ea typeface="BIZ UDPゴシック" panose="020B0400000000000000" pitchFamily="50" charset="-128"/>
              </a:rPr>
              <a:t>3</a:t>
            </a:r>
            <a:r>
              <a:rPr kumimoji="1" lang="ja-JP" altLang="en-US" sz="2000" dirty="0">
                <a:latin typeface="BIZ UDPゴシック" panose="020B0400000000000000" pitchFamily="50" charset="-128"/>
                <a:ea typeface="BIZ UDPゴシック" panose="020B0400000000000000" pitchFamily="50" charset="-128"/>
              </a:rPr>
              <a:t>万</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413" name="次の値と等しい 412">
            <a:extLst>
              <a:ext uri="{FF2B5EF4-FFF2-40B4-BE49-F238E27FC236}">
                <a16:creationId xmlns:a16="http://schemas.microsoft.com/office/drawing/2014/main" id="{F3A6EB4C-F03B-CC27-573B-59E724801EA9}"/>
              </a:ext>
            </a:extLst>
          </p:cNvPr>
          <p:cNvSpPr/>
          <p:nvPr/>
        </p:nvSpPr>
        <p:spPr>
          <a:xfrm>
            <a:off x="4834667" y="5011024"/>
            <a:ext cx="426648" cy="344937"/>
          </a:xfrm>
          <a:prstGeom prst="mathEqual">
            <a:avLst>
              <a:gd name="adj1" fmla="val 15926"/>
              <a:gd name="adj2" fmla="val 14522"/>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4" name="テキスト ボックス 413">
            <a:extLst>
              <a:ext uri="{FF2B5EF4-FFF2-40B4-BE49-F238E27FC236}">
                <a16:creationId xmlns:a16="http://schemas.microsoft.com/office/drawing/2014/main" id="{E004FDEF-235E-AD05-E63F-FC4A4DB62F57}"/>
              </a:ext>
            </a:extLst>
          </p:cNvPr>
          <p:cNvSpPr txBox="1"/>
          <p:nvPr/>
        </p:nvSpPr>
        <p:spPr>
          <a:xfrm>
            <a:off x="5244661" y="4894550"/>
            <a:ext cx="1267427" cy="523220"/>
          </a:xfrm>
          <a:prstGeom prst="rect">
            <a:avLst/>
          </a:prstGeom>
          <a:noFill/>
        </p:spPr>
        <p:txBody>
          <a:bodyPr wrap="square">
            <a:spAutoFit/>
          </a:bodyPr>
          <a:lstStyle/>
          <a:p>
            <a:r>
              <a:rPr kumimoji="1" lang="en-US" altLang="ja-JP" sz="2800" dirty="0">
                <a:solidFill>
                  <a:srgbClr val="FF0000"/>
                </a:solidFill>
                <a:latin typeface="BIZ UDPゴシック" panose="020B0400000000000000" pitchFamily="50" charset="-128"/>
                <a:ea typeface="BIZ UDPゴシック" panose="020B0400000000000000" pitchFamily="50" charset="-128"/>
              </a:rPr>
              <a:t>10</a:t>
            </a:r>
            <a:r>
              <a:rPr kumimoji="1" lang="ja-JP" altLang="en-US" sz="2800" dirty="0">
                <a:solidFill>
                  <a:srgbClr val="FF0000"/>
                </a:solidFill>
                <a:latin typeface="BIZ UDPゴシック" panose="020B0400000000000000" pitchFamily="50" charset="-128"/>
                <a:ea typeface="BIZ UDPゴシック" panose="020B0400000000000000" pitchFamily="50" charset="-128"/>
              </a:rPr>
              <a:t>万</a:t>
            </a:r>
            <a:r>
              <a:rPr kumimoji="1" lang="ja-JP" altLang="en-US" sz="1600" dirty="0">
                <a:solidFill>
                  <a:srgbClr val="FF0000"/>
                </a:solidFill>
                <a:latin typeface="BIZ UDPゴシック" panose="020B0400000000000000" pitchFamily="50" charset="-128"/>
                <a:ea typeface="BIZ UDPゴシック" panose="020B0400000000000000" pitchFamily="50" charset="-128"/>
              </a:rPr>
              <a:t>円</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p:txBody>
      </p:sp>
      <p:sp>
        <p:nvSpPr>
          <p:cNvPr id="415" name="テキスト ボックス 414">
            <a:extLst>
              <a:ext uri="{FF2B5EF4-FFF2-40B4-BE49-F238E27FC236}">
                <a16:creationId xmlns:a16="http://schemas.microsoft.com/office/drawing/2014/main" id="{C62EB5CD-3F2B-5D5F-3FB8-7EDC13B3CBDF}"/>
              </a:ext>
            </a:extLst>
          </p:cNvPr>
          <p:cNvSpPr txBox="1"/>
          <p:nvPr/>
        </p:nvSpPr>
        <p:spPr>
          <a:xfrm>
            <a:off x="4269129" y="4449262"/>
            <a:ext cx="1248128" cy="369332"/>
          </a:xfrm>
          <a:prstGeom prst="rect">
            <a:avLst/>
          </a:prstGeom>
          <a:noFill/>
        </p:spPr>
        <p:txBody>
          <a:bodyPr wrap="square">
            <a:spAutoFit/>
          </a:bodyPr>
          <a:lstStyle/>
          <a:p>
            <a:r>
              <a:rPr kumimoji="1" lang="en-US" altLang="ja-JP" sz="900" dirty="0">
                <a:latin typeface="BIZ UDPゴシック" panose="020B0400000000000000" pitchFamily="50" charset="-128"/>
                <a:ea typeface="BIZ UDPゴシック" panose="020B0400000000000000" pitchFamily="50" charset="-128"/>
              </a:rPr>
              <a:t>CHP-XE46AZ2</a:t>
            </a:r>
            <a:r>
              <a:rPr kumimoji="1" lang="ja-JP" altLang="en-US" sz="900" dirty="0">
                <a:latin typeface="BIZ UDPゴシック" panose="020B0400000000000000" pitchFamily="50" charset="-128"/>
                <a:ea typeface="BIZ UDPゴシック" panose="020B0400000000000000" pitchFamily="50" charset="-128"/>
              </a:rPr>
              <a:t>は</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対象に！</a:t>
            </a:r>
            <a:endParaRPr lang="ja-JP" altLang="en-US" sz="900" dirty="0"/>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12283"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90555"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89148"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36389" y="6756827"/>
            <a:ext cx="1206686" cy="1644323"/>
          </a:xfrm>
          <a:prstGeom prst="rect">
            <a:avLst/>
          </a:prstGeom>
        </p:spPr>
      </p:pic>
      <p:sp>
        <p:nvSpPr>
          <p:cNvPr id="146" name="テキスト ボックス 145"/>
          <p:cNvSpPr txBox="1"/>
          <p:nvPr/>
        </p:nvSpPr>
        <p:spPr>
          <a:xfrm>
            <a:off x="696423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31109"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695524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1073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0400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1164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27587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06148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68606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78263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5028</TotalTime>
  <Words>1655</Words>
  <Application>Microsoft Office PowerPoint</Application>
  <PresentationFormat>A3 297x420 mm</PresentationFormat>
  <Paragraphs>216</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335</cp:revision>
  <cp:lastPrinted>2026-05-19T08:05:12Z</cp:lastPrinted>
  <dcterms:created xsi:type="dcterms:W3CDTF">2020-12-15T06:24:16Z</dcterms:created>
  <dcterms:modified xsi:type="dcterms:W3CDTF">2026-05-20T23:37:45Z</dcterms:modified>
</cp:coreProperties>
</file>