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3"/>
    <a:srgbClr val="DEE9F6"/>
    <a:srgbClr val="F6F6F6"/>
    <a:srgbClr val="ECECEC"/>
    <a:srgbClr val="FFE1E1"/>
    <a:srgbClr val="B9E0B4"/>
    <a:srgbClr val="F0975A"/>
    <a:srgbClr val="103879"/>
    <a:srgbClr val="ECB2B2"/>
    <a:srgbClr val="EB3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872" autoAdjust="0"/>
  </p:normalViewPr>
  <p:slideViewPr>
    <p:cSldViewPr snapToGrid="0">
      <p:cViewPr>
        <p:scale>
          <a:sx n="75" d="100"/>
          <a:sy n="75" d="100"/>
        </p:scale>
        <p:origin x="54" y="28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2026/5/21</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2026/5/21</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5.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a:extLst>
              <a:ext uri="{FF2B5EF4-FFF2-40B4-BE49-F238E27FC236}">
                <a16:creationId xmlns:a16="http://schemas.microsoft.com/office/drawing/2014/main" id="{F4255242-955F-CE62-6FF1-09FFEE2EA614}"/>
              </a:ext>
            </a:extLst>
          </p:cNvPr>
          <p:cNvSpPr/>
          <p:nvPr/>
        </p:nvSpPr>
        <p:spPr>
          <a:xfrm>
            <a:off x="2827579" y="4878042"/>
            <a:ext cx="1931019" cy="610186"/>
          </a:xfrm>
          <a:prstGeom prst="rect">
            <a:avLst/>
          </a:prstGeom>
          <a:solidFill>
            <a:srgbClr val="FFE9B3"/>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吹き出し: 角を丸めた四角形 169">
            <a:extLst>
              <a:ext uri="{FF2B5EF4-FFF2-40B4-BE49-F238E27FC236}">
                <a16:creationId xmlns:a16="http://schemas.microsoft.com/office/drawing/2014/main" id="{487BB5E2-59F7-188D-97CC-A08C234C1EFD}"/>
              </a:ext>
            </a:extLst>
          </p:cNvPr>
          <p:cNvSpPr/>
          <p:nvPr/>
        </p:nvSpPr>
        <p:spPr>
          <a:xfrm>
            <a:off x="4520531" y="4454734"/>
            <a:ext cx="1248128" cy="347286"/>
          </a:xfrm>
          <a:prstGeom prst="wedgeRoundRectCallout">
            <a:avLst>
              <a:gd name="adj1" fmla="val -36631"/>
              <a:gd name="adj2" fmla="val 91385"/>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32" name="テキスト ボックス 431"/>
          <p:cNvSpPr txBox="1"/>
          <p:nvPr/>
        </p:nvSpPr>
        <p:spPr>
          <a:xfrm>
            <a:off x="174952" y="2302604"/>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181962" y="245708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1,333,200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1,212,000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152060" y="2061527"/>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CHP-XE37AZ2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3" cstate="print"/>
            <a:stretch>
              <a:fillRect/>
            </a:stretch>
          </p:blipFill>
          <p:spPr>
            <a:xfrm>
              <a:off x="1079921" y="2323413"/>
              <a:ext cx="199285" cy="107861"/>
            </a:xfrm>
            <a:prstGeom prst="rect">
              <a:avLst/>
            </a:prstGeom>
          </p:spPr>
        </p:pic>
      </p:grpSp>
      <p:pic>
        <p:nvPicPr>
          <p:cNvPr id="3" name="図 2">
            <a:extLst>
              <a:ext uri="{FF2B5EF4-FFF2-40B4-BE49-F238E27FC236}">
                <a16:creationId xmlns:a16="http://schemas.microsoft.com/office/drawing/2014/main" id="{614F94A8-D04B-AA59-3023-F5CB657902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3354" y="765223"/>
            <a:ext cx="2140158" cy="1152746"/>
          </a:xfrm>
          <a:prstGeom prst="rect">
            <a:avLst/>
          </a:prstGeom>
        </p:spPr>
      </p:pic>
      <p:sp>
        <p:nvSpPr>
          <p:cNvPr id="4" name="Rectangle 61">
            <a:extLst>
              <a:ext uri="{FF2B5EF4-FFF2-40B4-BE49-F238E27FC236}">
                <a16:creationId xmlns:a16="http://schemas.microsoft.com/office/drawing/2014/main" id="{D5675B96-BBEE-CE6D-CC1C-F4AED3913D0E}"/>
              </a:ext>
            </a:extLst>
          </p:cNvPr>
          <p:cNvSpPr>
            <a:spLocks/>
          </p:cNvSpPr>
          <p:nvPr/>
        </p:nvSpPr>
        <p:spPr bwMode="auto">
          <a:xfrm>
            <a:off x="283783" y="977717"/>
            <a:ext cx="2059422"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年間給湯保温効率</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3.7</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高い省エネルギー性能を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備えたエコキュート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cxnSp>
        <p:nvCxnSpPr>
          <p:cNvPr id="34" name="直線コネクタ 9">
            <a:extLst>
              <a:ext uri="{FF2B5EF4-FFF2-40B4-BE49-F238E27FC236}">
                <a16:creationId xmlns:a16="http://schemas.microsoft.com/office/drawing/2014/main" id="{CB42AFBB-F3B4-2BD6-516E-BA0876B0796C}"/>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10">
            <a:extLst>
              <a:ext uri="{FF2B5EF4-FFF2-40B4-BE49-F238E27FC236}">
                <a16:creationId xmlns:a16="http://schemas.microsoft.com/office/drawing/2014/main" id="{16305B8E-2225-767E-BDE7-56EA68165E98}"/>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460B169B-16D6-9AB4-7605-ADF61864453E}"/>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48" name="テキスト ボックス 47">
            <a:extLst>
              <a:ext uri="{FF2B5EF4-FFF2-40B4-BE49-F238E27FC236}">
                <a16:creationId xmlns:a16="http://schemas.microsoft.com/office/drawing/2014/main" id="{DD20503F-231D-3A1B-C37F-5A0D7BF6DAD3}"/>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1" name="矢印: 右 50">
            <a:extLst>
              <a:ext uri="{FF2B5EF4-FFF2-40B4-BE49-F238E27FC236}">
                <a16:creationId xmlns:a16="http://schemas.microsoft.com/office/drawing/2014/main" id="{D83B4A08-4030-320B-64E2-4EF65B9C24C4}"/>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グラフ, ダイアグラム&#10;&#10;AI によって生成されたコンテンツは間違っている可能性があります。">
            <a:extLst>
              <a:ext uri="{FF2B5EF4-FFF2-40B4-BE49-F238E27FC236}">
                <a16:creationId xmlns:a16="http://schemas.microsoft.com/office/drawing/2014/main" id="{18BAA537-3C0B-C649-1D20-B3DFFEC25CB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53" name="テキスト ボックス 274">
            <a:extLst>
              <a:ext uri="{FF2B5EF4-FFF2-40B4-BE49-F238E27FC236}">
                <a16:creationId xmlns:a16="http://schemas.microsoft.com/office/drawing/2014/main" id="{1124BB3C-B9B3-EBD7-15E8-762DD6570778}"/>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61" name="吹き出し: 円形 60">
            <a:extLst>
              <a:ext uri="{FF2B5EF4-FFF2-40B4-BE49-F238E27FC236}">
                <a16:creationId xmlns:a16="http://schemas.microsoft.com/office/drawing/2014/main" id="{9B539840-3C0E-20C7-A74E-45D8B58BC783}"/>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2" name="正方形/長方形 61">
            <a:extLst>
              <a:ext uri="{FF2B5EF4-FFF2-40B4-BE49-F238E27FC236}">
                <a16:creationId xmlns:a16="http://schemas.microsoft.com/office/drawing/2014/main" id="{1C04060F-067B-AA15-86A7-474C9E968A26}"/>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cxnSp>
        <p:nvCxnSpPr>
          <p:cNvPr id="43" name="直線コネクタ 9">
            <a:extLst>
              <a:ext uri="{FF2B5EF4-FFF2-40B4-BE49-F238E27FC236}">
                <a16:creationId xmlns:a16="http://schemas.microsoft.com/office/drawing/2014/main" id="{09A12E19-43C2-B1CF-CC38-1ACE6E995CA6}"/>
              </a:ext>
            </a:extLst>
          </p:cNvPr>
          <p:cNvCxnSpPr>
            <a:cxnSpLocks noChangeShapeType="1"/>
          </p:cNvCxnSpPr>
          <p:nvPr/>
        </p:nvCxnSpPr>
        <p:spPr bwMode="auto">
          <a:xfrm>
            <a:off x="6846858" y="369553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テキスト ボックス 13">
            <a:extLst>
              <a:ext uri="{FF2B5EF4-FFF2-40B4-BE49-F238E27FC236}">
                <a16:creationId xmlns:a16="http://schemas.microsoft.com/office/drawing/2014/main" id="{9789020E-4DFC-26EB-802C-1F245F3FE1FC}"/>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3" name="テキスト ボックス 6">
            <a:extLst>
              <a:ext uri="{FF2B5EF4-FFF2-40B4-BE49-F238E27FC236}">
                <a16:creationId xmlns:a16="http://schemas.microsoft.com/office/drawing/2014/main" id="{566BC38E-72AB-0D11-441C-36F5588AB0C8}"/>
              </a:ext>
            </a:extLst>
          </p:cNvPr>
          <p:cNvSpPr txBox="1">
            <a:spLocks noChangeArrowheads="1"/>
          </p:cNvSpPr>
          <p:nvPr/>
        </p:nvSpPr>
        <p:spPr bwMode="auto">
          <a:xfrm>
            <a:off x="6768673" y="4182580"/>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9" name="正方形/長方形 178">
            <a:extLst>
              <a:ext uri="{FF2B5EF4-FFF2-40B4-BE49-F238E27FC236}">
                <a16:creationId xmlns:a16="http://schemas.microsoft.com/office/drawing/2014/main" id="{82E186DB-38DB-05A4-AFF5-31C6375A01A9}"/>
              </a:ext>
            </a:extLst>
          </p:cNvPr>
          <p:cNvSpPr/>
          <p:nvPr/>
        </p:nvSpPr>
        <p:spPr>
          <a:xfrm>
            <a:off x="6923187" y="371313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6" name="直線コネクタ 9">
            <a:extLst>
              <a:ext uri="{FF2B5EF4-FFF2-40B4-BE49-F238E27FC236}">
                <a16:creationId xmlns:a16="http://schemas.microsoft.com/office/drawing/2014/main" id="{61962A1B-047F-6071-1D41-D31F2BBF1173}"/>
              </a:ext>
            </a:extLst>
          </p:cNvPr>
          <p:cNvCxnSpPr>
            <a:cxnSpLocks noChangeShapeType="1"/>
          </p:cNvCxnSpPr>
          <p:nvPr/>
        </p:nvCxnSpPr>
        <p:spPr bwMode="auto">
          <a:xfrm>
            <a:off x="6814228" y="406352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正方形/長方形 19">
            <a:extLst>
              <a:ext uri="{FF2B5EF4-FFF2-40B4-BE49-F238E27FC236}">
                <a16:creationId xmlns:a16="http://schemas.microsoft.com/office/drawing/2014/main" id="{BECCC102-E3BC-AD6E-4913-26B25263EEA2}"/>
              </a:ext>
            </a:extLst>
          </p:cNvPr>
          <p:cNvSpPr>
            <a:spLocks noChangeArrowheads="1"/>
          </p:cNvSpPr>
          <p:nvPr/>
        </p:nvSpPr>
        <p:spPr bwMode="auto">
          <a:xfrm>
            <a:off x="6809465" y="368728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6">
            <a:extLst>
              <a:ext uri="{FF2B5EF4-FFF2-40B4-BE49-F238E27FC236}">
                <a16:creationId xmlns:a16="http://schemas.microsoft.com/office/drawing/2014/main" id="{913E6594-0DA3-511D-3A78-D36392347C3F}"/>
              </a:ext>
            </a:extLst>
          </p:cNvPr>
          <p:cNvSpPr txBox="1">
            <a:spLocks noChangeArrowheads="1"/>
          </p:cNvSpPr>
          <p:nvPr/>
        </p:nvSpPr>
        <p:spPr bwMode="auto">
          <a:xfrm>
            <a:off x="6718165" y="6277411"/>
            <a:ext cx="59852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5" name="テキスト ボックス 194">
            <a:extLst>
              <a:ext uri="{FF2B5EF4-FFF2-40B4-BE49-F238E27FC236}">
                <a16:creationId xmlns:a16="http://schemas.microsoft.com/office/drawing/2014/main" id="{D8F2C266-423C-5FE6-1205-E69A4AFFDD3F}"/>
              </a:ext>
            </a:extLst>
          </p:cNvPr>
          <p:cNvSpPr txBox="1"/>
          <p:nvPr/>
        </p:nvSpPr>
        <p:spPr>
          <a:xfrm>
            <a:off x="6737758" y="48127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6" name="テキスト ボックス 6">
            <a:extLst>
              <a:ext uri="{FF2B5EF4-FFF2-40B4-BE49-F238E27FC236}">
                <a16:creationId xmlns:a16="http://schemas.microsoft.com/office/drawing/2014/main" id="{482BB14D-39EF-7E52-024C-F9A33DFD3B5D}"/>
              </a:ext>
            </a:extLst>
          </p:cNvPr>
          <p:cNvSpPr txBox="1">
            <a:spLocks noChangeArrowheads="1"/>
          </p:cNvSpPr>
          <p:nvPr/>
        </p:nvSpPr>
        <p:spPr bwMode="auto">
          <a:xfrm>
            <a:off x="11822211" y="5960089"/>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8" name="object 33">
            <a:extLst>
              <a:ext uri="{FF2B5EF4-FFF2-40B4-BE49-F238E27FC236}">
                <a16:creationId xmlns:a16="http://schemas.microsoft.com/office/drawing/2014/main" id="{C10B7DF9-B728-6E59-A659-BBBA3504AF16}"/>
              </a:ext>
            </a:extLst>
          </p:cNvPr>
          <p:cNvGrpSpPr/>
          <p:nvPr/>
        </p:nvGrpSpPr>
        <p:grpSpPr>
          <a:xfrm>
            <a:off x="12333825" y="3662360"/>
            <a:ext cx="432434" cy="432434"/>
            <a:chOff x="909735" y="2161233"/>
            <a:chExt cx="432434" cy="432434"/>
          </a:xfrm>
        </p:grpSpPr>
        <p:sp>
          <p:nvSpPr>
            <p:cNvPr id="199" name="object 34">
              <a:extLst>
                <a:ext uri="{FF2B5EF4-FFF2-40B4-BE49-F238E27FC236}">
                  <a16:creationId xmlns:a16="http://schemas.microsoft.com/office/drawing/2014/main" id="{422F6956-1FE6-7D1B-5040-EF59F5A513C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00" name="object 35">
              <a:extLst>
                <a:ext uri="{FF2B5EF4-FFF2-40B4-BE49-F238E27FC236}">
                  <a16:creationId xmlns:a16="http://schemas.microsoft.com/office/drawing/2014/main" id="{84720492-48C2-E3EC-F830-ECFBF57170F9}"/>
                </a:ext>
              </a:extLst>
            </p:cNvPr>
            <p:cNvPicPr/>
            <p:nvPr/>
          </p:nvPicPr>
          <p:blipFill>
            <a:blip r:embed="rId12" cstate="print"/>
            <a:stretch>
              <a:fillRect/>
            </a:stretch>
          </p:blipFill>
          <p:spPr>
            <a:xfrm>
              <a:off x="972442" y="2324323"/>
              <a:ext cx="87109" cy="106311"/>
            </a:xfrm>
            <a:prstGeom prst="rect">
              <a:avLst/>
            </a:prstGeom>
          </p:spPr>
        </p:pic>
        <p:pic>
          <p:nvPicPr>
            <p:cNvPr id="201" name="object 36">
              <a:extLst>
                <a:ext uri="{FF2B5EF4-FFF2-40B4-BE49-F238E27FC236}">
                  <a16:creationId xmlns:a16="http://schemas.microsoft.com/office/drawing/2014/main" id="{BA735100-29D4-9309-AB74-F5F79F018D55}"/>
                </a:ext>
              </a:extLst>
            </p:cNvPr>
            <p:cNvPicPr/>
            <p:nvPr/>
          </p:nvPicPr>
          <p:blipFill>
            <a:blip r:embed="rId13" cstate="print"/>
            <a:stretch>
              <a:fillRect/>
            </a:stretch>
          </p:blipFill>
          <p:spPr>
            <a:xfrm>
              <a:off x="1079921" y="2323413"/>
              <a:ext cx="199285" cy="107861"/>
            </a:xfrm>
            <a:prstGeom prst="rect">
              <a:avLst/>
            </a:prstGeom>
          </p:spPr>
        </p:pic>
      </p:grpSp>
      <p:graphicFrame>
        <p:nvGraphicFramePr>
          <p:cNvPr id="204" name="表 203">
            <a:extLst>
              <a:ext uri="{FF2B5EF4-FFF2-40B4-BE49-F238E27FC236}">
                <a16:creationId xmlns:a16="http://schemas.microsoft.com/office/drawing/2014/main" id="{55B2E918-3844-B651-F9CC-D3C88ED9461C}"/>
              </a:ext>
            </a:extLst>
          </p:cNvPr>
          <p:cNvGraphicFramePr>
            <a:graphicFrameLocks noGrp="1"/>
          </p:cNvGraphicFramePr>
          <p:nvPr>
            <p:extLst>
              <p:ext uri="{D42A27DB-BD31-4B8C-83A1-F6EECF244321}">
                <p14:modId xmlns:p14="http://schemas.microsoft.com/office/powerpoint/2010/main" val="2492928484"/>
              </p:ext>
            </p:extLst>
          </p:nvPr>
        </p:nvGraphicFramePr>
        <p:xfrm>
          <a:off x="7359452" y="5129944"/>
          <a:ext cx="4409060" cy="1039191"/>
        </p:xfrm>
        <a:graphic>
          <a:graphicData uri="http://schemas.openxmlformats.org/drawingml/2006/table">
            <a:tbl>
              <a:tblPr firstRow="1" bandRow="1">
                <a:tableStyleId>{93296810-A885-4BE3-A3E7-6D5BEEA58F35}</a:tableStyleId>
              </a:tblPr>
              <a:tblGrid>
                <a:gridCol w="702509">
                  <a:extLst>
                    <a:ext uri="{9D8B030D-6E8A-4147-A177-3AD203B41FA5}">
                      <a16:colId xmlns:a16="http://schemas.microsoft.com/office/drawing/2014/main" val="3927586217"/>
                    </a:ext>
                  </a:extLst>
                </a:gridCol>
                <a:gridCol w="1502021">
                  <a:extLst>
                    <a:ext uri="{9D8B030D-6E8A-4147-A177-3AD203B41FA5}">
                      <a16:colId xmlns:a16="http://schemas.microsoft.com/office/drawing/2014/main" val="1864593865"/>
                    </a:ext>
                  </a:extLst>
                </a:gridCol>
                <a:gridCol w="629866">
                  <a:extLst>
                    <a:ext uri="{9D8B030D-6E8A-4147-A177-3AD203B41FA5}">
                      <a16:colId xmlns:a16="http://schemas.microsoft.com/office/drawing/2014/main" val="637975332"/>
                    </a:ext>
                  </a:extLst>
                </a:gridCol>
                <a:gridCol w="1574664">
                  <a:extLst>
                    <a:ext uri="{9D8B030D-6E8A-4147-A177-3AD203B41FA5}">
                      <a16:colId xmlns:a16="http://schemas.microsoft.com/office/drawing/2014/main" val="2500243132"/>
                    </a:ext>
                  </a:extLst>
                </a:gridCol>
              </a:tblGrid>
              <a:tr h="307772">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9967">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196022">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76757">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7" name="グループ化 56">
            <a:extLst>
              <a:ext uri="{FF2B5EF4-FFF2-40B4-BE49-F238E27FC236}">
                <a16:creationId xmlns:a16="http://schemas.microsoft.com/office/drawing/2014/main" id="{C548A659-C7FF-D07D-83A0-E57BF68F618A}"/>
              </a:ext>
            </a:extLst>
          </p:cNvPr>
          <p:cNvGrpSpPr/>
          <p:nvPr/>
        </p:nvGrpSpPr>
        <p:grpSpPr>
          <a:xfrm>
            <a:off x="5963859" y="6062450"/>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A20B77F4-65F2-45D7-DC9B-07581796D75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DC2CDD68-0914-095C-8349-CC455A3963D9}"/>
                </a:ext>
              </a:extLst>
            </p:cNvPr>
            <p:cNvPicPr>
              <a:picLocks noChangeAspect="1"/>
            </p:cNvPicPr>
            <p:nvPr/>
          </p:nvPicPr>
          <p:blipFill rotWithShape="1">
            <a:blip r:embed="rId17"/>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FD8BDFF9-FC3F-7746-3BA7-87F1AACC12AF}"/>
                </a:ext>
              </a:extLst>
            </p:cNvPr>
            <p:cNvPicPr>
              <a:picLocks noChangeAspect="1"/>
            </p:cNvPicPr>
            <p:nvPr/>
          </p:nvPicPr>
          <p:blipFill rotWithShape="1">
            <a:blip r:embed="rId17"/>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3C3E4482-5668-F364-98EB-1CAF72BB031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59078" y="6158740"/>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102E92F7-3696-3897-5E17-67BB7471DD24}"/>
              </a:ext>
            </a:extLst>
          </p:cNvPr>
          <p:cNvSpPr txBox="1">
            <a:spLocks noChangeArrowheads="1"/>
          </p:cNvSpPr>
          <p:nvPr/>
        </p:nvSpPr>
        <p:spPr bwMode="auto">
          <a:xfrm>
            <a:off x="103902" y="76530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453E208D-9E8F-08F2-6551-30F37E6F9187}"/>
              </a:ext>
            </a:extLst>
          </p:cNvPr>
          <p:cNvSpPr txBox="1">
            <a:spLocks noChangeArrowheads="1"/>
          </p:cNvSpPr>
          <p:nvPr/>
        </p:nvSpPr>
        <p:spPr bwMode="auto">
          <a:xfrm>
            <a:off x="3280315" y="7622727"/>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1" name="正方形/長方形 290">
            <a:extLst>
              <a:ext uri="{FF2B5EF4-FFF2-40B4-BE49-F238E27FC236}">
                <a16:creationId xmlns:a16="http://schemas.microsoft.com/office/drawing/2014/main" id="{C6B8A41F-293C-FE15-B1AF-067759CF3FB3}"/>
              </a:ext>
            </a:extLst>
          </p:cNvPr>
          <p:cNvSpPr>
            <a:spLocks noChangeArrowheads="1"/>
          </p:cNvSpPr>
          <p:nvPr/>
        </p:nvSpPr>
        <p:spPr bwMode="auto">
          <a:xfrm>
            <a:off x="3351171" y="8077410"/>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2" name="正方形/長方形 291">
            <a:extLst>
              <a:ext uri="{FF2B5EF4-FFF2-40B4-BE49-F238E27FC236}">
                <a16:creationId xmlns:a16="http://schemas.microsoft.com/office/drawing/2014/main" id="{C4955C14-B3C6-7A2D-5C3C-995AA270B660}"/>
              </a:ext>
            </a:extLst>
          </p:cNvPr>
          <p:cNvSpPr>
            <a:spLocks noChangeArrowheads="1"/>
          </p:cNvSpPr>
          <p:nvPr/>
        </p:nvSpPr>
        <p:spPr bwMode="auto">
          <a:xfrm>
            <a:off x="3350195" y="8297042"/>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3" name="テキスト ボックス 292">
            <a:extLst>
              <a:ext uri="{FF2B5EF4-FFF2-40B4-BE49-F238E27FC236}">
                <a16:creationId xmlns:a16="http://schemas.microsoft.com/office/drawing/2014/main" id="{26E0FCFF-E95B-4B41-4128-7D7CB1DECD02}"/>
              </a:ext>
            </a:extLst>
          </p:cNvPr>
          <p:cNvSpPr txBox="1">
            <a:spLocks noChangeArrowheads="1"/>
          </p:cNvSpPr>
          <p:nvPr/>
        </p:nvSpPr>
        <p:spPr bwMode="auto">
          <a:xfrm>
            <a:off x="80464" y="866677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6" name="テキスト ボックス 293">
            <a:extLst>
              <a:ext uri="{FF2B5EF4-FFF2-40B4-BE49-F238E27FC236}">
                <a16:creationId xmlns:a16="http://schemas.microsoft.com/office/drawing/2014/main" id="{D11FBD67-E409-6720-F531-E4A8A8AB5E4B}"/>
              </a:ext>
            </a:extLst>
          </p:cNvPr>
          <p:cNvSpPr txBox="1">
            <a:spLocks noChangeArrowheads="1"/>
          </p:cNvSpPr>
          <p:nvPr/>
        </p:nvSpPr>
        <p:spPr bwMode="auto">
          <a:xfrm>
            <a:off x="3319993" y="8628339"/>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8" name="角丸四角形 17">
            <a:extLst>
              <a:ext uri="{FF2B5EF4-FFF2-40B4-BE49-F238E27FC236}">
                <a16:creationId xmlns:a16="http://schemas.microsoft.com/office/drawing/2014/main" id="{9EBA67D6-9A5D-3B2E-7216-1D3C6F4C9CBF}"/>
              </a:ext>
            </a:extLst>
          </p:cNvPr>
          <p:cNvSpPr>
            <a:spLocks noChangeArrowheads="1"/>
          </p:cNvSpPr>
          <p:nvPr/>
        </p:nvSpPr>
        <p:spPr bwMode="auto">
          <a:xfrm>
            <a:off x="1128470" y="7610787"/>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19">
            <a:extLst>
              <a:ext uri="{FF2B5EF4-FFF2-40B4-BE49-F238E27FC236}">
                <a16:creationId xmlns:a16="http://schemas.microsoft.com/office/drawing/2014/main" id="{95ABAD7D-0C2F-95A8-1BFF-4D51852EB403}"/>
              </a:ext>
            </a:extLst>
          </p:cNvPr>
          <p:cNvSpPr txBox="1">
            <a:spLocks noChangeArrowheads="1"/>
          </p:cNvSpPr>
          <p:nvPr/>
        </p:nvSpPr>
        <p:spPr bwMode="auto">
          <a:xfrm>
            <a:off x="1128470" y="7656168"/>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8" name="角丸四角形 305">
            <a:extLst>
              <a:ext uri="{FF2B5EF4-FFF2-40B4-BE49-F238E27FC236}">
                <a16:creationId xmlns:a16="http://schemas.microsoft.com/office/drawing/2014/main" id="{700D20C6-091D-F0FE-4EC9-DEADFCB14255}"/>
              </a:ext>
            </a:extLst>
          </p:cNvPr>
          <p:cNvSpPr>
            <a:spLocks noChangeArrowheads="1"/>
          </p:cNvSpPr>
          <p:nvPr/>
        </p:nvSpPr>
        <p:spPr bwMode="auto">
          <a:xfrm>
            <a:off x="4190136" y="7571337"/>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258">
            <a:extLst>
              <a:ext uri="{FF2B5EF4-FFF2-40B4-BE49-F238E27FC236}">
                <a16:creationId xmlns:a16="http://schemas.microsoft.com/office/drawing/2014/main" id="{AD08D117-746B-A58D-01EC-8E9F82CC47D1}"/>
              </a:ext>
            </a:extLst>
          </p:cNvPr>
          <p:cNvSpPr txBox="1">
            <a:spLocks noChangeArrowheads="1"/>
          </p:cNvSpPr>
          <p:nvPr/>
        </p:nvSpPr>
        <p:spPr bwMode="auto">
          <a:xfrm>
            <a:off x="132794" y="9126118"/>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90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900" dirty="0">
              <a:latin typeface="メイリオ" panose="020B0604030504040204" pitchFamily="50" charset="-128"/>
              <a:ea typeface="メイリオ" panose="020B0604030504040204" pitchFamily="50" charset="-128"/>
            </a:endParaRPr>
          </a:p>
          <a:p>
            <a:pPr>
              <a:defRPr/>
            </a:pPr>
            <a:r>
              <a:rPr kumimoji="1" lang="ja-JP" altLang="en-US" sz="900" dirty="0">
                <a:latin typeface="メイリオ" panose="020B0604030504040204" pitchFamily="50" charset="-128"/>
                <a:ea typeface="メイリオ" panose="020B0604030504040204" pitchFamily="50" charset="-128"/>
              </a:rPr>
              <a:t>高齢者やこどもの入浴をサポートします。</a:t>
            </a:r>
            <a:endParaRPr kumimoji="1" lang="en-US" altLang="ja-JP" sz="900" dirty="0">
              <a:latin typeface="メイリオ" panose="020B0604030504040204" pitchFamily="50" charset="-128"/>
              <a:ea typeface="メイリオ" panose="020B0604030504040204" pitchFamily="50" charset="-128"/>
            </a:endParaRPr>
          </a:p>
        </p:txBody>
      </p:sp>
      <p:sp>
        <p:nvSpPr>
          <p:cNvPr id="190" name="テキスト ボックス 258">
            <a:extLst>
              <a:ext uri="{FF2B5EF4-FFF2-40B4-BE49-F238E27FC236}">
                <a16:creationId xmlns:a16="http://schemas.microsoft.com/office/drawing/2014/main" id="{D31CF895-3DBE-6413-AA23-47C1CADB63EE}"/>
              </a:ext>
            </a:extLst>
          </p:cNvPr>
          <p:cNvSpPr txBox="1">
            <a:spLocks noChangeArrowheads="1"/>
          </p:cNvSpPr>
          <p:nvPr/>
        </p:nvSpPr>
        <p:spPr bwMode="auto">
          <a:xfrm>
            <a:off x="3355527" y="9079015"/>
            <a:ext cx="3072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900" dirty="0">
                <a:latin typeface="メイリオ" panose="020B0604030504040204" pitchFamily="50" charset="-128"/>
                <a:ea typeface="メイリオ" panose="020B0604030504040204" pitchFamily="50" charset="-128"/>
              </a:rPr>
              <a:t>遠隔地にあるエコキュートの使用状況を確認できます。前日のお湯の使用有無、長湯を知らせする機能も。</a:t>
            </a:r>
            <a:endParaRPr kumimoji="1" lang="en-US" altLang="ja-JP" sz="900" dirty="0">
              <a:latin typeface="メイリオ" panose="020B0604030504040204" pitchFamily="50" charset="-128"/>
              <a:ea typeface="メイリオ" panose="020B0604030504040204" pitchFamily="50" charset="-128"/>
            </a:endParaRPr>
          </a:p>
        </p:txBody>
      </p:sp>
      <p:sp>
        <p:nvSpPr>
          <p:cNvPr id="191" name="角丸四角形 322">
            <a:extLst>
              <a:ext uri="{FF2B5EF4-FFF2-40B4-BE49-F238E27FC236}">
                <a16:creationId xmlns:a16="http://schemas.microsoft.com/office/drawing/2014/main" id="{7E76CBD2-007A-7F17-EE72-A18345A2C4B4}"/>
              </a:ext>
            </a:extLst>
          </p:cNvPr>
          <p:cNvSpPr>
            <a:spLocks noChangeArrowheads="1"/>
          </p:cNvSpPr>
          <p:nvPr/>
        </p:nvSpPr>
        <p:spPr bwMode="auto">
          <a:xfrm>
            <a:off x="1441933" y="8619060"/>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323">
            <a:extLst>
              <a:ext uri="{FF2B5EF4-FFF2-40B4-BE49-F238E27FC236}">
                <a16:creationId xmlns:a16="http://schemas.microsoft.com/office/drawing/2014/main" id="{B64204ED-9F0B-FF35-2ADF-DAC2D62C9CF4}"/>
              </a:ext>
            </a:extLst>
          </p:cNvPr>
          <p:cNvSpPr txBox="1">
            <a:spLocks noChangeArrowheads="1"/>
          </p:cNvSpPr>
          <p:nvPr/>
        </p:nvSpPr>
        <p:spPr bwMode="auto">
          <a:xfrm>
            <a:off x="1516346" y="8684948"/>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05" name="角丸四角形 325">
            <a:extLst>
              <a:ext uri="{FF2B5EF4-FFF2-40B4-BE49-F238E27FC236}">
                <a16:creationId xmlns:a16="http://schemas.microsoft.com/office/drawing/2014/main" id="{A02E0007-26A4-0466-EAD4-1C75588BECFB}"/>
              </a:ext>
            </a:extLst>
          </p:cNvPr>
          <p:cNvSpPr>
            <a:spLocks noChangeArrowheads="1"/>
          </p:cNvSpPr>
          <p:nvPr/>
        </p:nvSpPr>
        <p:spPr bwMode="auto">
          <a:xfrm>
            <a:off x="4563183" y="8596135"/>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6" name="正方形/長方形 205">
            <a:extLst>
              <a:ext uri="{FF2B5EF4-FFF2-40B4-BE49-F238E27FC236}">
                <a16:creationId xmlns:a16="http://schemas.microsoft.com/office/drawing/2014/main" id="{B7133EF7-D734-FC49-3101-C818F5D84CA1}"/>
              </a:ext>
            </a:extLst>
          </p:cNvPr>
          <p:cNvSpPr/>
          <p:nvPr/>
        </p:nvSpPr>
        <p:spPr>
          <a:xfrm>
            <a:off x="4636367" y="8660015"/>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7" name="テキスト ボックス 258">
            <a:extLst>
              <a:ext uri="{FF2B5EF4-FFF2-40B4-BE49-F238E27FC236}">
                <a16:creationId xmlns:a16="http://schemas.microsoft.com/office/drawing/2014/main" id="{EEA95BAD-15A9-7A8B-1AF4-A4915FCB390D}"/>
              </a:ext>
            </a:extLst>
          </p:cNvPr>
          <p:cNvSpPr txBox="1">
            <a:spLocks noChangeArrowheads="1"/>
          </p:cNvSpPr>
          <p:nvPr/>
        </p:nvSpPr>
        <p:spPr bwMode="auto">
          <a:xfrm>
            <a:off x="95487" y="8365303"/>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8" name="テキスト ボックス 258">
            <a:extLst>
              <a:ext uri="{FF2B5EF4-FFF2-40B4-BE49-F238E27FC236}">
                <a16:creationId xmlns:a16="http://schemas.microsoft.com/office/drawing/2014/main" id="{D3A4112D-E25E-140D-5358-1AB60674891D}"/>
              </a:ext>
            </a:extLst>
          </p:cNvPr>
          <p:cNvSpPr txBox="1">
            <a:spLocks noChangeArrowheads="1"/>
          </p:cNvSpPr>
          <p:nvPr/>
        </p:nvSpPr>
        <p:spPr bwMode="auto">
          <a:xfrm>
            <a:off x="88830" y="8136556"/>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9" name="テキスト ボックス 208">
            <a:extLst>
              <a:ext uri="{FF2B5EF4-FFF2-40B4-BE49-F238E27FC236}">
                <a16:creationId xmlns:a16="http://schemas.microsoft.com/office/drawing/2014/main" id="{57798CA4-A0D6-AAF9-D77B-DB7D11A8D09A}"/>
              </a:ext>
            </a:extLst>
          </p:cNvPr>
          <p:cNvSpPr txBox="1"/>
          <p:nvPr/>
        </p:nvSpPr>
        <p:spPr>
          <a:xfrm>
            <a:off x="102770" y="7113892"/>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10" name="テキスト ボックス 209">
            <a:extLst>
              <a:ext uri="{FF2B5EF4-FFF2-40B4-BE49-F238E27FC236}">
                <a16:creationId xmlns:a16="http://schemas.microsoft.com/office/drawing/2014/main" id="{BD4B2692-A965-B3EF-8860-6F5C266CC58D}"/>
              </a:ext>
            </a:extLst>
          </p:cNvPr>
          <p:cNvSpPr txBox="1"/>
          <p:nvPr/>
        </p:nvSpPr>
        <p:spPr>
          <a:xfrm>
            <a:off x="78414" y="6832250"/>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11" name="テキスト ボックス 210">
            <a:extLst>
              <a:ext uri="{FF2B5EF4-FFF2-40B4-BE49-F238E27FC236}">
                <a16:creationId xmlns:a16="http://schemas.microsoft.com/office/drawing/2014/main" id="{6DDEA451-0B90-4276-8380-5D7ACC607CC5}"/>
              </a:ext>
            </a:extLst>
          </p:cNvPr>
          <p:cNvSpPr txBox="1"/>
          <p:nvPr/>
        </p:nvSpPr>
        <p:spPr>
          <a:xfrm>
            <a:off x="3272541" y="6822974"/>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12" name="テキスト ボックス 211">
            <a:extLst>
              <a:ext uri="{FF2B5EF4-FFF2-40B4-BE49-F238E27FC236}">
                <a16:creationId xmlns:a16="http://schemas.microsoft.com/office/drawing/2014/main" id="{4E8B8BF1-889F-6AC1-C8DD-77BEE4921D5E}"/>
              </a:ext>
            </a:extLst>
          </p:cNvPr>
          <p:cNvSpPr txBox="1"/>
          <p:nvPr/>
        </p:nvSpPr>
        <p:spPr>
          <a:xfrm>
            <a:off x="3247261" y="7120741"/>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13" name="テキスト ボックス 212">
            <a:extLst>
              <a:ext uri="{FF2B5EF4-FFF2-40B4-BE49-F238E27FC236}">
                <a16:creationId xmlns:a16="http://schemas.microsoft.com/office/drawing/2014/main" id="{422B9AF6-4CE4-D193-8914-E5924CD51C58}"/>
              </a:ext>
            </a:extLst>
          </p:cNvPr>
          <p:cNvSpPr txBox="1"/>
          <p:nvPr/>
        </p:nvSpPr>
        <p:spPr>
          <a:xfrm>
            <a:off x="123271" y="6095296"/>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14" name="テキスト ボックス 213">
            <a:extLst>
              <a:ext uri="{FF2B5EF4-FFF2-40B4-BE49-F238E27FC236}">
                <a16:creationId xmlns:a16="http://schemas.microsoft.com/office/drawing/2014/main" id="{F6A9DD87-091D-AB8D-EDE8-6CECEC4118CB}"/>
              </a:ext>
            </a:extLst>
          </p:cNvPr>
          <p:cNvSpPr txBox="1"/>
          <p:nvPr/>
        </p:nvSpPr>
        <p:spPr>
          <a:xfrm>
            <a:off x="510710" y="6566041"/>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5" name="直線コネクタ 214">
            <a:extLst>
              <a:ext uri="{FF2B5EF4-FFF2-40B4-BE49-F238E27FC236}">
                <a16:creationId xmlns:a16="http://schemas.microsoft.com/office/drawing/2014/main" id="{73C37E29-B835-392E-55AC-463DC70C6308}"/>
              </a:ext>
            </a:extLst>
          </p:cNvPr>
          <p:cNvCxnSpPr/>
          <p:nvPr/>
        </p:nvCxnSpPr>
        <p:spPr>
          <a:xfrm>
            <a:off x="184047" y="6606737"/>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8E4785E6-1350-A0DC-BB21-A0337DB3E2D9}"/>
              </a:ext>
            </a:extLst>
          </p:cNvPr>
          <p:cNvCxnSpPr/>
          <p:nvPr/>
        </p:nvCxnSpPr>
        <p:spPr>
          <a:xfrm flipV="1">
            <a:off x="3404751" y="6555395"/>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テキスト ボックス 258">
            <a:extLst>
              <a:ext uri="{FF2B5EF4-FFF2-40B4-BE49-F238E27FC236}">
                <a16:creationId xmlns:a16="http://schemas.microsoft.com/office/drawing/2014/main" id="{C8EEE5D4-9306-8D9C-14B1-41F4AB85FFAF}"/>
              </a:ext>
            </a:extLst>
          </p:cNvPr>
          <p:cNvSpPr txBox="1">
            <a:spLocks noChangeArrowheads="1"/>
          </p:cNvSpPr>
          <p:nvPr/>
        </p:nvSpPr>
        <p:spPr bwMode="auto">
          <a:xfrm>
            <a:off x="2621925" y="5713955"/>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8" name="図 197">
            <a:extLst>
              <a:ext uri="{FF2B5EF4-FFF2-40B4-BE49-F238E27FC236}">
                <a16:creationId xmlns:a16="http://schemas.microsoft.com/office/drawing/2014/main" id="{47959760-D10C-886E-3829-C9D63C4B182D}"/>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793" y="576658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テキスト ボックス 306">
            <a:extLst>
              <a:ext uri="{FF2B5EF4-FFF2-40B4-BE49-F238E27FC236}">
                <a16:creationId xmlns:a16="http://schemas.microsoft.com/office/drawing/2014/main" id="{15E3128C-5E76-681B-0F2A-CDF4D9C5FB29}"/>
              </a:ext>
            </a:extLst>
          </p:cNvPr>
          <p:cNvSpPr txBox="1">
            <a:spLocks noChangeArrowheads="1"/>
          </p:cNvSpPr>
          <p:nvPr/>
        </p:nvSpPr>
        <p:spPr bwMode="auto">
          <a:xfrm>
            <a:off x="4269130" y="7635649"/>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20" name="図 219">
            <a:extLst>
              <a:ext uri="{FF2B5EF4-FFF2-40B4-BE49-F238E27FC236}">
                <a16:creationId xmlns:a16="http://schemas.microsoft.com/office/drawing/2014/main" id="{F475F880-C2EC-4867-6E3D-B8E392DB145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51513" y="6106986"/>
            <a:ext cx="717570" cy="717570"/>
          </a:xfrm>
          <a:prstGeom prst="rect">
            <a:avLst/>
          </a:prstGeom>
        </p:spPr>
      </p:pic>
      <p:sp>
        <p:nvSpPr>
          <p:cNvPr id="221" name="テキスト ボックス 203">
            <a:extLst>
              <a:ext uri="{FF2B5EF4-FFF2-40B4-BE49-F238E27FC236}">
                <a16:creationId xmlns:a16="http://schemas.microsoft.com/office/drawing/2014/main" id="{E3E523CE-A66A-468D-2C7C-DFFBB71AF659}"/>
              </a:ext>
            </a:extLst>
          </p:cNvPr>
          <p:cNvSpPr txBox="1"/>
          <p:nvPr/>
        </p:nvSpPr>
        <p:spPr>
          <a:xfrm>
            <a:off x="5281408" y="6749706"/>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22" name="直線コネクタ 9">
            <a:extLst>
              <a:ext uri="{FF2B5EF4-FFF2-40B4-BE49-F238E27FC236}">
                <a16:creationId xmlns:a16="http://schemas.microsoft.com/office/drawing/2014/main" id="{C730A117-97DB-E27A-3CF4-8A01A07DB596}"/>
              </a:ext>
            </a:extLst>
          </p:cNvPr>
          <p:cNvCxnSpPr>
            <a:cxnSpLocks noChangeShapeType="1"/>
          </p:cNvCxnSpPr>
          <p:nvPr/>
        </p:nvCxnSpPr>
        <p:spPr bwMode="auto">
          <a:xfrm>
            <a:off x="129874" y="6053915"/>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正方形/長方形 19">
            <a:extLst>
              <a:ext uri="{FF2B5EF4-FFF2-40B4-BE49-F238E27FC236}">
                <a16:creationId xmlns:a16="http://schemas.microsoft.com/office/drawing/2014/main" id="{AB6020F2-922E-9870-0ABB-B5B6748787E3}"/>
              </a:ext>
            </a:extLst>
          </p:cNvPr>
          <p:cNvSpPr>
            <a:spLocks noChangeArrowheads="1"/>
          </p:cNvSpPr>
          <p:nvPr/>
        </p:nvSpPr>
        <p:spPr bwMode="auto">
          <a:xfrm>
            <a:off x="125111" y="5677677"/>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24" name="直線コネクタ 9">
            <a:extLst>
              <a:ext uri="{FF2B5EF4-FFF2-40B4-BE49-F238E27FC236}">
                <a16:creationId xmlns:a16="http://schemas.microsoft.com/office/drawing/2014/main" id="{EF70B841-ED53-F6BE-A06F-68712CF6A000}"/>
              </a:ext>
            </a:extLst>
          </p:cNvPr>
          <p:cNvCxnSpPr>
            <a:cxnSpLocks noChangeShapeType="1"/>
          </p:cNvCxnSpPr>
          <p:nvPr/>
        </p:nvCxnSpPr>
        <p:spPr bwMode="auto">
          <a:xfrm>
            <a:off x="125111" y="5676806"/>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 name="正方形/長方形 224">
            <a:extLst>
              <a:ext uri="{FF2B5EF4-FFF2-40B4-BE49-F238E27FC236}">
                <a16:creationId xmlns:a16="http://schemas.microsoft.com/office/drawing/2014/main" id="{5CF65F73-BDB1-58E9-A957-117296BAE5D1}"/>
              </a:ext>
            </a:extLst>
          </p:cNvPr>
          <p:cNvSpPr/>
          <p:nvPr/>
        </p:nvSpPr>
        <p:spPr>
          <a:xfrm>
            <a:off x="6342966" y="6325041"/>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6" name="直線コネクタ 9">
            <a:extLst>
              <a:ext uri="{FF2B5EF4-FFF2-40B4-BE49-F238E27FC236}">
                <a16:creationId xmlns:a16="http://schemas.microsoft.com/office/drawing/2014/main" id="{E25584E1-8CD3-4C5B-5084-F46922F71FF7}"/>
              </a:ext>
            </a:extLst>
          </p:cNvPr>
          <p:cNvCxnSpPr>
            <a:cxnSpLocks noChangeShapeType="1"/>
          </p:cNvCxnSpPr>
          <p:nvPr/>
        </p:nvCxnSpPr>
        <p:spPr bwMode="auto">
          <a:xfrm>
            <a:off x="6841977" y="7781858"/>
            <a:ext cx="57627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直線コネクタ 9">
            <a:extLst>
              <a:ext uri="{FF2B5EF4-FFF2-40B4-BE49-F238E27FC236}">
                <a16:creationId xmlns:a16="http://schemas.microsoft.com/office/drawing/2014/main" id="{704B3EEF-6811-5F7F-EC11-86E132A63E5A}"/>
              </a:ext>
            </a:extLst>
          </p:cNvPr>
          <p:cNvCxnSpPr>
            <a:cxnSpLocks noChangeShapeType="1"/>
          </p:cNvCxnSpPr>
          <p:nvPr/>
        </p:nvCxnSpPr>
        <p:spPr bwMode="auto">
          <a:xfrm>
            <a:off x="6809347" y="8149848"/>
            <a:ext cx="57331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正方形/長方形 19">
            <a:extLst>
              <a:ext uri="{FF2B5EF4-FFF2-40B4-BE49-F238E27FC236}">
                <a16:creationId xmlns:a16="http://schemas.microsoft.com/office/drawing/2014/main" id="{48373678-2A92-E450-5954-7D06EC8A3989}"/>
              </a:ext>
            </a:extLst>
          </p:cNvPr>
          <p:cNvSpPr>
            <a:spLocks noChangeArrowheads="1"/>
          </p:cNvSpPr>
          <p:nvPr/>
        </p:nvSpPr>
        <p:spPr bwMode="auto">
          <a:xfrm>
            <a:off x="6804584" y="777361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9" name="正方形/長方形 228">
            <a:extLst>
              <a:ext uri="{FF2B5EF4-FFF2-40B4-BE49-F238E27FC236}">
                <a16:creationId xmlns:a16="http://schemas.microsoft.com/office/drawing/2014/main" id="{9F8D9A22-BAC3-042B-A453-7FE239941A32}"/>
              </a:ext>
            </a:extLst>
          </p:cNvPr>
          <p:cNvSpPr/>
          <p:nvPr/>
        </p:nvSpPr>
        <p:spPr>
          <a:xfrm>
            <a:off x="6764612" y="7790480"/>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30" name="図 229" descr="QR コード&#10;&#10;AI 生成コンテンツは誤りを含む可能性があります。">
            <a:extLst>
              <a:ext uri="{FF2B5EF4-FFF2-40B4-BE49-F238E27FC236}">
                <a16:creationId xmlns:a16="http://schemas.microsoft.com/office/drawing/2014/main" id="{5AE038C6-63C0-60A0-9D5A-AD7EF6822F5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404224" y="8310854"/>
            <a:ext cx="2247660" cy="1147540"/>
          </a:xfrm>
          <a:prstGeom prst="rect">
            <a:avLst/>
          </a:prstGeom>
        </p:spPr>
      </p:pic>
      <p:grpSp>
        <p:nvGrpSpPr>
          <p:cNvPr id="231" name="object 33">
            <a:extLst>
              <a:ext uri="{FF2B5EF4-FFF2-40B4-BE49-F238E27FC236}">
                <a16:creationId xmlns:a16="http://schemas.microsoft.com/office/drawing/2014/main" id="{4B81AE2E-CC68-222E-F79D-E2E48BFAC26D}"/>
              </a:ext>
            </a:extLst>
          </p:cNvPr>
          <p:cNvGrpSpPr/>
          <p:nvPr/>
        </p:nvGrpSpPr>
        <p:grpSpPr>
          <a:xfrm>
            <a:off x="12313700" y="7728550"/>
            <a:ext cx="432434" cy="432434"/>
            <a:chOff x="909735" y="2161233"/>
            <a:chExt cx="432434" cy="432434"/>
          </a:xfrm>
        </p:grpSpPr>
        <p:sp>
          <p:nvSpPr>
            <p:cNvPr id="232" name="object 34">
              <a:extLst>
                <a:ext uri="{FF2B5EF4-FFF2-40B4-BE49-F238E27FC236}">
                  <a16:creationId xmlns:a16="http://schemas.microsoft.com/office/drawing/2014/main" id="{4DDF4BE3-C149-3678-C37C-74CB8481263D}"/>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33" name="object 35">
              <a:extLst>
                <a:ext uri="{FF2B5EF4-FFF2-40B4-BE49-F238E27FC236}">
                  <a16:creationId xmlns:a16="http://schemas.microsoft.com/office/drawing/2014/main" id="{597A712A-2CF2-D28F-1910-ADB35E134E23}"/>
                </a:ext>
              </a:extLst>
            </p:cNvPr>
            <p:cNvPicPr/>
            <p:nvPr/>
          </p:nvPicPr>
          <p:blipFill>
            <a:blip r:embed="rId12" cstate="print"/>
            <a:stretch>
              <a:fillRect/>
            </a:stretch>
          </p:blipFill>
          <p:spPr>
            <a:xfrm>
              <a:off x="972442" y="2324323"/>
              <a:ext cx="87109" cy="106311"/>
            </a:xfrm>
            <a:prstGeom prst="rect">
              <a:avLst/>
            </a:prstGeom>
          </p:spPr>
        </p:pic>
        <p:pic>
          <p:nvPicPr>
            <p:cNvPr id="234" name="object 36">
              <a:extLst>
                <a:ext uri="{FF2B5EF4-FFF2-40B4-BE49-F238E27FC236}">
                  <a16:creationId xmlns:a16="http://schemas.microsoft.com/office/drawing/2014/main" id="{2FF9E5E6-5A0B-88C5-59C2-6B620BB4B7A3}"/>
                </a:ext>
              </a:extLst>
            </p:cNvPr>
            <p:cNvPicPr/>
            <p:nvPr/>
          </p:nvPicPr>
          <p:blipFill>
            <a:blip r:embed="rId13" cstate="print"/>
            <a:stretch>
              <a:fillRect/>
            </a:stretch>
          </p:blipFill>
          <p:spPr>
            <a:xfrm>
              <a:off x="1079921" y="2323413"/>
              <a:ext cx="199285" cy="107861"/>
            </a:xfrm>
            <a:prstGeom prst="rect">
              <a:avLst/>
            </a:prstGeom>
          </p:spPr>
        </p:pic>
      </p:grpSp>
      <p:sp>
        <p:nvSpPr>
          <p:cNvPr id="235" name="テキスト ボックス 234">
            <a:extLst>
              <a:ext uri="{FF2B5EF4-FFF2-40B4-BE49-F238E27FC236}">
                <a16:creationId xmlns:a16="http://schemas.microsoft.com/office/drawing/2014/main" id="{8CF7DC82-0DD8-630A-3CB8-CB58927D832B}"/>
              </a:ext>
            </a:extLst>
          </p:cNvPr>
          <p:cNvSpPr txBox="1"/>
          <p:nvPr/>
        </p:nvSpPr>
        <p:spPr>
          <a:xfrm>
            <a:off x="6620015" y="8269531"/>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6" name="直線コネクタ 235">
            <a:extLst>
              <a:ext uri="{FF2B5EF4-FFF2-40B4-BE49-F238E27FC236}">
                <a16:creationId xmlns:a16="http://schemas.microsoft.com/office/drawing/2014/main" id="{C9D27BD6-73E7-02D5-A0FD-600EE3200098}"/>
              </a:ext>
            </a:extLst>
          </p:cNvPr>
          <p:cNvCxnSpPr>
            <a:cxnSpLocks/>
          </p:cNvCxnSpPr>
          <p:nvPr/>
        </p:nvCxnSpPr>
        <p:spPr>
          <a:xfrm>
            <a:off x="6894283" y="8367388"/>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323FED1E-04EC-FD5D-9A23-8FA720A884F2}"/>
              </a:ext>
            </a:extLst>
          </p:cNvPr>
          <p:cNvCxnSpPr>
            <a:cxnSpLocks/>
          </p:cNvCxnSpPr>
          <p:nvPr/>
        </p:nvCxnSpPr>
        <p:spPr>
          <a:xfrm flipV="1">
            <a:off x="9916460" y="833997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8" name="テキスト ボックス 323">
            <a:extLst>
              <a:ext uri="{FF2B5EF4-FFF2-40B4-BE49-F238E27FC236}">
                <a16:creationId xmlns:a16="http://schemas.microsoft.com/office/drawing/2014/main" id="{A28CEF9C-6334-6A56-69A7-6BAAAEA6E5B7}"/>
              </a:ext>
            </a:extLst>
          </p:cNvPr>
          <p:cNvSpPr txBox="1">
            <a:spLocks noChangeArrowheads="1"/>
          </p:cNvSpPr>
          <p:nvPr/>
        </p:nvSpPr>
        <p:spPr bwMode="auto">
          <a:xfrm>
            <a:off x="6828386" y="8963580"/>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9" name="矢印: 右 238">
            <a:extLst>
              <a:ext uri="{FF2B5EF4-FFF2-40B4-BE49-F238E27FC236}">
                <a16:creationId xmlns:a16="http://schemas.microsoft.com/office/drawing/2014/main" id="{7784938A-809B-0980-89D0-B73B4B95DFD3}"/>
              </a:ext>
            </a:extLst>
          </p:cNvPr>
          <p:cNvSpPr/>
          <p:nvPr/>
        </p:nvSpPr>
        <p:spPr>
          <a:xfrm rot="5400000">
            <a:off x="8362489" y="8669504"/>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24" descr="7">
            <a:extLst>
              <a:ext uri="{FF2B5EF4-FFF2-40B4-BE49-F238E27FC236}">
                <a16:creationId xmlns:a16="http://schemas.microsoft.com/office/drawing/2014/main" id="{110448FF-2EAA-945E-7B27-CA46757A8447}"/>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 name="Rectangle 30">
            <a:extLst>
              <a:ext uri="{FF2B5EF4-FFF2-40B4-BE49-F238E27FC236}">
                <a16:creationId xmlns:a16="http://schemas.microsoft.com/office/drawing/2014/main" id="{62C592BF-604E-22AF-EEC1-14FA7ECA3227}"/>
              </a:ext>
            </a:extLst>
          </p:cNvPr>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5" name="Rectangle 32">
            <a:extLst>
              <a:ext uri="{FF2B5EF4-FFF2-40B4-BE49-F238E27FC236}">
                <a16:creationId xmlns:a16="http://schemas.microsoft.com/office/drawing/2014/main" id="{1938D080-7B89-33C6-2261-69C165885078}"/>
              </a:ext>
            </a:extLst>
          </p:cNvPr>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3.7</a:t>
            </a:r>
          </a:p>
        </p:txBody>
      </p:sp>
      <p:sp>
        <p:nvSpPr>
          <p:cNvPr id="56" name="Rectangle 33">
            <a:extLst>
              <a:ext uri="{FF2B5EF4-FFF2-40B4-BE49-F238E27FC236}">
                <a16:creationId xmlns:a16="http://schemas.microsoft.com/office/drawing/2014/main" id="{9FA8F21A-D66D-ADC4-EFFF-967564ED340A}"/>
              </a:ext>
            </a:extLst>
          </p:cNvPr>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58" name="グループ化 57">
            <a:extLst>
              <a:ext uri="{FF2B5EF4-FFF2-40B4-BE49-F238E27FC236}">
                <a16:creationId xmlns:a16="http://schemas.microsoft.com/office/drawing/2014/main" id="{CBEC716F-4594-4016-4C52-500BF65A505A}"/>
              </a:ext>
            </a:extLst>
          </p:cNvPr>
          <p:cNvGrpSpPr/>
          <p:nvPr/>
        </p:nvGrpSpPr>
        <p:grpSpPr>
          <a:xfrm>
            <a:off x="199187" y="2949840"/>
            <a:ext cx="2419350" cy="473123"/>
            <a:chOff x="168669" y="2921069"/>
            <a:chExt cx="2419350" cy="473123"/>
          </a:xfrm>
        </p:grpSpPr>
        <p:sp>
          <p:nvSpPr>
            <p:cNvPr id="59" name="Rectangle 26">
              <a:extLst>
                <a:ext uri="{FF2B5EF4-FFF2-40B4-BE49-F238E27FC236}">
                  <a16:creationId xmlns:a16="http://schemas.microsoft.com/office/drawing/2014/main" id="{182605E7-F8B6-9FE6-93BA-7364450458F6}"/>
                </a:ext>
              </a:extLst>
            </p:cNvPr>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60" name="Rectangle 27">
              <a:extLst>
                <a:ext uri="{FF2B5EF4-FFF2-40B4-BE49-F238E27FC236}">
                  <a16:creationId xmlns:a16="http://schemas.microsoft.com/office/drawing/2014/main" id="{4F53E55F-368E-0CEB-8616-A0493658A81E}"/>
                </a:ext>
              </a:extLst>
            </p:cNvPr>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63" name="Rectangle 28">
              <a:extLst>
                <a:ext uri="{FF2B5EF4-FFF2-40B4-BE49-F238E27FC236}">
                  <a16:creationId xmlns:a16="http://schemas.microsoft.com/office/drawing/2014/main" id="{8E06607F-A138-78E9-18AE-49BBCF60FF0C}"/>
                </a:ext>
              </a:extLst>
            </p:cNvPr>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128" name="Rectangle 29">
              <a:extLst>
                <a:ext uri="{FF2B5EF4-FFF2-40B4-BE49-F238E27FC236}">
                  <a16:creationId xmlns:a16="http://schemas.microsoft.com/office/drawing/2014/main" id="{DFC42338-23DA-3F5E-DCEE-0B20964082D1}"/>
                </a:ext>
              </a:extLst>
            </p:cNvPr>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129" name="Rectangle 30">
              <a:extLst>
                <a:ext uri="{FF2B5EF4-FFF2-40B4-BE49-F238E27FC236}">
                  <a16:creationId xmlns:a16="http://schemas.microsoft.com/office/drawing/2014/main" id="{8F0D114D-3952-3E3D-2BFB-826ED24803CE}"/>
                </a:ext>
              </a:extLst>
            </p:cNvPr>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130" name="Rectangle 31">
              <a:extLst>
                <a:ext uri="{FF2B5EF4-FFF2-40B4-BE49-F238E27FC236}">
                  <a16:creationId xmlns:a16="http://schemas.microsoft.com/office/drawing/2014/main" id="{F1ECEC79-EA89-0E22-9DA8-E9602C6A6F7D}"/>
                </a:ext>
              </a:extLst>
            </p:cNvPr>
            <p:cNvSpPr>
              <a:spLocks/>
            </p:cNvSpPr>
            <p:nvPr/>
          </p:nvSpPr>
          <p:spPr bwMode="auto">
            <a:xfrm>
              <a:off x="1054124"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31" name="Rectangle 32">
              <a:extLst>
                <a:ext uri="{FF2B5EF4-FFF2-40B4-BE49-F238E27FC236}">
                  <a16:creationId xmlns:a16="http://schemas.microsoft.com/office/drawing/2014/main" id="{BB4FAB2B-FA73-C91E-7371-BF3BE30F9E3F}"/>
                </a:ext>
              </a:extLst>
            </p:cNvPr>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3.7</a:t>
              </a:r>
            </a:p>
          </p:txBody>
        </p:sp>
        <p:sp>
          <p:nvSpPr>
            <p:cNvPr id="132" name="Rectangle 33">
              <a:extLst>
                <a:ext uri="{FF2B5EF4-FFF2-40B4-BE49-F238E27FC236}">
                  <a16:creationId xmlns:a16="http://schemas.microsoft.com/office/drawing/2014/main" id="{FD00F2D6-8805-6D57-082E-95BFE4995F26}"/>
                </a:ext>
              </a:extLst>
            </p:cNvPr>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133" name="Line 34">
              <a:extLst>
                <a:ext uri="{FF2B5EF4-FFF2-40B4-BE49-F238E27FC236}">
                  <a16:creationId xmlns:a16="http://schemas.microsoft.com/office/drawing/2014/main" id="{4AFF3E6B-F7B3-3F1A-A55B-C78B20E2544A}"/>
                </a:ext>
              </a:extLst>
            </p:cNvPr>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134" name="Line 35">
              <a:extLst>
                <a:ext uri="{FF2B5EF4-FFF2-40B4-BE49-F238E27FC236}">
                  <a16:creationId xmlns:a16="http://schemas.microsoft.com/office/drawing/2014/main" id="{815877A1-EC73-F815-FA3D-3D171DB62E19}"/>
                </a:ext>
              </a:extLst>
            </p:cNvPr>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pic>
        <p:nvPicPr>
          <p:cNvPr id="135" name="図 134">
            <a:extLst>
              <a:ext uri="{FF2B5EF4-FFF2-40B4-BE49-F238E27FC236}">
                <a16:creationId xmlns:a16="http://schemas.microsoft.com/office/drawing/2014/main" id="{1C703F46-E8B4-5CF3-19FA-FCB13BD81BD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136" name="図 135">
            <a:extLst>
              <a:ext uri="{FF2B5EF4-FFF2-40B4-BE49-F238E27FC236}">
                <a16:creationId xmlns:a16="http://schemas.microsoft.com/office/drawing/2014/main" id="{AD2DD1EE-DE66-545D-B94F-0ACD6E24ACC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cxnSp>
        <p:nvCxnSpPr>
          <p:cNvPr id="138" name="直線コネクタ 9">
            <a:extLst>
              <a:ext uri="{FF2B5EF4-FFF2-40B4-BE49-F238E27FC236}">
                <a16:creationId xmlns:a16="http://schemas.microsoft.com/office/drawing/2014/main" id="{8E7C3C57-5D20-1EE3-75A9-FF03C0583903}"/>
              </a:ext>
            </a:extLst>
          </p:cNvPr>
          <p:cNvCxnSpPr>
            <a:cxnSpLocks noChangeShapeType="1"/>
          </p:cNvCxnSpPr>
          <p:nvPr/>
        </p:nvCxnSpPr>
        <p:spPr bwMode="auto">
          <a:xfrm>
            <a:off x="153884" y="3684687"/>
            <a:ext cx="634409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正方形/長方形 138">
            <a:extLst>
              <a:ext uri="{FF2B5EF4-FFF2-40B4-BE49-F238E27FC236}">
                <a16:creationId xmlns:a16="http://schemas.microsoft.com/office/drawing/2014/main" id="{43D33146-5AFB-4521-1D76-B28CF96DF7DB}"/>
              </a:ext>
            </a:extLst>
          </p:cNvPr>
          <p:cNvSpPr/>
          <p:nvPr/>
        </p:nvSpPr>
        <p:spPr>
          <a:xfrm>
            <a:off x="264667" y="3697380"/>
            <a:ext cx="486222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年間給湯保温効率</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3.7</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！補助金加算要件の対象に！</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40" name="直線コネクタ 9">
            <a:extLst>
              <a:ext uri="{FF2B5EF4-FFF2-40B4-BE49-F238E27FC236}">
                <a16:creationId xmlns:a16="http://schemas.microsoft.com/office/drawing/2014/main" id="{ED07D883-1EB4-C519-13B5-2E6DF4253E44}"/>
              </a:ext>
            </a:extLst>
          </p:cNvPr>
          <p:cNvCxnSpPr>
            <a:cxnSpLocks noChangeShapeType="1"/>
          </p:cNvCxnSpPr>
          <p:nvPr/>
        </p:nvCxnSpPr>
        <p:spPr bwMode="auto">
          <a:xfrm>
            <a:off x="121254" y="4052677"/>
            <a:ext cx="636527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正方形/長方形 19">
            <a:extLst>
              <a:ext uri="{FF2B5EF4-FFF2-40B4-BE49-F238E27FC236}">
                <a16:creationId xmlns:a16="http://schemas.microsoft.com/office/drawing/2014/main" id="{A7D4C1EC-7AF2-BEE1-5933-DC500B4158B2}"/>
              </a:ext>
            </a:extLst>
          </p:cNvPr>
          <p:cNvSpPr>
            <a:spLocks noChangeArrowheads="1"/>
          </p:cNvSpPr>
          <p:nvPr/>
        </p:nvSpPr>
        <p:spPr bwMode="auto">
          <a:xfrm>
            <a:off x="116491" y="3676439"/>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44" name="テキスト ボックス 143">
            <a:extLst>
              <a:ext uri="{FF2B5EF4-FFF2-40B4-BE49-F238E27FC236}">
                <a16:creationId xmlns:a16="http://schemas.microsoft.com/office/drawing/2014/main" id="{56EB228D-CCC0-C304-F00F-DBCB479A1219}"/>
              </a:ext>
            </a:extLst>
          </p:cNvPr>
          <p:cNvSpPr txBox="1"/>
          <p:nvPr/>
        </p:nvSpPr>
        <p:spPr>
          <a:xfrm>
            <a:off x="102770" y="4098174"/>
            <a:ext cx="6138010" cy="58413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「給湯省エネ事業</a:t>
            </a:r>
            <a:r>
              <a:rPr kumimoji="1" lang="en-US" altLang="ja-JP" sz="1100" dirty="0">
                <a:latin typeface="BIZ UDPゴシック" panose="020B0400000000000000" pitchFamily="50" charset="-128"/>
                <a:ea typeface="BIZ UDPゴシック" panose="020B0400000000000000" pitchFamily="50" charset="-128"/>
              </a:rPr>
              <a:t>2026</a:t>
            </a:r>
            <a:r>
              <a:rPr kumimoji="1" lang="ja-JP" altLang="en-US" sz="1100" dirty="0">
                <a:latin typeface="BIZ UDPゴシック" panose="020B0400000000000000" pitchFamily="50" charset="-128"/>
                <a:ea typeface="BIZ UDPゴシック" panose="020B0400000000000000" pitchFamily="50" charset="-128"/>
              </a:rPr>
              <a:t>」において性能要件を満たした場合の補助額</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万円に追加で、</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性能加算要件を満たした場合の加算額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万円の補助金が受けられます。</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詳しくは給湯省エネ事業</a:t>
            </a:r>
            <a:r>
              <a:rPr kumimoji="1" lang="en-US" altLang="ja-JP" sz="800" dirty="0">
                <a:latin typeface="BIZ UDPゴシック" panose="020B0400000000000000" pitchFamily="50" charset="-128"/>
                <a:ea typeface="BIZ UDPゴシック" panose="020B0400000000000000" pitchFamily="50" charset="-128"/>
              </a:rPr>
              <a:t>2026</a:t>
            </a:r>
            <a:r>
              <a:rPr kumimoji="1" lang="ja-JP" altLang="en-US" sz="800" dirty="0">
                <a:latin typeface="BIZ UDPゴシック" panose="020B0400000000000000" pitchFamily="50" charset="-128"/>
                <a:ea typeface="BIZ UDPゴシック" panose="020B0400000000000000" pitchFamily="50" charset="-128"/>
              </a:rPr>
              <a:t>概要をご覧ください。</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45" name="正方形/長方形 144">
            <a:extLst>
              <a:ext uri="{FF2B5EF4-FFF2-40B4-BE49-F238E27FC236}">
                <a16:creationId xmlns:a16="http://schemas.microsoft.com/office/drawing/2014/main" id="{645C2FCD-DBF0-5A42-577F-2839E0AB531C}"/>
              </a:ext>
            </a:extLst>
          </p:cNvPr>
          <p:cNvSpPr/>
          <p:nvPr/>
        </p:nvSpPr>
        <p:spPr>
          <a:xfrm>
            <a:off x="223354" y="4864100"/>
            <a:ext cx="1931019" cy="605225"/>
          </a:xfrm>
          <a:prstGeom prst="rect">
            <a:avLst/>
          </a:prstGeom>
          <a:solidFill>
            <a:srgbClr val="DEE9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加算記号 145">
            <a:extLst>
              <a:ext uri="{FF2B5EF4-FFF2-40B4-BE49-F238E27FC236}">
                <a16:creationId xmlns:a16="http://schemas.microsoft.com/office/drawing/2014/main" id="{D9C45D4E-D8AB-FA2F-329C-BF02A0477922}"/>
              </a:ext>
            </a:extLst>
          </p:cNvPr>
          <p:cNvSpPr/>
          <p:nvPr/>
        </p:nvSpPr>
        <p:spPr>
          <a:xfrm>
            <a:off x="2232475" y="4934580"/>
            <a:ext cx="508725" cy="487202"/>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F8E89E3-3FA1-F245-62D8-5AC03947749E}"/>
              </a:ext>
            </a:extLst>
          </p:cNvPr>
          <p:cNvSpPr txBox="1"/>
          <p:nvPr/>
        </p:nvSpPr>
        <p:spPr>
          <a:xfrm>
            <a:off x="255446" y="4883053"/>
            <a:ext cx="1409773" cy="600164"/>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性能要件を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満たした場合の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補助額</a:t>
            </a:r>
            <a:endParaRPr lang="ja-JP" altLang="en-US" sz="1100" dirty="0"/>
          </a:p>
        </p:txBody>
      </p:sp>
      <p:sp>
        <p:nvSpPr>
          <p:cNvPr id="149" name="テキスト ボックス 148">
            <a:extLst>
              <a:ext uri="{FF2B5EF4-FFF2-40B4-BE49-F238E27FC236}">
                <a16:creationId xmlns:a16="http://schemas.microsoft.com/office/drawing/2014/main" id="{DD68B1AB-9A8C-09FB-4129-A20D3A649666}"/>
              </a:ext>
            </a:extLst>
          </p:cNvPr>
          <p:cNvSpPr txBox="1"/>
          <p:nvPr/>
        </p:nvSpPr>
        <p:spPr>
          <a:xfrm>
            <a:off x="1288955" y="4964187"/>
            <a:ext cx="817846" cy="400110"/>
          </a:xfrm>
          <a:prstGeom prst="rect">
            <a:avLst/>
          </a:prstGeom>
          <a:noFill/>
        </p:spPr>
        <p:txBody>
          <a:bodyPr wrap="square">
            <a:spAutoFit/>
          </a:bodyPr>
          <a:lstStyle/>
          <a:p>
            <a:r>
              <a:rPr kumimoji="1" lang="en-US" altLang="ja-JP" sz="2000" dirty="0">
                <a:latin typeface="BIZ UDPゴシック" panose="020B0400000000000000" pitchFamily="50" charset="-128"/>
                <a:ea typeface="BIZ UDPゴシック" panose="020B0400000000000000" pitchFamily="50" charset="-128"/>
              </a:rPr>
              <a:t>7</a:t>
            </a:r>
            <a:r>
              <a:rPr kumimoji="1" lang="ja-JP" altLang="en-US" sz="2000" dirty="0">
                <a:latin typeface="BIZ UDPゴシック" panose="020B0400000000000000" pitchFamily="50" charset="-128"/>
                <a:ea typeface="BIZ UDPゴシック" panose="020B0400000000000000" pitchFamily="50" charset="-128"/>
              </a:rPr>
              <a:t>万</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1" name="テキスト ボックス 150">
            <a:extLst>
              <a:ext uri="{FF2B5EF4-FFF2-40B4-BE49-F238E27FC236}">
                <a16:creationId xmlns:a16="http://schemas.microsoft.com/office/drawing/2014/main" id="{EFDD14BE-ED9B-59EA-0AC1-C3EA7E27EEA6}"/>
              </a:ext>
            </a:extLst>
          </p:cNvPr>
          <p:cNvSpPr txBox="1"/>
          <p:nvPr/>
        </p:nvSpPr>
        <p:spPr>
          <a:xfrm>
            <a:off x="2850835" y="4899362"/>
            <a:ext cx="1409773" cy="600164"/>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性能加算要件を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満たした場合の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加算額</a:t>
            </a:r>
            <a:endParaRPr lang="ja-JP" altLang="en-US" sz="1100" dirty="0"/>
          </a:p>
        </p:txBody>
      </p:sp>
      <p:sp>
        <p:nvSpPr>
          <p:cNvPr id="154" name="テキスト ボックス 153">
            <a:extLst>
              <a:ext uri="{FF2B5EF4-FFF2-40B4-BE49-F238E27FC236}">
                <a16:creationId xmlns:a16="http://schemas.microsoft.com/office/drawing/2014/main" id="{A620690D-DCAE-241E-011D-66CAB317DDEF}"/>
              </a:ext>
            </a:extLst>
          </p:cNvPr>
          <p:cNvSpPr txBox="1"/>
          <p:nvPr/>
        </p:nvSpPr>
        <p:spPr>
          <a:xfrm>
            <a:off x="3876155" y="4955332"/>
            <a:ext cx="857760" cy="400110"/>
          </a:xfrm>
          <a:prstGeom prst="rect">
            <a:avLst/>
          </a:prstGeom>
          <a:noFill/>
        </p:spPr>
        <p:txBody>
          <a:bodyPr wrap="square">
            <a:spAutoFit/>
          </a:bodyPr>
          <a:lstStyle/>
          <a:p>
            <a:r>
              <a:rPr kumimoji="1" lang="en-US" altLang="ja-JP" sz="2000" dirty="0">
                <a:latin typeface="BIZ UDPゴシック" panose="020B0400000000000000" pitchFamily="50" charset="-128"/>
                <a:ea typeface="BIZ UDPゴシック" panose="020B0400000000000000" pitchFamily="50" charset="-128"/>
              </a:rPr>
              <a:t>3</a:t>
            </a:r>
            <a:r>
              <a:rPr kumimoji="1" lang="ja-JP" altLang="en-US" sz="2000" dirty="0">
                <a:latin typeface="BIZ UDPゴシック" panose="020B0400000000000000" pitchFamily="50" charset="-128"/>
                <a:ea typeface="BIZ UDPゴシック" panose="020B0400000000000000" pitchFamily="50" charset="-128"/>
              </a:rPr>
              <a:t>万</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65" name="次の値と等しい 164">
            <a:extLst>
              <a:ext uri="{FF2B5EF4-FFF2-40B4-BE49-F238E27FC236}">
                <a16:creationId xmlns:a16="http://schemas.microsoft.com/office/drawing/2014/main" id="{E245F9B4-5629-EE14-5649-7750A37037B5}"/>
              </a:ext>
            </a:extLst>
          </p:cNvPr>
          <p:cNvSpPr/>
          <p:nvPr/>
        </p:nvSpPr>
        <p:spPr>
          <a:xfrm>
            <a:off x="4834667" y="5011024"/>
            <a:ext cx="426648" cy="344937"/>
          </a:xfrm>
          <a:prstGeom prst="mathEqual">
            <a:avLst>
              <a:gd name="adj1" fmla="val 15926"/>
              <a:gd name="adj2" fmla="val 1452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7" name="テキスト ボックス 166">
            <a:extLst>
              <a:ext uri="{FF2B5EF4-FFF2-40B4-BE49-F238E27FC236}">
                <a16:creationId xmlns:a16="http://schemas.microsoft.com/office/drawing/2014/main" id="{C088BB79-1E4C-4911-F5BD-95A0FED18771}"/>
              </a:ext>
            </a:extLst>
          </p:cNvPr>
          <p:cNvSpPr txBox="1"/>
          <p:nvPr/>
        </p:nvSpPr>
        <p:spPr>
          <a:xfrm>
            <a:off x="5244661" y="4894550"/>
            <a:ext cx="1267427" cy="523220"/>
          </a:xfrm>
          <a:prstGeom prst="rect">
            <a:avLst/>
          </a:prstGeom>
          <a:noFill/>
        </p:spPr>
        <p:txBody>
          <a:bodyPr wrap="square">
            <a:spAutoFit/>
          </a:bodyPr>
          <a:lstStyle/>
          <a:p>
            <a:r>
              <a:rPr kumimoji="1" lang="en-US" altLang="ja-JP" sz="2800" dirty="0">
                <a:solidFill>
                  <a:srgbClr val="FF0000"/>
                </a:solidFill>
                <a:latin typeface="BIZ UDPゴシック" panose="020B0400000000000000" pitchFamily="50" charset="-128"/>
                <a:ea typeface="BIZ UDPゴシック" panose="020B0400000000000000" pitchFamily="50" charset="-128"/>
              </a:rPr>
              <a:t>10</a:t>
            </a:r>
            <a:r>
              <a:rPr kumimoji="1" lang="ja-JP" altLang="en-US" sz="2800" dirty="0">
                <a:solidFill>
                  <a:srgbClr val="FF0000"/>
                </a:solidFill>
                <a:latin typeface="BIZ UDPゴシック" panose="020B0400000000000000" pitchFamily="50" charset="-128"/>
                <a:ea typeface="BIZ UDPゴシック" panose="020B0400000000000000" pitchFamily="50" charset="-128"/>
              </a:rPr>
              <a:t>万</a:t>
            </a:r>
            <a:r>
              <a:rPr kumimoji="1" lang="ja-JP" altLang="en-US" sz="1600" dirty="0">
                <a:solidFill>
                  <a:srgbClr val="FF0000"/>
                </a:solidFill>
                <a:latin typeface="BIZ UDPゴシック" panose="020B0400000000000000" pitchFamily="50" charset="-128"/>
                <a:ea typeface="BIZ UDPゴシック" panose="020B0400000000000000" pitchFamily="50" charset="-128"/>
              </a:rPr>
              <a:t>円</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9D053EE-570D-8399-73D2-E52C71862968}"/>
              </a:ext>
            </a:extLst>
          </p:cNvPr>
          <p:cNvSpPr txBox="1"/>
          <p:nvPr/>
        </p:nvSpPr>
        <p:spPr>
          <a:xfrm>
            <a:off x="4529417" y="4443711"/>
            <a:ext cx="1248128" cy="369332"/>
          </a:xfrm>
          <a:prstGeom prst="rect">
            <a:avLst/>
          </a:prstGeom>
          <a:noFill/>
        </p:spPr>
        <p:txBody>
          <a:bodyPr wrap="square">
            <a:spAutoFit/>
          </a:bodyPr>
          <a:lstStyle/>
          <a:p>
            <a:r>
              <a:rPr kumimoji="1" lang="en-US" altLang="ja-JP" sz="900" dirty="0">
                <a:latin typeface="BIZ UDPゴシック" panose="020B0400000000000000" pitchFamily="50" charset="-128"/>
                <a:ea typeface="BIZ UDPゴシック" panose="020B0400000000000000" pitchFamily="50" charset="-128"/>
              </a:rPr>
              <a:t>CHP-XE37AZ2</a:t>
            </a:r>
            <a:r>
              <a:rPr kumimoji="1" lang="ja-JP" altLang="en-US" sz="900" dirty="0">
                <a:latin typeface="BIZ UDPゴシック" panose="020B0400000000000000" pitchFamily="50" charset="-128"/>
                <a:ea typeface="BIZ UDPゴシック" panose="020B0400000000000000" pitchFamily="50" charset="-128"/>
              </a:rPr>
              <a:t>は</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対象に！</a:t>
            </a:r>
            <a:endParaRPr lang="ja-JP" altLang="en-US" sz="900" dirty="0"/>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26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753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612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3368" y="6756827"/>
            <a:ext cx="1206686" cy="1644323"/>
          </a:xfrm>
          <a:prstGeom prst="rect">
            <a:avLst/>
          </a:prstGeom>
        </p:spPr>
      </p:pic>
      <p:sp>
        <p:nvSpPr>
          <p:cNvPr id="146" name="テキスト ボックス 145"/>
          <p:cNvSpPr txBox="1"/>
          <p:nvPr/>
        </p:nvSpPr>
        <p:spPr>
          <a:xfrm>
            <a:off x="703121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8088"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222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771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98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862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85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846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304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5174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39865" y="8621085"/>
            <a:ext cx="1257233" cy="435679"/>
            <a:chOff x="110014" y="1719727"/>
            <a:chExt cx="1257233" cy="43567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10014" y="171972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5056</TotalTime>
  <Words>1655</Words>
  <Application>Microsoft Office PowerPoint</Application>
  <PresentationFormat>A3 297x420 mm</PresentationFormat>
  <Paragraphs>216</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332</cp:revision>
  <cp:lastPrinted>2026-05-19T08:05:26Z</cp:lastPrinted>
  <dcterms:created xsi:type="dcterms:W3CDTF">2020-12-15T06:24:16Z</dcterms:created>
  <dcterms:modified xsi:type="dcterms:W3CDTF">2026-05-20T23:37:00Z</dcterms:modified>
</cp:coreProperties>
</file>