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69" autoAdjust="0"/>
    <p:restoredTop sz="91872" autoAdjust="0"/>
  </p:normalViewPr>
  <p:slideViewPr>
    <p:cSldViewPr snapToGrid="0">
      <p:cViewPr varScale="1">
        <p:scale>
          <a:sx n="84" d="100"/>
          <a:sy n="84" d="100"/>
        </p:scale>
        <p:origin x="1770" y="84"/>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2026/6/15</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2026/6/15</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2026/6/15</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jpg"/><Relationship Id="rId20"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13" Type="http://schemas.openxmlformats.org/officeDocument/2006/relationships/image" Target="../media/image27.svg"/><Relationship Id="rId18" Type="http://schemas.openxmlformats.org/officeDocument/2006/relationships/image" Target="../media/image13.png"/><Relationship Id="rId26" Type="http://schemas.openxmlformats.org/officeDocument/2006/relationships/image" Target="../media/image38.png"/><Relationship Id="rId3" Type="http://schemas.openxmlformats.org/officeDocument/2006/relationships/image" Target="../media/image1.png"/><Relationship Id="rId21" Type="http://schemas.openxmlformats.org/officeDocument/2006/relationships/image" Target="../media/image33.jpeg"/><Relationship Id="rId34" Type="http://schemas.openxmlformats.org/officeDocument/2006/relationships/image" Target="../media/image45.jpeg"/><Relationship Id="rId7" Type="http://schemas.openxmlformats.org/officeDocument/2006/relationships/image" Target="../media/image23.png"/><Relationship Id="rId12" Type="http://schemas.openxmlformats.org/officeDocument/2006/relationships/image" Target="../media/image26.png"/><Relationship Id="rId17" Type="http://schemas.openxmlformats.org/officeDocument/2006/relationships/image" Target="../media/image12.png"/><Relationship Id="rId25" Type="http://schemas.openxmlformats.org/officeDocument/2006/relationships/image" Target="../media/image37.png"/><Relationship Id="rId33" Type="http://schemas.openxmlformats.org/officeDocument/2006/relationships/image" Target="../media/image19.jpeg"/><Relationship Id="rId2" Type="http://schemas.openxmlformats.org/officeDocument/2006/relationships/notesSlide" Target="../notesSlides/notesSlide2.xml"/><Relationship Id="rId16" Type="http://schemas.openxmlformats.org/officeDocument/2006/relationships/image" Target="../media/image30.emf"/><Relationship Id="rId20" Type="http://schemas.openxmlformats.org/officeDocument/2006/relationships/image" Target="../media/image32.svg"/><Relationship Id="rId29"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8.png"/><Relationship Id="rId24" Type="http://schemas.openxmlformats.org/officeDocument/2006/relationships/image" Target="../media/image36.png"/><Relationship Id="rId32" Type="http://schemas.openxmlformats.org/officeDocument/2006/relationships/image" Target="../media/image44.png"/><Relationship Id="rId5" Type="http://schemas.openxmlformats.org/officeDocument/2006/relationships/image" Target="../media/image21.png"/><Relationship Id="rId15" Type="http://schemas.openxmlformats.org/officeDocument/2006/relationships/image" Target="../media/image29.png"/><Relationship Id="rId23" Type="http://schemas.openxmlformats.org/officeDocument/2006/relationships/image" Target="../media/image35.png"/><Relationship Id="rId28" Type="http://schemas.openxmlformats.org/officeDocument/2006/relationships/image" Target="../media/image40.png"/><Relationship Id="rId10" Type="http://schemas.openxmlformats.org/officeDocument/2006/relationships/image" Target="../media/image7.png"/><Relationship Id="rId19" Type="http://schemas.openxmlformats.org/officeDocument/2006/relationships/image" Target="../media/image31.png"/><Relationship Id="rId31" Type="http://schemas.openxmlformats.org/officeDocument/2006/relationships/image" Target="../media/image43.png"/><Relationship Id="rId4" Type="http://schemas.openxmlformats.org/officeDocument/2006/relationships/image" Target="../media/image20.jpeg"/><Relationship Id="rId9" Type="http://schemas.openxmlformats.org/officeDocument/2006/relationships/image" Target="../media/image25.png"/><Relationship Id="rId14" Type="http://schemas.openxmlformats.org/officeDocument/2006/relationships/image" Target="../media/image28.png"/><Relationship Id="rId22" Type="http://schemas.openxmlformats.org/officeDocument/2006/relationships/image" Target="../media/image34.jpeg"/><Relationship Id="rId27" Type="http://schemas.openxmlformats.org/officeDocument/2006/relationships/image" Target="../media/image39.png"/><Relationship Id="rId30" Type="http://schemas.openxmlformats.org/officeDocument/2006/relationships/image" Target="../media/image42.png"/><Relationship Id="rId8"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3" name="直線コネクタ 9">
            <a:extLst>
              <a:ext uri="{FF2B5EF4-FFF2-40B4-BE49-F238E27FC236}">
                <a16:creationId xmlns:a16="http://schemas.microsoft.com/office/drawing/2014/main" id="{8620F087-255F-EB0A-1C24-86FB89F65E1B}"/>
              </a:ext>
            </a:extLst>
          </p:cNvPr>
          <p:cNvCxnSpPr>
            <a:cxnSpLocks noChangeShapeType="1"/>
          </p:cNvCxnSpPr>
          <p:nvPr/>
        </p:nvCxnSpPr>
        <p:spPr bwMode="auto">
          <a:xfrm>
            <a:off x="6846858" y="376139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843556" y="194652"/>
            <a:ext cx="528348"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338" name="テキスト ボックス 13"/>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339" name="テキスト ボックス 6"/>
          <p:cNvSpPr txBox="1">
            <a:spLocks noChangeArrowheads="1"/>
          </p:cNvSpPr>
          <p:nvPr/>
        </p:nvSpPr>
        <p:spPr bwMode="auto">
          <a:xfrm>
            <a:off x="6792413" y="4455536"/>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環境の変化、お客様のライフスタイルの変化により、電気料金メニューも多様化しています。今までの通りの夜間電気料金メニューのほかに様々な電気料金メニューに対応する運転制御を搭載しました。</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05" name="図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4" name="直線コネクタ 9"/>
          <p:cNvCxnSpPr>
            <a:cxnSpLocks noChangeShapeType="1"/>
          </p:cNvCxnSpPr>
          <p:nvPr/>
        </p:nvCxnSpPr>
        <p:spPr bwMode="auto">
          <a:xfrm>
            <a:off x="6814228" y="412938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 name="正方形/長方形 19"/>
          <p:cNvSpPr>
            <a:spLocks noChangeArrowheads="1"/>
          </p:cNvSpPr>
          <p:nvPr/>
        </p:nvSpPr>
        <p:spPr bwMode="auto">
          <a:xfrm>
            <a:off x="6809465" y="375314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16" name="Picture 24" descr="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572" y="3160824"/>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 name="Rectangle 30"/>
          <p:cNvSpPr>
            <a:spLocks/>
          </p:cNvSpPr>
          <p:nvPr/>
        </p:nvSpPr>
        <p:spPr bwMode="auto">
          <a:xfrm>
            <a:off x="2617351" y="2963876"/>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18" name="Rectangle 32"/>
          <p:cNvSpPr>
            <a:spLocks/>
          </p:cNvSpPr>
          <p:nvPr/>
        </p:nvSpPr>
        <p:spPr bwMode="auto">
          <a:xfrm>
            <a:off x="2812571" y="3165220"/>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19" name="Rectangle 33"/>
          <p:cNvSpPr>
            <a:spLocks/>
          </p:cNvSpPr>
          <p:nvPr/>
        </p:nvSpPr>
        <p:spPr bwMode="auto">
          <a:xfrm>
            <a:off x="2589962" y="2982460"/>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99187" y="2949840"/>
            <a:ext cx="2502080" cy="473123"/>
            <a:chOff x="168669" y="2921069"/>
            <a:chExt cx="2502080" cy="473123"/>
          </a:xfrm>
        </p:grpSpPr>
        <p:sp>
          <p:nvSpPr>
            <p:cNvPr id="421" name="Rectangle 26"/>
            <p:cNvSpPr>
              <a:spLocks/>
            </p:cNvSpPr>
            <p:nvPr/>
          </p:nvSpPr>
          <p:spPr bwMode="auto">
            <a:xfrm>
              <a:off x="168669" y="2921069"/>
              <a:ext cx="380871"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E  ]</a:t>
              </a: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423"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424"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883349" y="3044933"/>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年間給湯効率</a:t>
              </a:r>
            </a:p>
          </p:txBody>
        </p:sp>
        <p:sp>
          <p:nvSpPr>
            <p:cNvPr id="426" name="Rectangle 31"/>
            <p:cNvSpPr>
              <a:spLocks/>
            </p:cNvSpPr>
            <p:nvPr/>
          </p:nvSpPr>
          <p:spPr bwMode="auto">
            <a:xfrm>
              <a:off x="1054125" y="3114814"/>
              <a:ext cx="470640"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100</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442" name="図 441"/>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5600" y="854334"/>
            <a:ext cx="2258484" cy="1088902"/>
          </a:xfrm>
          <a:prstGeom prst="rect">
            <a:avLst/>
          </a:prstGeom>
        </p:spPr>
      </p:pic>
      <p:sp>
        <p:nvSpPr>
          <p:cNvPr id="443" name="Rectangle 61"/>
          <p:cNvSpPr>
            <a:spLocks/>
          </p:cNvSpPr>
          <p:nvPr/>
        </p:nvSpPr>
        <p:spPr bwMode="auto">
          <a:xfrm>
            <a:off x="494695" y="1130429"/>
            <a:ext cx="1894475" cy="5637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新たにアプリ対応で</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補助金要件の対象に！</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p:txBody>
      </p:sp>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41200" y="1082880"/>
            <a:ext cx="1932000" cy="781444"/>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19027" y="795369"/>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0" name="図 39">
            <a:extLst>
              <a:ext uri="{FF2B5EF4-FFF2-40B4-BE49-F238E27FC236}">
                <a16:creationId xmlns:a16="http://schemas.microsoft.com/office/drawing/2014/main" id="{2B337C2B-CCD9-B62E-768E-02C402E5941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38"/>
          <a:stretch/>
        </p:blipFill>
        <p:spPr bwMode="auto">
          <a:xfrm>
            <a:off x="9846648" y="2126602"/>
            <a:ext cx="2615564" cy="1178322"/>
          </a:xfrm>
          <a:prstGeom prst="rect">
            <a:avLst/>
          </a:prstGeom>
          <a:noFill/>
          <a:ln>
            <a:noFill/>
          </a:ln>
          <a:extLst>
            <a:ext uri="{53640926-AAD7-44D8-BBD7-CCE9431645EC}">
              <a14:shadowObscured xmlns:a14="http://schemas.microsoft.com/office/drawing/2010/main"/>
            </a:ext>
          </a:extLst>
        </p:spPr>
      </p:pic>
      <p:sp>
        <p:nvSpPr>
          <p:cNvPr id="43" name="テキスト ボックス 10">
            <a:extLst>
              <a:ext uri="{FF2B5EF4-FFF2-40B4-BE49-F238E27FC236}">
                <a16:creationId xmlns:a16="http://schemas.microsoft.com/office/drawing/2014/main" id="{755379C3-35A2-CDD7-E015-E7E0B1C077B9}"/>
              </a:ext>
            </a:extLst>
          </p:cNvPr>
          <p:cNvSpPr txBox="1">
            <a:spLocks noChangeArrowheads="1"/>
          </p:cNvSpPr>
          <p:nvPr/>
        </p:nvSpPr>
        <p:spPr bwMode="auto">
          <a:xfrm>
            <a:off x="9304919" y="1261226"/>
            <a:ext cx="3570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給湯圧力の向上によりシャワーも湯はりも快適に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1" name="テキスト ボックス 50">
            <a:extLst>
              <a:ext uri="{FF2B5EF4-FFF2-40B4-BE49-F238E27FC236}">
                <a16:creationId xmlns:a16="http://schemas.microsoft.com/office/drawing/2014/main" id="{8345C57B-3777-018A-EB76-41572C04C6E4}"/>
              </a:ext>
            </a:extLst>
          </p:cNvPr>
          <p:cNvSpPr txBox="1"/>
          <p:nvPr/>
        </p:nvSpPr>
        <p:spPr>
          <a:xfrm>
            <a:off x="9361271" y="1682688"/>
            <a:ext cx="2185989" cy="461665"/>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effectLst/>
                <a:latin typeface="HGPｺﾞｼｯｸE" panose="020B0900000000000000" pitchFamily="50" charset="-128"/>
                <a:ea typeface="HGPｺﾞｼｯｸE" panose="020B0900000000000000" pitchFamily="50" charset="-128"/>
              </a:rPr>
              <a:t>170kPa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52" name="テキスト ボックス 51">
            <a:extLst>
              <a:ext uri="{FF2B5EF4-FFF2-40B4-BE49-F238E27FC236}">
                <a16:creationId xmlns:a16="http://schemas.microsoft.com/office/drawing/2014/main" id="{49086CF1-1387-0142-D74B-35F5A3C98185}"/>
              </a:ext>
            </a:extLst>
          </p:cNvPr>
          <p:cNvSpPr txBox="1"/>
          <p:nvPr/>
        </p:nvSpPr>
        <p:spPr>
          <a:xfrm>
            <a:off x="10953110" y="1522494"/>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180</a:t>
            </a:r>
            <a:r>
              <a:rPr lang="en-US" altLang="ja-JP" sz="3000" dirty="0">
                <a:solidFill>
                  <a:srgbClr val="3D4A83"/>
                </a:solidFill>
                <a:effectLst/>
                <a:latin typeface="HGPｺﾞｼｯｸE" panose="020B0900000000000000" pitchFamily="50" charset="-128"/>
                <a:ea typeface="HGPｺﾞｼｯｸE" panose="020B0900000000000000" pitchFamily="50" charset="-128"/>
              </a:rPr>
              <a:t>kPa</a:t>
            </a:r>
            <a:endParaRPr lang="ja-JP" altLang="en-US" sz="30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53" name="矢印: 右 52">
            <a:extLst>
              <a:ext uri="{FF2B5EF4-FFF2-40B4-BE49-F238E27FC236}">
                <a16:creationId xmlns:a16="http://schemas.microsoft.com/office/drawing/2014/main" id="{2A0ACEA5-4876-FEE3-149A-A85DE0493C97}"/>
              </a:ext>
            </a:extLst>
          </p:cNvPr>
          <p:cNvSpPr/>
          <p:nvPr/>
        </p:nvSpPr>
        <p:spPr>
          <a:xfrm>
            <a:off x="11167071" y="1669511"/>
            <a:ext cx="228600" cy="349977"/>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6">
            <a:extLst>
              <a:ext uri="{FF2B5EF4-FFF2-40B4-BE49-F238E27FC236}">
                <a16:creationId xmlns:a16="http://schemas.microsoft.com/office/drawing/2014/main" id="{42C8B1C6-B867-B8E7-2A17-0A9E75BEEEFD}"/>
              </a:ext>
            </a:extLst>
          </p:cNvPr>
          <p:cNvSpPr txBox="1">
            <a:spLocks noChangeArrowheads="1"/>
          </p:cNvSpPr>
          <p:nvPr/>
        </p:nvSpPr>
        <p:spPr bwMode="auto">
          <a:xfrm>
            <a:off x="6749297" y="7422341"/>
            <a:ext cx="598529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900" b="1" dirty="0">
                <a:latin typeface="BIZ UDPゴシック" panose="020B0400000000000000" pitchFamily="50" charset="-128"/>
                <a:ea typeface="BIZ UDPゴシック" panose="020B0400000000000000" pitchFamily="50" charset="-128"/>
              </a:rPr>
              <a:t>（注</a:t>
            </a:r>
            <a:r>
              <a:rPr kumimoji="1" lang="ja-JP" altLang="en-US" sz="900" b="1" dirty="0">
                <a:latin typeface="メイリオ" panose="020B0604030504040204" pitchFamily="50" charset="-128"/>
                <a:ea typeface="メイリオ" panose="020B0604030504040204" pitchFamily="50" charset="-128"/>
              </a:rPr>
              <a:t>）</a:t>
            </a:r>
            <a:endParaRPr kumimoji="1" lang="en-US" altLang="ja-JP" sz="900" b="1" dirty="0">
              <a:latin typeface="メイリオ" panose="020B0604030504040204" pitchFamily="50" charset="-128"/>
              <a:ea typeface="メイリオ" panose="020B0604030504040204" pitchFamily="50" charset="-128"/>
            </a:endParaRPr>
          </a:p>
          <a:p>
            <a:pPr>
              <a:spcBef>
                <a:spcPts val="0"/>
              </a:spcBef>
              <a:buNone/>
            </a:pPr>
            <a:endParaRPr kumimoji="1"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900" dirty="0">
                <a:latin typeface="メイリオ" panose="020B0604030504040204" pitchFamily="50" charset="-128"/>
                <a:ea typeface="メイリオ" panose="020B0604030504040204" pitchFamily="50" charset="-128"/>
              </a:rPr>
              <a:t>げ</a:t>
            </a:r>
            <a:r>
              <a:rPr lang="ja-JP" altLang="ja-JP" sz="9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「エネルギー性能計算プログラム（住宅版）」（通称</a:t>
            </a:r>
            <a:r>
              <a:rPr lang="en-US" altLang="ja-JP" sz="900" dirty="0">
                <a:latin typeface="メイリオ" panose="020B0604030504040204" pitchFamily="50" charset="-128"/>
                <a:ea typeface="メイリオ" panose="020B0604030504040204" pitchFamily="50" charset="-128"/>
              </a:rPr>
              <a:t>Web</a:t>
            </a:r>
            <a:r>
              <a:rPr lang="ja-JP" altLang="ja-JP" sz="900" dirty="0">
                <a:latin typeface="メイリオ" panose="020B0604030504040204" pitchFamily="50" charset="-128"/>
                <a:ea typeface="メイリオ" panose="020B0604030504040204" pitchFamily="50" charset="-128"/>
              </a:rPr>
              <a:t>プロ）では、給湯設備（ヒートポンプ給湯機）</a:t>
            </a:r>
            <a:r>
              <a:rPr lang="ja-JP" altLang="en-US" sz="900" dirty="0">
                <a:latin typeface="メイリオ" panose="020B0604030504040204" pitchFamily="50" charset="-128"/>
                <a:ea typeface="メイリオ" panose="020B0604030504040204" pitchFamily="50" charset="-128"/>
              </a:rPr>
              <a:t>の</a:t>
            </a:r>
            <a:r>
              <a:rPr lang="ja-JP" altLang="ja-JP" sz="900" dirty="0">
                <a:latin typeface="メイリオ" panose="020B0604030504040204" pitchFamily="50" charset="-128"/>
                <a:ea typeface="メイリオ" panose="020B0604030504040204" pitchFamily="50" charset="-128"/>
              </a:rPr>
              <a:t>「昼間沸上げ」の入力項目で「評価しない、または昼間沸上げ形ではない」を選択してください。</a:t>
            </a: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56" name="テキスト ボックス 155">
            <a:extLst>
              <a:ext uri="{FF2B5EF4-FFF2-40B4-BE49-F238E27FC236}">
                <a16:creationId xmlns:a16="http://schemas.microsoft.com/office/drawing/2014/main" id="{C808EB83-0737-A148-443B-341B4B00ED1F}"/>
              </a:ext>
            </a:extLst>
          </p:cNvPr>
          <p:cNvSpPr txBox="1"/>
          <p:nvPr/>
        </p:nvSpPr>
        <p:spPr>
          <a:xfrm>
            <a:off x="6758924" y="5378146"/>
            <a:ext cx="5892960"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a:t>
            </a:r>
            <a:r>
              <a:rPr kumimoji="1" lang="en-US" altLang="ja-JP" sz="900" b="1" dirty="0">
                <a:latin typeface="BIZ UDPゴシック" panose="020B0400000000000000" pitchFamily="50" charset="-128"/>
                <a:ea typeface="BIZ UDPゴシック" panose="020B0400000000000000" pitchFamily="50" charset="-128"/>
              </a:rPr>
              <a:t>6</a:t>
            </a:r>
            <a:r>
              <a:rPr kumimoji="1" lang="ja-JP" altLang="en-US" sz="900" b="1" dirty="0">
                <a:latin typeface="BIZ UDPゴシック" panose="020B0400000000000000" pitchFamily="50" charset="-128"/>
                <a:ea typeface="BIZ UDPゴシック" panose="020B0400000000000000" pitchFamily="50" charset="-128"/>
              </a:rPr>
              <a:t>年</a:t>
            </a:r>
            <a:r>
              <a:rPr kumimoji="1" lang="en-US" altLang="ja-JP" sz="900" b="1" dirty="0">
                <a:latin typeface="BIZ UDPゴシック" panose="020B0400000000000000" pitchFamily="50" charset="-128"/>
                <a:ea typeface="BIZ UDPゴシック" panose="020B0400000000000000" pitchFamily="50" charset="-128"/>
              </a:rPr>
              <a:t>3</a:t>
            </a:r>
            <a:r>
              <a:rPr kumimoji="1" lang="ja-JP" altLang="en-US" sz="900" b="1" dirty="0">
                <a:latin typeface="BIZ UDPゴシック" panose="020B0400000000000000" pitchFamily="50" charset="-128"/>
                <a:ea typeface="BIZ UDPゴシック" panose="020B0400000000000000" pitchFamily="50" charset="-128"/>
              </a:rPr>
              <a:t>月時点）（詳しくは（注）をご確認ください）</a:t>
            </a:r>
          </a:p>
        </p:txBody>
      </p:sp>
      <p:sp>
        <p:nvSpPr>
          <p:cNvPr id="157" name="テキスト ボックス 6">
            <a:extLst>
              <a:ext uri="{FF2B5EF4-FFF2-40B4-BE49-F238E27FC236}">
                <a16:creationId xmlns:a16="http://schemas.microsoft.com/office/drawing/2014/main" id="{0F7A7ED7-BD8F-6C0E-D292-DCFC67912AEA}"/>
              </a:ext>
            </a:extLst>
          </p:cNvPr>
          <p:cNvSpPr txBox="1">
            <a:spLocks noChangeArrowheads="1"/>
          </p:cNvSpPr>
          <p:nvPr/>
        </p:nvSpPr>
        <p:spPr bwMode="auto">
          <a:xfrm>
            <a:off x="11400284" y="6883434"/>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9"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10" cstate="print"/>
            <a:stretch>
              <a:fillRect/>
            </a:stretch>
          </p:blipFill>
          <p:spPr>
            <a:xfrm>
              <a:off x="1079921" y="2323413"/>
              <a:ext cx="199285" cy="107861"/>
            </a:xfrm>
            <a:prstGeom prst="rect">
              <a:avLst/>
            </a:prstGeom>
          </p:spPr>
        </p:pic>
      </p:grpSp>
      <p:grpSp>
        <p:nvGrpSpPr>
          <p:cNvPr id="159" name="object 33">
            <a:extLst>
              <a:ext uri="{FF2B5EF4-FFF2-40B4-BE49-F238E27FC236}">
                <a16:creationId xmlns:a16="http://schemas.microsoft.com/office/drawing/2014/main" id="{832C6653-392B-BD50-2A88-13CF506D2566}"/>
              </a:ext>
            </a:extLst>
          </p:cNvPr>
          <p:cNvGrpSpPr/>
          <p:nvPr/>
        </p:nvGrpSpPr>
        <p:grpSpPr>
          <a:xfrm>
            <a:off x="12333825" y="3728220"/>
            <a:ext cx="432434" cy="432434"/>
            <a:chOff x="909735" y="2161233"/>
            <a:chExt cx="432434" cy="432434"/>
          </a:xfrm>
        </p:grpSpPr>
        <p:sp>
          <p:nvSpPr>
            <p:cNvPr id="160" name="object 34">
              <a:extLst>
                <a:ext uri="{FF2B5EF4-FFF2-40B4-BE49-F238E27FC236}">
                  <a16:creationId xmlns:a16="http://schemas.microsoft.com/office/drawing/2014/main" id="{A65CC7E2-EFE8-3532-181C-F4FC2E1F8E36}"/>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61" name="object 35">
              <a:extLst>
                <a:ext uri="{FF2B5EF4-FFF2-40B4-BE49-F238E27FC236}">
                  <a16:creationId xmlns:a16="http://schemas.microsoft.com/office/drawing/2014/main" id="{D799B5AC-AFE3-17D8-2787-D7EB63955FDF}"/>
                </a:ext>
              </a:extLst>
            </p:cNvPr>
            <p:cNvPicPr/>
            <p:nvPr/>
          </p:nvPicPr>
          <p:blipFill>
            <a:blip r:embed="rId9" cstate="print"/>
            <a:stretch>
              <a:fillRect/>
            </a:stretch>
          </p:blipFill>
          <p:spPr>
            <a:xfrm>
              <a:off x="972442" y="2324323"/>
              <a:ext cx="87109" cy="106311"/>
            </a:xfrm>
            <a:prstGeom prst="rect">
              <a:avLst/>
            </a:prstGeom>
          </p:spPr>
        </p:pic>
        <p:pic>
          <p:nvPicPr>
            <p:cNvPr id="162" name="object 36">
              <a:extLst>
                <a:ext uri="{FF2B5EF4-FFF2-40B4-BE49-F238E27FC236}">
                  <a16:creationId xmlns:a16="http://schemas.microsoft.com/office/drawing/2014/main" id="{356A0D4B-DF98-67E1-FFC8-0ADF8964417F}"/>
                </a:ext>
              </a:extLst>
            </p:cNvPr>
            <p:cNvPicPr/>
            <p:nvPr/>
          </p:nvPicPr>
          <p:blipFill>
            <a:blip r:embed="rId10" cstate="print"/>
            <a:stretch>
              <a:fillRect/>
            </a:stretch>
          </p:blipFill>
          <p:spPr>
            <a:xfrm>
              <a:off x="1079921" y="2323413"/>
              <a:ext cx="199285" cy="107861"/>
            </a:xfrm>
            <a:prstGeom prst="rect">
              <a:avLst/>
            </a:prstGeom>
          </p:spPr>
        </p:pic>
      </p:grpSp>
      <p:graphicFrame>
        <p:nvGraphicFramePr>
          <p:cNvPr id="3" name="表 2">
            <a:extLst>
              <a:ext uri="{FF2B5EF4-FFF2-40B4-BE49-F238E27FC236}">
                <a16:creationId xmlns:a16="http://schemas.microsoft.com/office/drawing/2014/main" id="{B5DFEBF9-89EC-A71A-8BE3-79A1E01F695E}"/>
              </a:ext>
            </a:extLst>
          </p:cNvPr>
          <p:cNvGraphicFramePr>
            <a:graphicFrameLocks noGrp="1"/>
          </p:cNvGraphicFramePr>
          <p:nvPr>
            <p:extLst>
              <p:ext uri="{D42A27DB-BD31-4B8C-83A1-F6EECF244321}">
                <p14:modId xmlns:p14="http://schemas.microsoft.com/office/powerpoint/2010/main" val="1553934342"/>
              </p:ext>
            </p:extLst>
          </p:nvPr>
        </p:nvGraphicFramePr>
        <p:xfrm>
          <a:off x="6823493" y="5814950"/>
          <a:ext cx="4499954" cy="1297043"/>
        </p:xfrm>
        <a:graphic>
          <a:graphicData uri="http://schemas.openxmlformats.org/drawingml/2006/table">
            <a:tbl>
              <a:tblPr firstRow="1" bandRow="1">
                <a:tableStyleId>{93296810-A885-4BE3-A3E7-6D5BEEA58F35}</a:tableStyleId>
              </a:tblPr>
              <a:tblGrid>
                <a:gridCol w="642851">
                  <a:extLst>
                    <a:ext uri="{9D8B030D-6E8A-4147-A177-3AD203B41FA5}">
                      <a16:colId xmlns:a16="http://schemas.microsoft.com/office/drawing/2014/main" val="3927586217"/>
                    </a:ext>
                  </a:extLst>
                </a:gridCol>
                <a:gridCol w="1607126">
                  <a:extLst>
                    <a:ext uri="{9D8B030D-6E8A-4147-A177-3AD203B41FA5}">
                      <a16:colId xmlns:a16="http://schemas.microsoft.com/office/drawing/2014/main" val="1864593865"/>
                    </a:ext>
                  </a:extLst>
                </a:gridCol>
                <a:gridCol w="642851">
                  <a:extLst>
                    <a:ext uri="{9D8B030D-6E8A-4147-A177-3AD203B41FA5}">
                      <a16:colId xmlns:a16="http://schemas.microsoft.com/office/drawing/2014/main" val="637975332"/>
                    </a:ext>
                  </a:extLst>
                </a:gridCol>
                <a:gridCol w="1607126">
                  <a:extLst>
                    <a:ext uri="{9D8B030D-6E8A-4147-A177-3AD203B41FA5}">
                      <a16:colId xmlns:a16="http://schemas.microsoft.com/office/drawing/2014/main" val="2500243132"/>
                    </a:ext>
                  </a:extLst>
                </a:gridCol>
              </a:tblGrid>
              <a:tr h="466955">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358651075"/>
                  </a:ext>
                </a:extLst>
              </a:tr>
              <a:tr h="227251">
                <a:tc>
                  <a:txBody>
                    <a:bodyPr/>
                    <a:lstStyle/>
                    <a:p>
                      <a:pPr algn="l"/>
                      <a:r>
                        <a:rPr kumimoji="1" lang="ja-JP" altLang="en-US" sz="800" dirty="0"/>
                        <a:t>北海道電力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エネとくスマート</a:t>
                      </a:r>
                      <a:r>
                        <a:rPr kumimoji="1" lang="en-US" altLang="ja-JP" sz="800" dirty="0"/>
                        <a:t>life</a:t>
                      </a:r>
                      <a:r>
                        <a:rPr kumimoji="1" lang="ja-JP" altLang="en-US" sz="800" dirty="0"/>
                        <a:t>プラン</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中国電力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おひさまシフトコース</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244185907"/>
                  </a:ext>
                </a:extLst>
              </a:tr>
              <a:tr h="297407">
                <a:tc>
                  <a:txBody>
                    <a:bodyPr/>
                    <a:lstStyle/>
                    <a:p>
                      <a:pPr algn="l"/>
                      <a:r>
                        <a:rPr kumimoji="1" lang="ja-JP" altLang="en-US" sz="800" dirty="0"/>
                        <a:t>東北電力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よりそう＋おひさま</a:t>
                      </a:r>
                      <a:r>
                        <a:rPr kumimoji="1" lang="en-US" altLang="ja-JP" sz="800" dirty="0"/>
                        <a:t>e</a:t>
                      </a:r>
                      <a:r>
                        <a:rPr kumimoji="1" lang="ja-JP" altLang="en-US" sz="800" dirty="0"/>
                        <a:t>バリュー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四国電力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昼トク</a:t>
                      </a:r>
                      <a:r>
                        <a:rPr kumimoji="1" lang="en-US" altLang="ja-JP" sz="800" dirty="0"/>
                        <a:t>e</a:t>
                      </a:r>
                      <a:r>
                        <a:rPr kumimoji="1" lang="ja-JP" altLang="en-US" sz="800" dirty="0"/>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4472966"/>
                  </a:ext>
                </a:extLst>
              </a:tr>
              <a:tr h="227251">
                <a:tc>
                  <a:txBody>
                    <a:bodyPr/>
                    <a:lstStyle/>
                    <a:p>
                      <a:pPr algn="l"/>
                      <a:r>
                        <a:rPr kumimoji="1" lang="ja-JP" altLang="en-US" sz="800" dirty="0"/>
                        <a:t>中部電力</a:t>
                      </a:r>
                      <a:endParaRPr kumimoji="1" lang="en-US" altLang="ja-JP" sz="800" dirty="0"/>
                    </a:p>
                    <a:p>
                      <a:pPr algn="l"/>
                      <a:r>
                        <a:rPr kumimoji="1" lang="ja-JP" altLang="en-US" sz="800" dirty="0"/>
                        <a:t>ミライズ</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tc>
                <a:tc>
                  <a:txBody>
                    <a:bodyPr/>
                    <a:lstStyle/>
                    <a:p>
                      <a:pPr algn="ctr"/>
                      <a:r>
                        <a:rPr kumimoji="1" lang="ja-JP" altLang="en-US" sz="800" dirty="0"/>
                        <a:t>昼とくプラン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九州電力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おひさま昼トクプラン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3724015219"/>
                  </a:ext>
                </a:extLst>
              </a:tr>
            </a:tbl>
          </a:graphicData>
        </a:graphic>
      </p:graphicFrame>
      <p:sp>
        <p:nvSpPr>
          <p:cNvPr id="148" name="正方形/長方形 147">
            <a:extLst>
              <a:ext uri="{FF2B5EF4-FFF2-40B4-BE49-F238E27FC236}">
                <a16:creationId xmlns:a16="http://schemas.microsoft.com/office/drawing/2014/main" id="{A28B0233-4C50-1076-C2BA-7BD23D179D3F}"/>
              </a:ext>
            </a:extLst>
          </p:cNvPr>
          <p:cNvSpPr/>
          <p:nvPr/>
        </p:nvSpPr>
        <p:spPr>
          <a:xfrm>
            <a:off x="6342966" y="4409626"/>
            <a:ext cx="120208" cy="5868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9" name="図 178">
            <a:extLst>
              <a:ext uri="{FF2B5EF4-FFF2-40B4-BE49-F238E27FC236}">
                <a16:creationId xmlns:a16="http://schemas.microsoft.com/office/drawing/2014/main" id="{569299BA-8DE8-4747-9C28-B321F09E15C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59078" y="4243325"/>
            <a:ext cx="606032" cy="606032"/>
          </a:xfrm>
          <a:prstGeom prst="rect">
            <a:avLst/>
          </a:prstGeom>
          <a:ln>
            <a:noFill/>
          </a:ln>
          <a:effectLst>
            <a:outerShdw blurRad="63500" sx="102000" sy="102000" algn="ctr" rotWithShape="0">
              <a:prstClr val="black">
                <a:alpha val="40000"/>
              </a:prstClr>
            </a:outerShdw>
          </a:effectLst>
        </p:spPr>
      </p:pic>
      <p:sp>
        <p:nvSpPr>
          <p:cNvPr id="180" name="テキスト ボックス 8">
            <a:extLst>
              <a:ext uri="{FF2B5EF4-FFF2-40B4-BE49-F238E27FC236}">
                <a16:creationId xmlns:a16="http://schemas.microsoft.com/office/drawing/2014/main" id="{8BF16B79-76C2-3097-1710-23E90A71EDEA}"/>
              </a:ext>
            </a:extLst>
          </p:cNvPr>
          <p:cNvSpPr txBox="1">
            <a:spLocks noChangeArrowheads="1"/>
          </p:cNvSpPr>
          <p:nvPr/>
        </p:nvSpPr>
        <p:spPr bwMode="auto">
          <a:xfrm>
            <a:off x="103902" y="5737656"/>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181" name="テキスト ボックス 289">
            <a:extLst>
              <a:ext uri="{FF2B5EF4-FFF2-40B4-BE49-F238E27FC236}">
                <a16:creationId xmlns:a16="http://schemas.microsoft.com/office/drawing/2014/main" id="{E1C12AB5-07D2-BF48-40F7-B7C2B7612B83}"/>
              </a:ext>
            </a:extLst>
          </p:cNvPr>
          <p:cNvSpPr txBox="1">
            <a:spLocks noChangeArrowheads="1"/>
          </p:cNvSpPr>
          <p:nvPr/>
        </p:nvSpPr>
        <p:spPr bwMode="auto">
          <a:xfrm>
            <a:off x="3280315" y="5707312"/>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182" name="正方形/長方形 290">
            <a:extLst>
              <a:ext uri="{FF2B5EF4-FFF2-40B4-BE49-F238E27FC236}">
                <a16:creationId xmlns:a16="http://schemas.microsoft.com/office/drawing/2014/main" id="{28670EC6-2259-2A45-E41A-26F155C53656}"/>
              </a:ext>
            </a:extLst>
          </p:cNvPr>
          <p:cNvSpPr>
            <a:spLocks noChangeArrowheads="1"/>
          </p:cNvSpPr>
          <p:nvPr/>
        </p:nvSpPr>
        <p:spPr bwMode="auto">
          <a:xfrm>
            <a:off x="3351171" y="6161995"/>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183" name="正方形/長方形 291">
            <a:extLst>
              <a:ext uri="{FF2B5EF4-FFF2-40B4-BE49-F238E27FC236}">
                <a16:creationId xmlns:a16="http://schemas.microsoft.com/office/drawing/2014/main" id="{D804EBDB-F3E4-D754-37D5-FD94E8D5F301}"/>
              </a:ext>
            </a:extLst>
          </p:cNvPr>
          <p:cNvSpPr>
            <a:spLocks noChangeArrowheads="1"/>
          </p:cNvSpPr>
          <p:nvPr/>
        </p:nvSpPr>
        <p:spPr bwMode="auto">
          <a:xfrm>
            <a:off x="3350195" y="6381627"/>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184" name="テキスト ボックス 292">
            <a:extLst>
              <a:ext uri="{FF2B5EF4-FFF2-40B4-BE49-F238E27FC236}">
                <a16:creationId xmlns:a16="http://schemas.microsoft.com/office/drawing/2014/main" id="{EB7FB3C0-804C-90F2-8841-F056696FF912}"/>
              </a:ext>
            </a:extLst>
          </p:cNvPr>
          <p:cNvSpPr txBox="1">
            <a:spLocks noChangeArrowheads="1"/>
          </p:cNvSpPr>
          <p:nvPr/>
        </p:nvSpPr>
        <p:spPr bwMode="auto">
          <a:xfrm>
            <a:off x="80464" y="6859038"/>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185" name="テキスト ボックス 293">
            <a:extLst>
              <a:ext uri="{FF2B5EF4-FFF2-40B4-BE49-F238E27FC236}">
                <a16:creationId xmlns:a16="http://schemas.microsoft.com/office/drawing/2014/main" id="{52A5813F-06AF-BC13-B5E6-ADA81AC90E8E}"/>
              </a:ext>
            </a:extLst>
          </p:cNvPr>
          <p:cNvSpPr txBox="1">
            <a:spLocks noChangeArrowheads="1"/>
          </p:cNvSpPr>
          <p:nvPr/>
        </p:nvSpPr>
        <p:spPr bwMode="auto">
          <a:xfrm>
            <a:off x="3319993" y="6758775"/>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186" name="角丸四角形 17">
            <a:extLst>
              <a:ext uri="{FF2B5EF4-FFF2-40B4-BE49-F238E27FC236}">
                <a16:creationId xmlns:a16="http://schemas.microsoft.com/office/drawing/2014/main" id="{BAA8DC6B-D60C-5C60-2512-2E2C9A2AF264}"/>
              </a:ext>
            </a:extLst>
          </p:cNvPr>
          <p:cNvSpPr>
            <a:spLocks noChangeArrowheads="1"/>
          </p:cNvSpPr>
          <p:nvPr/>
        </p:nvSpPr>
        <p:spPr bwMode="auto">
          <a:xfrm>
            <a:off x="1128470" y="5695372"/>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91" name="テキスト ボックス 19">
            <a:extLst>
              <a:ext uri="{FF2B5EF4-FFF2-40B4-BE49-F238E27FC236}">
                <a16:creationId xmlns:a16="http://schemas.microsoft.com/office/drawing/2014/main" id="{43A768A2-7657-C35B-8446-78B1A1F62AFE}"/>
              </a:ext>
            </a:extLst>
          </p:cNvPr>
          <p:cNvSpPr txBox="1">
            <a:spLocks noChangeArrowheads="1"/>
          </p:cNvSpPr>
          <p:nvPr/>
        </p:nvSpPr>
        <p:spPr bwMode="auto">
          <a:xfrm>
            <a:off x="1128470" y="5740753"/>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帰ってすぐにお風呂に入りたい時に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外出先からお湯はりできる！</a:t>
            </a:r>
          </a:p>
        </p:txBody>
      </p:sp>
      <p:sp>
        <p:nvSpPr>
          <p:cNvPr id="193" name="角丸四角形 305">
            <a:extLst>
              <a:ext uri="{FF2B5EF4-FFF2-40B4-BE49-F238E27FC236}">
                <a16:creationId xmlns:a16="http://schemas.microsoft.com/office/drawing/2014/main" id="{832BD0A3-BE22-F76A-E596-3AFBBDA2C8C9}"/>
              </a:ext>
            </a:extLst>
          </p:cNvPr>
          <p:cNvSpPr>
            <a:spLocks noChangeArrowheads="1"/>
          </p:cNvSpPr>
          <p:nvPr/>
        </p:nvSpPr>
        <p:spPr bwMode="auto">
          <a:xfrm>
            <a:off x="4190136" y="5655922"/>
            <a:ext cx="1873518"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94" name="テキスト ボックス 258">
            <a:extLst>
              <a:ext uri="{FF2B5EF4-FFF2-40B4-BE49-F238E27FC236}">
                <a16:creationId xmlns:a16="http://schemas.microsoft.com/office/drawing/2014/main" id="{74928B0D-B36A-7BEF-3375-3FD6E682FBD4}"/>
              </a:ext>
            </a:extLst>
          </p:cNvPr>
          <p:cNvSpPr txBox="1">
            <a:spLocks noChangeArrowheads="1"/>
          </p:cNvSpPr>
          <p:nvPr/>
        </p:nvSpPr>
        <p:spPr bwMode="auto">
          <a:xfrm>
            <a:off x="109790" y="7305368"/>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高齢者やこどもの入浴をサポートします。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195" name="テキスト ボックス 258">
            <a:extLst>
              <a:ext uri="{FF2B5EF4-FFF2-40B4-BE49-F238E27FC236}">
                <a16:creationId xmlns:a16="http://schemas.microsoft.com/office/drawing/2014/main" id="{DE62D742-A215-1C86-6736-4DF530568A78}"/>
              </a:ext>
            </a:extLst>
          </p:cNvPr>
          <p:cNvSpPr txBox="1">
            <a:spLocks noChangeArrowheads="1"/>
          </p:cNvSpPr>
          <p:nvPr/>
        </p:nvSpPr>
        <p:spPr bwMode="auto">
          <a:xfrm>
            <a:off x="3355527" y="7213399"/>
            <a:ext cx="307212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きます。前日のお湯の使用有無、長湯</a:t>
            </a:r>
            <a:r>
              <a:rPr kumimoji="1" lang="ja-JP" altLang="en-US" sz="1050">
                <a:latin typeface="メイリオ" panose="020B0604030504040204" pitchFamily="50" charset="-128"/>
                <a:ea typeface="メイリオ" panose="020B0604030504040204" pitchFamily="50" charset="-128"/>
              </a:rPr>
              <a:t>をお知らせする</a:t>
            </a:r>
            <a:r>
              <a:rPr kumimoji="1" lang="ja-JP" altLang="en-US" sz="1050" dirty="0">
                <a:latin typeface="メイリオ" panose="020B0604030504040204" pitchFamily="50" charset="-128"/>
                <a:ea typeface="メイリオ" panose="020B0604030504040204" pitchFamily="50" charset="-128"/>
              </a:rPr>
              <a:t>機能も。</a:t>
            </a:r>
            <a:endParaRPr kumimoji="1" lang="en-US" altLang="ja-JP" sz="1050" dirty="0">
              <a:latin typeface="メイリオ" panose="020B0604030504040204" pitchFamily="50" charset="-128"/>
              <a:ea typeface="メイリオ" panose="020B0604030504040204" pitchFamily="50" charset="-128"/>
            </a:endParaRPr>
          </a:p>
        </p:txBody>
      </p:sp>
      <p:sp>
        <p:nvSpPr>
          <p:cNvPr id="196" name="角丸四角形 322">
            <a:extLst>
              <a:ext uri="{FF2B5EF4-FFF2-40B4-BE49-F238E27FC236}">
                <a16:creationId xmlns:a16="http://schemas.microsoft.com/office/drawing/2014/main" id="{2E15FD59-1FD2-2A99-AFF3-0D9627CCB780}"/>
              </a:ext>
            </a:extLst>
          </p:cNvPr>
          <p:cNvSpPr>
            <a:spLocks noChangeArrowheads="1"/>
          </p:cNvSpPr>
          <p:nvPr/>
        </p:nvSpPr>
        <p:spPr bwMode="auto">
          <a:xfrm>
            <a:off x="1441933" y="6791687"/>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97" name="テキスト ボックス 323">
            <a:extLst>
              <a:ext uri="{FF2B5EF4-FFF2-40B4-BE49-F238E27FC236}">
                <a16:creationId xmlns:a16="http://schemas.microsoft.com/office/drawing/2014/main" id="{E1C226C4-BB5F-9B97-9E05-89AF3339B858}"/>
              </a:ext>
            </a:extLst>
          </p:cNvPr>
          <p:cNvSpPr txBox="1">
            <a:spLocks noChangeArrowheads="1"/>
          </p:cNvSpPr>
          <p:nvPr/>
        </p:nvSpPr>
        <p:spPr bwMode="auto">
          <a:xfrm>
            <a:off x="1516346" y="6857575"/>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198" name="角丸四角形 325">
            <a:extLst>
              <a:ext uri="{FF2B5EF4-FFF2-40B4-BE49-F238E27FC236}">
                <a16:creationId xmlns:a16="http://schemas.microsoft.com/office/drawing/2014/main" id="{41B8A4D6-8573-E172-1CA6-91C8583D3463}"/>
              </a:ext>
            </a:extLst>
          </p:cNvPr>
          <p:cNvSpPr>
            <a:spLocks noChangeArrowheads="1"/>
          </p:cNvSpPr>
          <p:nvPr/>
        </p:nvSpPr>
        <p:spPr bwMode="auto">
          <a:xfrm>
            <a:off x="4563183" y="6726571"/>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dirty="0">
              <a:ea typeface="ＭＳ Ｐゴシック" panose="020B0600070205080204" pitchFamily="50" charset="-128"/>
            </a:endParaRPr>
          </a:p>
        </p:txBody>
      </p:sp>
      <p:sp>
        <p:nvSpPr>
          <p:cNvPr id="199" name="正方形/長方形 198">
            <a:extLst>
              <a:ext uri="{FF2B5EF4-FFF2-40B4-BE49-F238E27FC236}">
                <a16:creationId xmlns:a16="http://schemas.microsoft.com/office/drawing/2014/main" id="{270A5046-994D-2773-4583-FC7F39DF6843}"/>
              </a:ext>
            </a:extLst>
          </p:cNvPr>
          <p:cNvSpPr/>
          <p:nvPr/>
        </p:nvSpPr>
        <p:spPr>
          <a:xfrm>
            <a:off x="4636367" y="6790451"/>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00" name="テキスト ボックス 258">
            <a:extLst>
              <a:ext uri="{FF2B5EF4-FFF2-40B4-BE49-F238E27FC236}">
                <a16:creationId xmlns:a16="http://schemas.microsoft.com/office/drawing/2014/main" id="{901A88C8-2626-8A59-1953-F9035EC6234F}"/>
              </a:ext>
            </a:extLst>
          </p:cNvPr>
          <p:cNvSpPr txBox="1">
            <a:spLocks noChangeArrowheads="1"/>
          </p:cNvSpPr>
          <p:nvPr/>
        </p:nvSpPr>
        <p:spPr bwMode="auto">
          <a:xfrm>
            <a:off x="95487" y="6449888"/>
            <a:ext cx="191590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■湯増し一時休止　</a:t>
            </a:r>
            <a:endParaRPr kumimoji="1" lang="en-US" altLang="ja-JP" sz="900" dirty="0">
              <a:latin typeface="メイリオ" panose="020B0604030504040204" pitchFamily="50" charset="-128"/>
              <a:ea typeface="メイリオ" panose="020B0604030504040204" pitchFamily="50" charset="-128"/>
            </a:endParaRPr>
          </a:p>
        </p:txBody>
      </p:sp>
      <p:sp>
        <p:nvSpPr>
          <p:cNvPr id="201" name="テキスト ボックス 258">
            <a:extLst>
              <a:ext uri="{FF2B5EF4-FFF2-40B4-BE49-F238E27FC236}">
                <a16:creationId xmlns:a16="http://schemas.microsoft.com/office/drawing/2014/main" id="{5297B49C-8319-06A0-7241-7DC81FB87243}"/>
              </a:ext>
            </a:extLst>
          </p:cNvPr>
          <p:cNvSpPr txBox="1">
            <a:spLocks noChangeArrowheads="1"/>
          </p:cNvSpPr>
          <p:nvPr/>
        </p:nvSpPr>
        <p:spPr bwMode="auto">
          <a:xfrm>
            <a:off x="88830" y="6221141"/>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■タンク湯増し　</a:t>
            </a:r>
            <a:endParaRPr kumimoji="1" lang="en-US" altLang="ja-JP" sz="900" dirty="0">
              <a:latin typeface="メイリオ" panose="020B0604030504040204" pitchFamily="50" charset="-128"/>
              <a:ea typeface="メイリオ" panose="020B0604030504040204" pitchFamily="50" charset="-128"/>
            </a:endParaRPr>
          </a:p>
        </p:txBody>
      </p:sp>
      <p:sp>
        <p:nvSpPr>
          <p:cNvPr id="202" name="テキスト ボックス 201">
            <a:extLst>
              <a:ext uri="{FF2B5EF4-FFF2-40B4-BE49-F238E27FC236}">
                <a16:creationId xmlns:a16="http://schemas.microsoft.com/office/drawing/2014/main" id="{CFBE0D17-39D4-CA31-9073-321A6337C7A0}"/>
              </a:ext>
            </a:extLst>
          </p:cNvPr>
          <p:cNvSpPr txBox="1"/>
          <p:nvPr/>
        </p:nvSpPr>
        <p:spPr>
          <a:xfrm>
            <a:off x="102770" y="5198477"/>
            <a:ext cx="3147015"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しなくても太陽光発電余剰電力の活用ができる！</a:t>
            </a:r>
          </a:p>
        </p:txBody>
      </p:sp>
      <p:sp>
        <p:nvSpPr>
          <p:cNvPr id="203" name="テキスト ボックス 202">
            <a:extLst>
              <a:ext uri="{FF2B5EF4-FFF2-40B4-BE49-F238E27FC236}">
                <a16:creationId xmlns:a16="http://schemas.microsoft.com/office/drawing/2014/main" id="{5FA0137C-3DFA-B171-DEF3-474C87BA7D78}"/>
              </a:ext>
            </a:extLst>
          </p:cNvPr>
          <p:cNvSpPr txBox="1"/>
          <p:nvPr/>
        </p:nvSpPr>
        <p:spPr>
          <a:xfrm>
            <a:off x="78414" y="4916835"/>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204" name="テキスト ボックス 203">
            <a:extLst>
              <a:ext uri="{FF2B5EF4-FFF2-40B4-BE49-F238E27FC236}">
                <a16:creationId xmlns:a16="http://schemas.microsoft.com/office/drawing/2014/main" id="{ED87F00C-3F40-F09F-E7ED-F0E929C71CAC}"/>
              </a:ext>
            </a:extLst>
          </p:cNvPr>
          <p:cNvSpPr txBox="1"/>
          <p:nvPr/>
        </p:nvSpPr>
        <p:spPr>
          <a:xfrm>
            <a:off x="3272541" y="4907559"/>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205" name="テキスト ボックス 204">
            <a:extLst>
              <a:ext uri="{FF2B5EF4-FFF2-40B4-BE49-F238E27FC236}">
                <a16:creationId xmlns:a16="http://schemas.microsoft.com/office/drawing/2014/main" id="{A693C59F-EC94-3C1A-5BB8-09FF49A0BE70}"/>
              </a:ext>
            </a:extLst>
          </p:cNvPr>
          <p:cNvSpPr txBox="1"/>
          <p:nvPr/>
        </p:nvSpPr>
        <p:spPr>
          <a:xfrm>
            <a:off x="3249785" y="5203234"/>
            <a:ext cx="3416320" cy="253916"/>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タンクにお湯を満タンまで沸き上げることができる！</a:t>
            </a:r>
            <a:endParaRPr kumimoji="1" lang="en-US" altLang="ja-JP" sz="1050" dirty="0">
              <a:latin typeface="メイリオ" panose="020B0604030504040204" pitchFamily="50" charset="-128"/>
              <a:ea typeface="メイリオ" panose="020B0604030504040204" pitchFamily="50" charset="-128"/>
            </a:endParaRPr>
          </a:p>
        </p:txBody>
      </p:sp>
      <p:sp>
        <p:nvSpPr>
          <p:cNvPr id="206" name="テキスト ボックス 205">
            <a:extLst>
              <a:ext uri="{FF2B5EF4-FFF2-40B4-BE49-F238E27FC236}">
                <a16:creationId xmlns:a16="http://schemas.microsoft.com/office/drawing/2014/main" id="{B45D7C59-98E5-916C-4723-1871DA3B2C98}"/>
              </a:ext>
            </a:extLst>
          </p:cNvPr>
          <p:cNvSpPr txBox="1"/>
          <p:nvPr/>
        </p:nvSpPr>
        <p:spPr>
          <a:xfrm>
            <a:off x="123271" y="4179881"/>
            <a:ext cx="378192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「コロナ快適ホームアプリ」で遠隔操作や見まもりが可能に。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もっと一人ひとりの生活に寄り添います！</a:t>
            </a:r>
          </a:p>
        </p:txBody>
      </p:sp>
      <p:sp>
        <p:nvSpPr>
          <p:cNvPr id="207" name="テキスト ボックス 206">
            <a:extLst>
              <a:ext uri="{FF2B5EF4-FFF2-40B4-BE49-F238E27FC236}">
                <a16:creationId xmlns:a16="http://schemas.microsoft.com/office/drawing/2014/main" id="{4C6B8445-A33C-CBE2-4FC8-AFCD470E3051}"/>
              </a:ext>
            </a:extLst>
          </p:cNvPr>
          <p:cNvSpPr txBox="1"/>
          <p:nvPr/>
        </p:nvSpPr>
        <p:spPr>
          <a:xfrm>
            <a:off x="510710" y="4650626"/>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208" name="直線コネクタ 207">
            <a:extLst>
              <a:ext uri="{FF2B5EF4-FFF2-40B4-BE49-F238E27FC236}">
                <a16:creationId xmlns:a16="http://schemas.microsoft.com/office/drawing/2014/main" id="{FB0491D1-8726-825C-D643-D2BEDAA7040C}"/>
              </a:ext>
            </a:extLst>
          </p:cNvPr>
          <p:cNvCxnSpPr/>
          <p:nvPr/>
        </p:nvCxnSpPr>
        <p:spPr>
          <a:xfrm>
            <a:off x="184047" y="4691322"/>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a:extLst>
              <a:ext uri="{FF2B5EF4-FFF2-40B4-BE49-F238E27FC236}">
                <a16:creationId xmlns:a16="http://schemas.microsoft.com/office/drawing/2014/main" id="{038F6E5B-035F-14F3-EA10-F93CE60BA7CA}"/>
              </a:ext>
            </a:extLst>
          </p:cNvPr>
          <p:cNvCxnSpPr/>
          <p:nvPr/>
        </p:nvCxnSpPr>
        <p:spPr>
          <a:xfrm flipV="1">
            <a:off x="3404751" y="4639980"/>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10" name="テキスト ボックス 258">
            <a:extLst>
              <a:ext uri="{FF2B5EF4-FFF2-40B4-BE49-F238E27FC236}">
                <a16:creationId xmlns:a16="http://schemas.microsoft.com/office/drawing/2014/main" id="{1BFE6AAF-394D-07DC-177F-47A7DFFA2E13}"/>
              </a:ext>
            </a:extLst>
          </p:cNvPr>
          <p:cNvSpPr txBox="1">
            <a:spLocks noChangeArrowheads="1"/>
          </p:cNvSpPr>
          <p:nvPr/>
        </p:nvSpPr>
        <p:spPr bwMode="auto">
          <a:xfrm>
            <a:off x="2506968" y="3784810"/>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211" name="図 197">
            <a:extLst>
              <a:ext uri="{FF2B5EF4-FFF2-40B4-BE49-F238E27FC236}">
                <a16:creationId xmlns:a16="http://schemas.microsoft.com/office/drawing/2014/main" id="{08A9C9E8-BE4D-303F-C945-9992C7BDAD32}"/>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8861" y="3851173"/>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 name="テキスト ボックス 306">
            <a:extLst>
              <a:ext uri="{FF2B5EF4-FFF2-40B4-BE49-F238E27FC236}">
                <a16:creationId xmlns:a16="http://schemas.microsoft.com/office/drawing/2014/main" id="{96C47A90-CA35-7957-0F13-CE6DA2A5B8A7}"/>
              </a:ext>
            </a:extLst>
          </p:cNvPr>
          <p:cNvSpPr txBox="1">
            <a:spLocks noChangeArrowheads="1"/>
          </p:cNvSpPr>
          <p:nvPr/>
        </p:nvSpPr>
        <p:spPr bwMode="auto">
          <a:xfrm>
            <a:off x="4269130" y="5720234"/>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213" name="図 212">
            <a:extLst>
              <a:ext uri="{FF2B5EF4-FFF2-40B4-BE49-F238E27FC236}">
                <a16:creationId xmlns:a16="http://schemas.microsoft.com/office/drawing/2014/main" id="{8B6E8BD3-EC55-F6D1-11A9-2AEC425BC8D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51513" y="4191571"/>
            <a:ext cx="717570" cy="717570"/>
          </a:xfrm>
          <a:prstGeom prst="rect">
            <a:avLst/>
          </a:prstGeom>
        </p:spPr>
      </p:pic>
      <p:sp>
        <p:nvSpPr>
          <p:cNvPr id="214" name="テキスト ボックス 203">
            <a:extLst>
              <a:ext uri="{FF2B5EF4-FFF2-40B4-BE49-F238E27FC236}">
                <a16:creationId xmlns:a16="http://schemas.microsoft.com/office/drawing/2014/main" id="{2E4399E3-F6E3-EBF7-F6B5-58AEC1CEA838}"/>
              </a:ext>
            </a:extLst>
          </p:cNvPr>
          <p:cNvSpPr txBox="1"/>
          <p:nvPr/>
        </p:nvSpPr>
        <p:spPr>
          <a:xfrm>
            <a:off x="5281408" y="4834291"/>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cxnSp>
        <p:nvCxnSpPr>
          <p:cNvPr id="215" name="直線コネクタ 9">
            <a:extLst>
              <a:ext uri="{FF2B5EF4-FFF2-40B4-BE49-F238E27FC236}">
                <a16:creationId xmlns:a16="http://schemas.microsoft.com/office/drawing/2014/main" id="{A51FE1FC-D089-D570-2C60-7DBA2006BEEB}"/>
              </a:ext>
            </a:extLst>
          </p:cNvPr>
          <p:cNvCxnSpPr>
            <a:cxnSpLocks noChangeShapeType="1"/>
          </p:cNvCxnSpPr>
          <p:nvPr/>
        </p:nvCxnSpPr>
        <p:spPr bwMode="auto">
          <a:xfrm>
            <a:off x="129874" y="4138500"/>
            <a:ext cx="6213092"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6" name="正方形/長方形 19">
            <a:extLst>
              <a:ext uri="{FF2B5EF4-FFF2-40B4-BE49-F238E27FC236}">
                <a16:creationId xmlns:a16="http://schemas.microsoft.com/office/drawing/2014/main" id="{1E527D96-3CE4-F51D-5C1A-DC5B851054F9}"/>
              </a:ext>
            </a:extLst>
          </p:cNvPr>
          <p:cNvSpPr>
            <a:spLocks noChangeArrowheads="1"/>
          </p:cNvSpPr>
          <p:nvPr/>
        </p:nvSpPr>
        <p:spPr bwMode="auto">
          <a:xfrm>
            <a:off x="125111" y="3762262"/>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217" name="直線コネクタ 9">
            <a:extLst>
              <a:ext uri="{FF2B5EF4-FFF2-40B4-BE49-F238E27FC236}">
                <a16:creationId xmlns:a16="http://schemas.microsoft.com/office/drawing/2014/main" id="{867EC5B0-C161-7AAD-04DA-3CF97C5BFCB8}"/>
              </a:ext>
            </a:extLst>
          </p:cNvPr>
          <p:cNvCxnSpPr>
            <a:cxnSpLocks noChangeShapeType="1"/>
          </p:cNvCxnSpPr>
          <p:nvPr/>
        </p:nvCxnSpPr>
        <p:spPr bwMode="auto">
          <a:xfrm>
            <a:off x="125111" y="3761391"/>
            <a:ext cx="62542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8" name="グループ化 57">
            <a:extLst>
              <a:ext uri="{FF2B5EF4-FFF2-40B4-BE49-F238E27FC236}">
                <a16:creationId xmlns:a16="http://schemas.microsoft.com/office/drawing/2014/main" id="{5787A1D9-C22D-60D0-B696-6BE76E6B7E06}"/>
              </a:ext>
            </a:extLst>
          </p:cNvPr>
          <p:cNvGrpSpPr/>
          <p:nvPr/>
        </p:nvGrpSpPr>
        <p:grpSpPr>
          <a:xfrm>
            <a:off x="5963859" y="4147035"/>
            <a:ext cx="445844" cy="926139"/>
            <a:chOff x="5963859" y="4147035"/>
            <a:chExt cx="591636" cy="1228988"/>
          </a:xfrm>
        </p:grpSpPr>
        <p:grpSp>
          <p:nvGrpSpPr>
            <p:cNvPr id="174" name="グループ化 173">
              <a:extLst>
                <a:ext uri="{FF2B5EF4-FFF2-40B4-BE49-F238E27FC236}">
                  <a16:creationId xmlns:a16="http://schemas.microsoft.com/office/drawing/2014/main" id="{394038F0-1ED8-7A59-5136-CF0DA06F7DD1}"/>
                </a:ext>
              </a:extLst>
            </p:cNvPr>
            <p:cNvGrpSpPr/>
            <p:nvPr/>
          </p:nvGrpSpPr>
          <p:grpSpPr>
            <a:xfrm>
              <a:off x="5963859" y="4147035"/>
              <a:ext cx="591636" cy="1228988"/>
              <a:chOff x="4553023" y="4890757"/>
              <a:chExt cx="1018959" cy="2116656"/>
            </a:xfrm>
          </p:grpSpPr>
          <p:pic>
            <p:nvPicPr>
              <p:cNvPr id="175" name="Picture 2" descr="「スマートフォン」の画像検索結果">
                <a:extLst>
                  <a:ext uri="{FF2B5EF4-FFF2-40B4-BE49-F238E27FC236}">
                    <a16:creationId xmlns:a16="http://schemas.microsoft.com/office/drawing/2014/main" id="{A69D9D08-3BE5-750E-7E2A-C6A75A1BAA8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 name="図 175">
                <a:extLst>
                  <a:ext uri="{FF2B5EF4-FFF2-40B4-BE49-F238E27FC236}">
                    <a16:creationId xmlns:a16="http://schemas.microsoft.com/office/drawing/2014/main" id="{5411A3AF-84A8-A5D6-E9D1-B091987ECA6C}"/>
                  </a:ext>
                </a:extLst>
              </p:cNvPr>
              <p:cNvPicPr>
                <a:picLocks noChangeAspect="1"/>
              </p:cNvPicPr>
              <p:nvPr/>
            </p:nvPicPr>
            <p:blipFill rotWithShape="1">
              <a:blip r:embed="rId15"/>
              <a:srcRect b="20647"/>
              <a:stretch/>
            </p:blipFill>
            <p:spPr>
              <a:xfrm>
                <a:off x="4652057" y="5196348"/>
                <a:ext cx="763793" cy="1533426"/>
              </a:xfrm>
              <a:prstGeom prst="rect">
                <a:avLst/>
              </a:prstGeom>
            </p:spPr>
          </p:pic>
          <p:pic>
            <p:nvPicPr>
              <p:cNvPr id="177" name="図 176">
                <a:extLst>
                  <a:ext uri="{FF2B5EF4-FFF2-40B4-BE49-F238E27FC236}">
                    <a16:creationId xmlns:a16="http://schemas.microsoft.com/office/drawing/2014/main" id="{C7995A60-B19A-D186-0668-19C3FEC841DB}"/>
                  </a:ext>
                </a:extLst>
              </p:cNvPr>
              <p:cNvPicPr>
                <a:picLocks noChangeAspect="1"/>
              </p:cNvPicPr>
              <p:nvPr/>
            </p:nvPicPr>
            <p:blipFill rotWithShape="1">
              <a:blip r:embed="rId15"/>
              <a:srcRect t="93213"/>
              <a:stretch/>
            </p:blipFill>
            <p:spPr>
              <a:xfrm>
                <a:off x="4644106" y="6594445"/>
                <a:ext cx="766167" cy="131560"/>
              </a:xfrm>
              <a:prstGeom prst="rect">
                <a:avLst/>
              </a:prstGeom>
            </p:spPr>
          </p:pic>
        </p:grpSp>
        <p:sp>
          <p:nvSpPr>
            <p:cNvPr id="218" name="正方形/長方形 217">
              <a:extLst>
                <a:ext uri="{FF2B5EF4-FFF2-40B4-BE49-F238E27FC236}">
                  <a16:creationId xmlns:a16="http://schemas.microsoft.com/office/drawing/2014/main" id="{ECA9A465-2610-9A22-0412-99316FF308E8}"/>
                </a:ext>
              </a:extLst>
            </p:cNvPr>
            <p:cNvSpPr/>
            <p:nvPr/>
          </p:nvSpPr>
          <p:spPr>
            <a:xfrm>
              <a:off x="6342966" y="4409626"/>
              <a:ext cx="120208" cy="5868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19" name="直線コネクタ 9">
            <a:extLst>
              <a:ext uri="{FF2B5EF4-FFF2-40B4-BE49-F238E27FC236}">
                <a16:creationId xmlns:a16="http://schemas.microsoft.com/office/drawing/2014/main" id="{9306D4B4-8FA9-89CE-F7A2-ADF1CC047EFD}"/>
              </a:ext>
            </a:extLst>
          </p:cNvPr>
          <p:cNvCxnSpPr>
            <a:cxnSpLocks noChangeShapeType="1"/>
          </p:cNvCxnSpPr>
          <p:nvPr/>
        </p:nvCxnSpPr>
        <p:spPr bwMode="auto">
          <a:xfrm>
            <a:off x="155779" y="7821483"/>
            <a:ext cx="618703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 name="直線コネクタ 9">
            <a:extLst>
              <a:ext uri="{FF2B5EF4-FFF2-40B4-BE49-F238E27FC236}">
                <a16:creationId xmlns:a16="http://schemas.microsoft.com/office/drawing/2014/main" id="{CF7F76FC-897E-E013-6057-8C40E7A5C250}"/>
              </a:ext>
            </a:extLst>
          </p:cNvPr>
          <p:cNvCxnSpPr>
            <a:cxnSpLocks noChangeShapeType="1"/>
          </p:cNvCxnSpPr>
          <p:nvPr/>
        </p:nvCxnSpPr>
        <p:spPr bwMode="auto">
          <a:xfrm>
            <a:off x="123149" y="8189473"/>
            <a:ext cx="621966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1" name="正方形/長方形 19">
            <a:extLst>
              <a:ext uri="{FF2B5EF4-FFF2-40B4-BE49-F238E27FC236}">
                <a16:creationId xmlns:a16="http://schemas.microsoft.com/office/drawing/2014/main" id="{BA821050-33EA-A8C7-19BC-CD67EE10061B}"/>
              </a:ext>
            </a:extLst>
          </p:cNvPr>
          <p:cNvSpPr>
            <a:spLocks noChangeArrowheads="1"/>
          </p:cNvSpPr>
          <p:nvPr/>
        </p:nvSpPr>
        <p:spPr bwMode="auto">
          <a:xfrm>
            <a:off x="118386" y="7813235"/>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222" name="正方形/長方形 221">
            <a:extLst>
              <a:ext uri="{FF2B5EF4-FFF2-40B4-BE49-F238E27FC236}">
                <a16:creationId xmlns:a16="http://schemas.microsoft.com/office/drawing/2014/main" id="{BF9EE0AD-22A5-0EA8-C6BA-4F3F816F20AE}"/>
              </a:ext>
            </a:extLst>
          </p:cNvPr>
          <p:cNvSpPr/>
          <p:nvPr/>
        </p:nvSpPr>
        <p:spPr>
          <a:xfrm>
            <a:off x="78414" y="7830105"/>
            <a:ext cx="3831420" cy="338554"/>
          </a:xfrm>
          <a:prstGeom prst="rect">
            <a:avLst/>
          </a:prstGeom>
          <a:noFill/>
        </p:spPr>
        <p:txBody>
          <a:bodyPr wrap="square" lIns="91440" tIns="45720" rIns="91440" bIns="45720">
            <a:spAutoFit/>
          </a:bodyPr>
          <a:lstStyle/>
          <a:p>
            <a:pPr algn="ctr">
              <a:defRPr/>
            </a:pP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「ＪＣ</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ＳＴＡＲ」</a:t>
            </a:r>
            <a:r>
              <a:rPr lang="ja-JP" altLang="en-US"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1</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（レベル１）を取得</a:t>
            </a:r>
            <a:r>
              <a:rPr kumimoji="0" lang="ja-JP" altLang="en-US"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rPr>
              <a:t>！</a:t>
            </a:r>
            <a:endParaRPr kumimoji="0" lang="en-US" altLang="ja-JP"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pic>
        <p:nvPicPr>
          <p:cNvPr id="223" name="図 222" descr="QR コード&#10;&#10;AI 生成コンテンツは誤りを含む可能性があります。">
            <a:extLst>
              <a:ext uri="{FF2B5EF4-FFF2-40B4-BE49-F238E27FC236}">
                <a16:creationId xmlns:a16="http://schemas.microsoft.com/office/drawing/2014/main" id="{B65D080E-521C-EA1B-F850-4CFB7F45D95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854678" y="8290716"/>
            <a:ext cx="2420863" cy="1235968"/>
          </a:xfrm>
          <a:prstGeom prst="rect">
            <a:avLst/>
          </a:prstGeom>
        </p:spPr>
      </p:pic>
      <p:grpSp>
        <p:nvGrpSpPr>
          <p:cNvPr id="224" name="object 33">
            <a:extLst>
              <a:ext uri="{FF2B5EF4-FFF2-40B4-BE49-F238E27FC236}">
                <a16:creationId xmlns:a16="http://schemas.microsoft.com/office/drawing/2014/main" id="{B6B42E8C-B1D7-C0B6-0D8E-66FB8F332230}"/>
              </a:ext>
            </a:extLst>
          </p:cNvPr>
          <p:cNvGrpSpPr/>
          <p:nvPr/>
        </p:nvGrpSpPr>
        <p:grpSpPr>
          <a:xfrm>
            <a:off x="6098056" y="7785884"/>
            <a:ext cx="432434" cy="432434"/>
            <a:chOff x="909735" y="2161233"/>
            <a:chExt cx="432434" cy="432434"/>
          </a:xfrm>
        </p:grpSpPr>
        <p:sp>
          <p:nvSpPr>
            <p:cNvPr id="225" name="object 34">
              <a:extLst>
                <a:ext uri="{FF2B5EF4-FFF2-40B4-BE49-F238E27FC236}">
                  <a16:creationId xmlns:a16="http://schemas.microsoft.com/office/drawing/2014/main" id="{48AFE0E9-45E4-9AA3-A459-6444CD902E18}"/>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226" name="object 35">
              <a:extLst>
                <a:ext uri="{FF2B5EF4-FFF2-40B4-BE49-F238E27FC236}">
                  <a16:creationId xmlns:a16="http://schemas.microsoft.com/office/drawing/2014/main" id="{D4397F03-271A-A63C-CED5-64BBC5E60547}"/>
                </a:ext>
              </a:extLst>
            </p:cNvPr>
            <p:cNvPicPr/>
            <p:nvPr/>
          </p:nvPicPr>
          <p:blipFill>
            <a:blip r:embed="rId9" cstate="print"/>
            <a:stretch>
              <a:fillRect/>
            </a:stretch>
          </p:blipFill>
          <p:spPr>
            <a:xfrm>
              <a:off x="972442" y="2324323"/>
              <a:ext cx="87109" cy="106311"/>
            </a:xfrm>
            <a:prstGeom prst="rect">
              <a:avLst/>
            </a:prstGeom>
          </p:spPr>
        </p:pic>
        <p:pic>
          <p:nvPicPr>
            <p:cNvPr id="227" name="object 36">
              <a:extLst>
                <a:ext uri="{FF2B5EF4-FFF2-40B4-BE49-F238E27FC236}">
                  <a16:creationId xmlns:a16="http://schemas.microsoft.com/office/drawing/2014/main" id="{84A78309-2166-1717-025F-A7D49CFAA29A}"/>
                </a:ext>
              </a:extLst>
            </p:cNvPr>
            <p:cNvPicPr/>
            <p:nvPr/>
          </p:nvPicPr>
          <p:blipFill>
            <a:blip r:embed="rId10" cstate="print"/>
            <a:stretch>
              <a:fillRect/>
            </a:stretch>
          </p:blipFill>
          <p:spPr>
            <a:xfrm>
              <a:off x="1079921" y="2323413"/>
              <a:ext cx="199285" cy="107861"/>
            </a:xfrm>
            <a:prstGeom prst="rect">
              <a:avLst/>
            </a:prstGeom>
          </p:spPr>
        </p:pic>
      </p:grpSp>
      <p:sp>
        <p:nvSpPr>
          <p:cNvPr id="228" name="テキスト ボックス 227">
            <a:extLst>
              <a:ext uri="{FF2B5EF4-FFF2-40B4-BE49-F238E27FC236}">
                <a16:creationId xmlns:a16="http://schemas.microsoft.com/office/drawing/2014/main" id="{22B3415E-D67B-3514-D1E0-B58918BD4C2E}"/>
              </a:ext>
            </a:extLst>
          </p:cNvPr>
          <p:cNvSpPr txBox="1"/>
          <p:nvPr/>
        </p:nvSpPr>
        <p:spPr>
          <a:xfrm>
            <a:off x="-141417" y="8309156"/>
            <a:ext cx="3863292" cy="430887"/>
          </a:xfrm>
          <a:prstGeom prst="rect">
            <a:avLst/>
          </a:prstGeom>
          <a:noFill/>
        </p:spPr>
        <p:txBody>
          <a:bodyPr wrap="square" rtlCol="0">
            <a:spAutoFit/>
          </a:bodyPr>
          <a:lstStyle/>
          <a:p>
            <a:pPr algn="ctr"/>
            <a:r>
              <a:rPr kumimoji="1" lang="ja-JP" altLang="en-US" sz="1100" b="1" dirty="0">
                <a:solidFill>
                  <a:srgbClr val="103879"/>
                </a:solidFill>
                <a:latin typeface="BIZ UDPゴシック" panose="020B0400000000000000" pitchFamily="50" charset="-128"/>
                <a:ea typeface="BIZ UDPゴシック" panose="020B0400000000000000" pitchFamily="50" charset="-128"/>
              </a:rPr>
              <a:t>セキュリティ要件適合評価及びラベリング制度</a:t>
            </a:r>
            <a:endParaRPr kumimoji="1" lang="en-US" altLang="ja-JP" sz="1100" b="1" dirty="0">
              <a:solidFill>
                <a:srgbClr val="103879"/>
              </a:solidFill>
              <a:latin typeface="BIZ UDPゴシック" panose="020B0400000000000000" pitchFamily="50" charset="-128"/>
              <a:ea typeface="BIZ UDPゴシック" panose="020B0400000000000000" pitchFamily="50" charset="-128"/>
            </a:endParaRPr>
          </a:p>
          <a:p>
            <a:pPr algn="ctr"/>
            <a:r>
              <a:rPr kumimoji="1" lang="en-US" altLang="ja-JP" sz="1100" b="1" dirty="0">
                <a:solidFill>
                  <a:srgbClr val="103879"/>
                </a:solidFill>
                <a:latin typeface="BIZ UDPゴシック" panose="020B0400000000000000" pitchFamily="50" charset="-128"/>
                <a:ea typeface="BIZ UDPゴシック" panose="020B0400000000000000" pitchFamily="50" charset="-128"/>
              </a:rPr>
              <a:t>JC-STAR</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a:t>
            </a:r>
            <a:r>
              <a:rPr kumimoji="1" lang="en-US" altLang="ja-JP" sz="1100" b="1" dirty="0">
                <a:solidFill>
                  <a:srgbClr val="103879"/>
                </a:solidFill>
                <a:latin typeface="BIZ UDPゴシック" panose="020B0400000000000000" pitchFamily="50" charset="-128"/>
                <a:ea typeface="BIZ UDPゴシック" panose="020B0400000000000000" pitchFamily="50" charset="-128"/>
              </a:rPr>
              <a:t>1</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を取得</a:t>
            </a:r>
          </a:p>
        </p:txBody>
      </p:sp>
      <p:cxnSp>
        <p:nvCxnSpPr>
          <p:cNvPr id="229" name="直線コネクタ 228">
            <a:extLst>
              <a:ext uri="{FF2B5EF4-FFF2-40B4-BE49-F238E27FC236}">
                <a16:creationId xmlns:a16="http://schemas.microsoft.com/office/drawing/2014/main" id="{F28100F8-FF3C-37B5-D88F-5FC7C1855609}"/>
              </a:ext>
            </a:extLst>
          </p:cNvPr>
          <p:cNvCxnSpPr>
            <a:cxnSpLocks/>
          </p:cNvCxnSpPr>
          <p:nvPr/>
        </p:nvCxnSpPr>
        <p:spPr>
          <a:xfrm>
            <a:off x="132851" y="8407013"/>
            <a:ext cx="298674" cy="20704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0" name="直線コネクタ 229">
            <a:extLst>
              <a:ext uri="{FF2B5EF4-FFF2-40B4-BE49-F238E27FC236}">
                <a16:creationId xmlns:a16="http://schemas.microsoft.com/office/drawing/2014/main" id="{7B5E356D-F3D2-2DBB-2388-7BB276C6C632}"/>
              </a:ext>
            </a:extLst>
          </p:cNvPr>
          <p:cNvCxnSpPr>
            <a:cxnSpLocks/>
          </p:cNvCxnSpPr>
          <p:nvPr/>
        </p:nvCxnSpPr>
        <p:spPr>
          <a:xfrm flipV="1">
            <a:off x="3215093" y="8415692"/>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31" name="テキスト ボックス 323">
            <a:extLst>
              <a:ext uri="{FF2B5EF4-FFF2-40B4-BE49-F238E27FC236}">
                <a16:creationId xmlns:a16="http://schemas.microsoft.com/office/drawing/2014/main" id="{62779963-2692-9FF2-51D3-A201848B7F09}"/>
              </a:ext>
            </a:extLst>
          </p:cNvPr>
          <p:cNvSpPr txBox="1">
            <a:spLocks noChangeArrowheads="1"/>
          </p:cNvSpPr>
          <p:nvPr/>
        </p:nvSpPr>
        <p:spPr bwMode="auto">
          <a:xfrm>
            <a:off x="66954" y="9003205"/>
            <a:ext cx="3633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ja-JP" sz="1200" b="1" dirty="0">
                <a:latin typeface="BIZ UDPゴシック" panose="020B0400000000000000" pitchFamily="50" charset="-128"/>
                <a:ea typeface="BIZ UDPゴシック" panose="020B0400000000000000" pitchFamily="50" charset="-128"/>
              </a:rPr>
              <a:t>サイバーセキュリティの面で信頼性が担保された</a:t>
            </a:r>
            <a:endParaRPr lang="en-US" altLang="ja-JP" sz="1200" b="1" dirty="0">
              <a:latin typeface="BIZ UDPゴシック" panose="020B0400000000000000" pitchFamily="50" charset="-128"/>
              <a:ea typeface="BIZ UDPゴシック" panose="020B0400000000000000" pitchFamily="50" charset="-128"/>
            </a:endParaRPr>
          </a:p>
          <a:p>
            <a:pPr algn="ctr"/>
            <a:r>
              <a:rPr lang="ja-JP" altLang="ja-JP" sz="1200" b="1" dirty="0">
                <a:latin typeface="BIZ UDPゴシック" panose="020B0400000000000000" pitchFamily="50" charset="-128"/>
                <a:ea typeface="BIZ UDPゴシック" panose="020B0400000000000000" pitchFamily="50" charset="-128"/>
              </a:rPr>
              <a:t>製品として、より安心してご利用いただけます</a:t>
            </a:r>
            <a:r>
              <a:rPr lang="ja-JP" altLang="en-US" sz="1200" b="1" dirty="0">
                <a:latin typeface="BIZ UDPゴシック" panose="020B0400000000000000" pitchFamily="50" charset="-128"/>
                <a:ea typeface="BIZ UDPゴシック" panose="020B0400000000000000" pitchFamily="50" charset="-128"/>
              </a:rPr>
              <a:t>！</a:t>
            </a:r>
            <a:endParaRPr lang="ja-JP" altLang="ja-JP" sz="1200" b="1" dirty="0">
              <a:latin typeface="BIZ UDPゴシック" panose="020B0400000000000000" pitchFamily="50" charset="-128"/>
              <a:ea typeface="BIZ UDPゴシック" panose="020B0400000000000000" pitchFamily="50" charset="-128"/>
            </a:endParaRPr>
          </a:p>
        </p:txBody>
      </p:sp>
      <p:sp>
        <p:nvSpPr>
          <p:cNvPr id="232" name="矢印: 右 231">
            <a:extLst>
              <a:ext uri="{FF2B5EF4-FFF2-40B4-BE49-F238E27FC236}">
                <a16:creationId xmlns:a16="http://schemas.microsoft.com/office/drawing/2014/main" id="{BB145446-C771-BC12-54EF-98FE4107624F}"/>
              </a:ext>
            </a:extLst>
          </p:cNvPr>
          <p:cNvSpPr/>
          <p:nvPr/>
        </p:nvSpPr>
        <p:spPr>
          <a:xfrm rot="5400000">
            <a:off x="1601057" y="8709129"/>
            <a:ext cx="277767"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 name="object 33">
            <a:extLst>
              <a:ext uri="{FF2B5EF4-FFF2-40B4-BE49-F238E27FC236}">
                <a16:creationId xmlns:a16="http://schemas.microsoft.com/office/drawing/2014/main" id="{5F143326-5032-81CF-9761-D86D8A2BFFC8}"/>
              </a:ext>
            </a:extLst>
          </p:cNvPr>
          <p:cNvGrpSpPr/>
          <p:nvPr/>
        </p:nvGrpSpPr>
        <p:grpSpPr>
          <a:xfrm>
            <a:off x="6144032" y="3735913"/>
            <a:ext cx="432434" cy="432434"/>
            <a:chOff x="890682" y="2161233"/>
            <a:chExt cx="432434" cy="432434"/>
          </a:xfrm>
        </p:grpSpPr>
        <p:sp>
          <p:nvSpPr>
            <p:cNvPr id="48" name="object 34">
              <a:extLst>
                <a:ext uri="{FF2B5EF4-FFF2-40B4-BE49-F238E27FC236}">
                  <a16:creationId xmlns:a16="http://schemas.microsoft.com/office/drawing/2014/main" id="{6C514406-F747-D7A8-AA1D-1CB222097646}"/>
                </a:ext>
              </a:extLst>
            </p:cNvPr>
            <p:cNvSpPr/>
            <p:nvPr/>
          </p:nvSpPr>
          <p:spPr>
            <a:xfrm>
              <a:off x="890682"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9" name="object 35">
              <a:extLst>
                <a:ext uri="{FF2B5EF4-FFF2-40B4-BE49-F238E27FC236}">
                  <a16:creationId xmlns:a16="http://schemas.microsoft.com/office/drawing/2014/main" id="{095FB62D-F57D-364C-901D-80F26714CA92}"/>
                </a:ext>
              </a:extLst>
            </p:cNvPr>
            <p:cNvPicPr/>
            <p:nvPr/>
          </p:nvPicPr>
          <p:blipFill>
            <a:blip r:embed="rId9" cstate="print"/>
            <a:stretch>
              <a:fillRect/>
            </a:stretch>
          </p:blipFill>
          <p:spPr>
            <a:xfrm>
              <a:off x="972442" y="2324323"/>
              <a:ext cx="87109" cy="106311"/>
            </a:xfrm>
            <a:prstGeom prst="rect">
              <a:avLst/>
            </a:prstGeom>
          </p:spPr>
        </p:pic>
        <p:pic>
          <p:nvPicPr>
            <p:cNvPr id="50" name="object 36">
              <a:extLst>
                <a:ext uri="{FF2B5EF4-FFF2-40B4-BE49-F238E27FC236}">
                  <a16:creationId xmlns:a16="http://schemas.microsoft.com/office/drawing/2014/main" id="{C9F8F472-A984-CA1A-73DD-D43B1B4B2672}"/>
                </a:ext>
              </a:extLst>
            </p:cNvPr>
            <p:cNvPicPr/>
            <p:nvPr/>
          </p:nvPicPr>
          <p:blipFill>
            <a:blip r:embed="rId10" cstate="print"/>
            <a:stretch>
              <a:fillRect/>
            </a:stretch>
          </p:blipFill>
          <p:spPr>
            <a:xfrm>
              <a:off x="1079921" y="2323413"/>
              <a:ext cx="199285" cy="107861"/>
            </a:xfrm>
            <a:prstGeom prst="rect">
              <a:avLst/>
            </a:prstGeom>
          </p:spPr>
        </p:pic>
      </p:grpSp>
      <p:pic>
        <p:nvPicPr>
          <p:cNvPr id="2" name="図 1">
            <a:extLst>
              <a:ext uri="{FF2B5EF4-FFF2-40B4-BE49-F238E27FC236}">
                <a16:creationId xmlns:a16="http://schemas.microsoft.com/office/drawing/2014/main" id="{ED731C66-1C46-0B42-5037-F4E51BD72E7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626467" y="2486149"/>
            <a:ext cx="1144475" cy="979067"/>
          </a:xfrm>
          <a:prstGeom prst="rect">
            <a:avLst/>
          </a:prstGeom>
        </p:spPr>
      </p:pic>
      <p:pic>
        <p:nvPicPr>
          <p:cNvPr id="4" name="図 3"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FF935B30-812E-6EDF-5250-D96207A00E5F}"/>
              </a:ext>
            </a:extLst>
          </p:cNvPr>
          <p:cNvPicPr>
            <a:picLocks noChangeAspect="1"/>
          </p:cNvPicPr>
          <p:nvPr/>
        </p:nvPicPr>
        <p:blipFill>
          <a:blip r:embed="rId18" cstate="print">
            <a:extLst>
              <a:ext uri="{28A0092B-C50C-407E-A947-70E740481C1C}">
                <a14:useLocalDpi xmlns:a14="http://schemas.microsoft.com/office/drawing/2010/main" val="0"/>
              </a:ext>
            </a:extLst>
          </a:blip>
          <a:srcRect l="49737"/>
          <a:stretch/>
        </p:blipFill>
        <p:spPr>
          <a:xfrm>
            <a:off x="4722081" y="976969"/>
            <a:ext cx="1344402" cy="2588424"/>
          </a:xfrm>
          <a:prstGeom prst="rect">
            <a:avLst/>
          </a:prstGeom>
        </p:spPr>
      </p:pic>
      <p:sp>
        <p:nvSpPr>
          <p:cNvPr id="12" name="Rectangle 36">
            <a:extLst>
              <a:ext uri="{FF2B5EF4-FFF2-40B4-BE49-F238E27FC236}">
                <a16:creationId xmlns:a16="http://schemas.microsoft.com/office/drawing/2014/main" id="{54E9F6F3-FFB5-AC6D-D462-D9F503AFCD6D}"/>
              </a:ext>
            </a:extLst>
          </p:cNvPr>
          <p:cNvSpPr>
            <a:spLocks/>
          </p:cNvSpPr>
          <p:nvPr/>
        </p:nvSpPr>
        <p:spPr bwMode="auto">
          <a:xfrm>
            <a:off x="232761" y="2543641"/>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1,175,900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1,069,000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13" name="テキスト ボックス 12">
            <a:extLst>
              <a:ext uri="{FF2B5EF4-FFF2-40B4-BE49-F238E27FC236}">
                <a16:creationId xmlns:a16="http://schemas.microsoft.com/office/drawing/2014/main" id="{CB4BE787-C2F7-B795-4DF6-36612DD5BF50}"/>
              </a:ext>
            </a:extLst>
          </p:cNvPr>
          <p:cNvSpPr txBox="1"/>
          <p:nvPr/>
        </p:nvSpPr>
        <p:spPr>
          <a:xfrm>
            <a:off x="253658" y="1995368"/>
            <a:ext cx="1463945" cy="338554"/>
          </a:xfrm>
          <a:prstGeom prst="rect">
            <a:avLst/>
          </a:prstGeom>
          <a:noFill/>
        </p:spPr>
        <p:txBody>
          <a:bodyPr wrap="square" rtlCol="0">
            <a:spAutoFit/>
          </a:bodyPr>
          <a:lstStyle/>
          <a:p>
            <a:r>
              <a:rPr kumimoji="1" lang="en-US" altLang="ja-JP" sz="1600" b="1" dirty="0">
                <a:solidFill>
                  <a:schemeClr val="tx1">
                    <a:lumMod val="75000"/>
                    <a:lumOff val="25000"/>
                  </a:schemeClr>
                </a:solidFill>
              </a:rPr>
              <a:t>CHP-46SAZ2</a:t>
            </a:r>
            <a:endParaRPr kumimoji="1" lang="ja-JP" altLang="en-US" sz="1600" b="1" dirty="0">
              <a:solidFill>
                <a:schemeClr val="tx1">
                  <a:lumMod val="75000"/>
                  <a:lumOff val="25000"/>
                </a:schemeClr>
              </a:solidFill>
            </a:endParaRPr>
          </a:p>
        </p:txBody>
      </p:sp>
      <p:sp>
        <p:nvSpPr>
          <p:cNvPr id="16" name="テキスト ボックス 13">
            <a:extLst>
              <a:ext uri="{FF2B5EF4-FFF2-40B4-BE49-F238E27FC236}">
                <a16:creationId xmlns:a16="http://schemas.microsoft.com/office/drawing/2014/main" id="{3261F410-DEA3-85B3-FCD3-DAAC75C4A56D}"/>
              </a:ext>
            </a:extLst>
          </p:cNvPr>
          <p:cNvSpPr txBox="1">
            <a:spLocks noChangeArrowheads="1"/>
          </p:cNvSpPr>
          <p:nvPr/>
        </p:nvSpPr>
        <p:spPr bwMode="auto">
          <a:xfrm>
            <a:off x="6163085"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17" name="テキスト ボックス 14">
            <a:extLst>
              <a:ext uri="{FF2B5EF4-FFF2-40B4-BE49-F238E27FC236}">
                <a16:creationId xmlns:a16="http://schemas.microsoft.com/office/drawing/2014/main" id="{526F8746-2E0D-DC2E-27A6-B57C0B0F483E}"/>
              </a:ext>
            </a:extLst>
          </p:cNvPr>
          <p:cNvSpPr txBox="1">
            <a:spLocks noChangeArrowheads="1"/>
          </p:cNvSpPr>
          <p:nvPr/>
        </p:nvSpPr>
        <p:spPr bwMode="auto">
          <a:xfrm>
            <a:off x="6133783" y="1516299"/>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コロナ快適ホームアプリも使える！</a:t>
            </a:r>
          </a:p>
        </p:txBody>
      </p:sp>
      <p:sp>
        <p:nvSpPr>
          <p:cNvPr id="18" name="テキスト ボックス 17">
            <a:extLst>
              <a:ext uri="{FF2B5EF4-FFF2-40B4-BE49-F238E27FC236}">
                <a16:creationId xmlns:a16="http://schemas.microsoft.com/office/drawing/2014/main" id="{7128C2CF-79F5-9B75-E13B-76D10E6CFAED}"/>
              </a:ext>
            </a:extLst>
          </p:cNvPr>
          <p:cNvSpPr txBox="1"/>
          <p:nvPr/>
        </p:nvSpPr>
        <p:spPr>
          <a:xfrm>
            <a:off x="6427653" y="2882080"/>
            <a:ext cx="2505814" cy="415498"/>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RBP-GSADW2(S)</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sp>
        <p:nvSpPr>
          <p:cNvPr id="19" name="テキスト ボックス 18">
            <a:extLst>
              <a:ext uri="{FF2B5EF4-FFF2-40B4-BE49-F238E27FC236}">
                <a16:creationId xmlns:a16="http://schemas.microsoft.com/office/drawing/2014/main" id="{EB184892-0071-9B77-FD51-F7A2A1351AC9}"/>
              </a:ext>
            </a:extLst>
          </p:cNvPr>
          <p:cNvSpPr txBox="1"/>
          <p:nvPr/>
        </p:nvSpPr>
        <p:spPr>
          <a:xfrm>
            <a:off x="277722" y="2386304"/>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B059ED99-240F-A992-9578-1E3684A57D09}"/>
              </a:ext>
            </a:extLst>
          </p:cNvPr>
          <p:cNvSpPr/>
          <p:nvPr/>
        </p:nvSpPr>
        <p:spPr>
          <a:xfrm>
            <a:off x="6887923" y="3778994"/>
            <a:ext cx="5234125" cy="30777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4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2026</a:t>
            </a:r>
            <a:r>
              <a:rPr lang="ja-JP" altLang="en-US" sz="14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年度モデルより様々な電気料金メニューに対応します！</a:t>
            </a:r>
            <a:endParaRPr kumimoji="0" lang="en-US" altLang="ja-JP" sz="14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sp>
        <p:nvSpPr>
          <p:cNvPr id="23" name="テキスト ボックス 274">
            <a:extLst>
              <a:ext uri="{FF2B5EF4-FFF2-40B4-BE49-F238E27FC236}">
                <a16:creationId xmlns:a16="http://schemas.microsoft.com/office/drawing/2014/main" id="{CC88B392-9F97-9690-3224-002D6F0C88EE}"/>
              </a:ext>
            </a:extLst>
          </p:cNvPr>
          <p:cNvSpPr txBox="1"/>
          <p:nvPr/>
        </p:nvSpPr>
        <p:spPr>
          <a:xfrm>
            <a:off x="9890359" y="3335388"/>
            <a:ext cx="2782023"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dirty="0">
                <a:latin typeface="メイリオ" panose="020B0604030504040204" pitchFamily="50" charset="-128"/>
                <a:ea typeface="メイリオ" panose="020B0604030504040204" pitchFamily="50" charset="-128"/>
              </a:rPr>
              <a:t>200kPa</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、ダイレクト出湯、</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架橋ポリエチレン管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曲がり。</a:t>
            </a:r>
            <a:endParaRPr kumimoji="1" lang="ja-JP" altLang="en-US" sz="600" dirty="0">
              <a:latin typeface="メイリオ" panose="020B0604030504040204" pitchFamily="50" charset="-128"/>
              <a:ea typeface="メイリオ" panose="020B0604030504040204" pitchFamily="50" charset="-128"/>
            </a:endParaRPr>
          </a:p>
        </p:txBody>
      </p:sp>
      <p:pic>
        <p:nvPicPr>
          <p:cNvPr id="24" name="図 23" descr="テキスト, 手紙&#10;&#10;AI 生成コンテンツは誤りを含む可能性があります。">
            <a:extLst>
              <a:ext uri="{FF2B5EF4-FFF2-40B4-BE49-F238E27FC236}">
                <a16:creationId xmlns:a16="http://schemas.microsoft.com/office/drawing/2014/main" id="{B399C859-B13E-BE52-0540-346835FA0F39}"/>
              </a:ext>
            </a:extLst>
          </p:cNvPr>
          <p:cNvPicPr>
            <a:picLocks noChangeAspect="1"/>
          </p:cNvPicPr>
          <p:nvPr/>
        </p:nvPicPr>
        <p:blipFill>
          <a:blip r:embed="rId19" cstate="print">
            <a:extLst>
              <a:ext uri="{28A0092B-C50C-407E-A947-70E740481C1C}">
                <a14:useLocalDpi xmlns:a14="http://schemas.microsoft.com/office/drawing/2010/main" val="0"/>
              </a:ext>
            </a:extLst>
          </a:blip>
          <a:srcRect l="9798" t="12615" r="12775" b="10197"/>
          <a:stretch>
            <a:fillRect/>
          </a:stretch>
        </p:blipFill>
        <p:spPr>
          <a:xfrm>
            <a:off x="7395918" y="1966684"/>
            <a:ext cx="1466902" cy="893183"/>
          </a:xfrm>
          <a:prstGeom prst="rect">
            <a:avLst/>
          </a:prstGeom>
        </p:spPr>
      </p:pic>
      <p:pic>
        <p:nvPicPr>
          <p:cNvPr id="25" name="図 24" descr="グラフィカル ユーザー インターフェイス, アプリケーション&#10;&#10;AI 生成コンテンツは誤りを含む可能性があります。">
            <a:extLst>
              <a:ext uri="{FF2B5EF4-FFF2-40B4-BE49-F238E27FC236}">
                <a16:creationId xmlns:a16="http://schemas.microsoft.com/office/drawing/2014/main" id="{BDC38261-D2B6-AD68-4F86-D571DE5BDB6B}"/>
              </a:ext>
            </a:extLst>
          </p:cNvPr>
          <p:cNvPicPr>
            <a:picLocks noChangeAspect="1"/>
          </p:cNvPicPr>
          <p:nvPr/>
        </p:nvPicPr>
        <p:blipFill>
          <a:blip r:embed="rId20" cstate="print">
            <a:extLst>
              <a:ext uri="{28A0092B-C50C-407E-A947-70E740481C1C}">
                <a14:useLocalDpi xmlns:a14="http://schemas.microsoft.com/office/drawing/2010/main" val="0"/>
              </a:ext>
            </a:extLst>
          </a:blip>
          <a:srcRect l="11511" t="11511" r="13066" b="13066"/>
          <a:stretch>
            <a:fillRect/>
          </a:stretch>
        </p:blipFill>
        <p:spPr>
          <a:xfrm>
            <a:off x="6229870" y="1952133"/>
            <a:ext cx="1125086" cy="940039"/>
          </a:xfrm>
          <a:prstGeom prst="rect">
            <a:avLst/>
          </a:prstGeom>
        </p:spPr>
      </p:pic>
      <p:sp>
        <p:nvSpPr>
          <p:cNvPr id="29" name="テキスト ボックス 274">
            <a:extLst>
              <a:ext uri="{FF2B5EF4-FFF2-40B4-BE49-F238E27FC236}">
                <a16:creationId xmlns:a16="http://schemas.microsoft.com/office/drawing/2014/main" id="{CF29BAA0-AD69-BFB2-29BD-F46A6A5529A6}"/>
              </a:ext>
            </a:extLst>
          </p:cNvPr>
          <p:cNvSpPr txBox="1"/>
          <p:nvPr/>
        </p:nvSpPr>
        <p:spPr>
          <a:xfrm>
            <a:off x="6653730" y="3350081"/>
            <a:ext cx="1938554"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エコキュート本体とリモコンは有線接続です。</a:t>
            </a:r>
            <a:endParaRPr lang="en-US" altLang="ja-JP" sz="600" dirty="0">
              <a:latin typeface="メイリオ" panose="020B0604030504040204" pitchFamily="50" charset="-128"/>
              <a:ea typeface="メイリオ" panose="020B0604030504040204" pitchFamily="50" charset="-128"/>
            </a:endParaRPr>
          </a:p>
        </p:txBody>
      </p:sp>
      <p:pic>
        <p:nvPicPr>
          <p:cNvPr id="30" name="図 29" descr="ダイアグラム が含まれている画像&#10;&#10;AI 生成コンテンツは誤りを含む可能性があります。">
            <a:extLst>
              <a:ext uri="{FF2B5EF4-FFF2-40B4-BE49-F238E27FC236}">
                <a16:creationId xmlns:a16="http://schemas.microsoft.com/office/drawing/2014/main" id="{F76A21D9-39F1-A8B6-F09A-D888FB5F9EB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857896" y="52853"/>
            <a:ext cx="3604316" cy="577919"/>
          </a:xfrm>
          <a:prstGeom prst="rect">
            <a:avLst/>
          </a:prstGeom>
        </p:spPr>
      </p:pic>
      <p:sp>
        <p:nvSpPr>
          <p:cNvPr id="14" name="テキスト ボックス 274">
            <a:extLst>
              <a:ext uri="{FF2B5EF4-FFF2-40B4-BE49-F238E27FC236}">
                <a16:creationId xmlns:a16="http://schemas.microsoft.com/office/drawing/2014/main" id="{B2B90FA0-3950-06BA-7C24-E07FCD09EDA5}"/>
              </a:ext>
            </a:extLst>
          </p:cNvPr>
          <p:cNvSpPr txBox="1"/>
          <p:nvPr/>
        </p:nvSpPr>
        <p:spPr>
          <a:xfrm>
            <a:off x="10232403" y="1568192"/>
            <a:ext cx="934668" cy="18891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2025</a:t>
            </a:r>
            <a:r>
              <a:rPr kumimoji="1" lang="ja-JP" altLang="en-US" sz="600" dirty="0">
                <a:latin typeface="メイリオ" panose="020B0604030504040204" pitchFamily="50" charset="-128"/>
                <a:ea typeface="メイリオ" panose="020B0604030504040204" pitchFamily="50" charset="-128"/>
              </a:rPr>
              <a:t>年度モデル）</a:t>
            </a:r>
            <a:endParaRPr lang="en-US" altLang="ja-JP" sz="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825852" y="194652"/>
            <a:ext cx="528348"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一般地向け（－</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10℃</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a:t>
            </a:r>
            <a:r>
              <a:rPr kumimoji="0" lang="en-US" altLang="ja-JP" sz="18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9" name="図 13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A38BADD6-8380-6F87-945E-FA628451AC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142" name="角丸四角形 327">
            <a:extLst>
              <a:ext uri="{FF2B5EF4-FFF2-40B4-BE49-F238E27FC236}">
                <a16:creationId xmlns:a16="http://schemas.microsoft.com/office/drawing/2014/main" id="{3A71B29B-F807-25D2-2ABA-C73304610E41}"/>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3" name="Rectangle 212">
            <a:extLst>
              <a:ext uri="{FF2B5EF4-FFF2-40B4-BE49-F238E27FC236}">
                <a16:creationId xmlns:a16="http://schemas.microsoft.com/office/drawing/2014/main" id="{13ED9FF6-0F8B-805A-21A4-0D2FFB245BF3}"/>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転倒防止策</a:t>
            </a:r>
          </a:p>
        </p:txBody>
      </p:sp>
      <p:sp>
        <p:nvSpPr>
          <p:cNvPr id="151" name="Rectangle 213">
            <a:extLst>
              <a:ext uri="{FF2B5EF4-FFF2-40B4-BE49-F238E27FC236}">
                <a16:creationId xmlns:a16="http://schemas.microsoft.com/office/drawing/2014/main" id="{60152821-383B-89D9-FD11-BF997364CB2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157" name="Text Box 215">
            <a:extLst>
              <a:ext uri="{FF2B5EF4-FFF2-40B4-BE49-F238E27FC236}">
                <a16:creationId xmlns:a16="http://schemas.microsoft.com/office/drawing/2014/main" id="{B4D674D2-1C10-6C96-6631-B455CF43266A}"/>
              </a:ext>
            </a:extLst>
          </p:cNvPr>
          <p:cNvSpPr txBox="1">
            <a:spLocks/>
          </p:cNvSpPr>
          <p:nvPr/>
        </p:nvSpPr>
        <p:spPr bwMode="auto">
          <a:xfrm>
            <a:off x="1889176" y="4875480"/>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158" name="Text Box 217">
            <a:extLst>
              <a:ext uri="{FF2B5EF4-FFF2-40B4-BE49-F238E27FC236}">
                <a16:creationId xmlns:a16="http://schemas.microsoft.com/office/drawing/2014/main" id="{FB367DF0-07CE-4292-5C5A-CE3FD3E84954}"/>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161" name="テキスト ボックス 145">
            <a:extLst>
              <a:ext uri="{FF2B5EF4-FFF2-40B4-BE49-F238E27FC236}">
                <a16:creationId xmlns:a16="http://schemas.microsoft.com/office/drawing/2014/main" id="{05A7E989-8A5E-7CBF-446F-FF29C4305E70}"/>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163" name="テキスト ボックス 146">
            <a:extLst>
              <a:ext uri="{FF2B5EF4-FFF2-40B4-BE49-F238E27FC236}">
                <a16:creationId xmlns:a16="http://schemas.microsoft.com/office/drawing/2014/main" id="{4242FE23-3416-2FA4-7B56-805ACD9C3ACD}"/>
              </a:ext>
            </a:extLst>
          </p:cNvPr>
          <p:cNvSpPr txBox="1">
            <a:spLocks noChangeArrowheads="1"/>
          </p:cNvSpPr>
          <p:nvPr/>
        </p:nvSpPr>
        <p:spPr bwMode="auto">
          <a:xfrm>
            <a:off x="1854557" y="4658683"/>
            <a:ext cx="2557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本脚でクラス</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対応の耐震設計。</a:t>
            </a:r>
          </a:p>
        </p:txBody>
      </p:sp>
      <p:sp>
        <p:nvSpPr>
          <p:cNvPr id="165" name="楕円 164">
            <a:extLst>
              <a:ext uri="{FF2B5EF4-FFF2-40B4-BE49-F238E27FC236}">
                <a16:creationId xmlns:a16="http://schemas.microsoft.com/office/drawing/2014/main" id="{868F4E01-D3D8-C53B-3660-46B6C3175B62}"/>
              </a:ext>
            </a:extLst>
          </p:cNvPr>
          <p:cNvSpPr/>
          <p:nvPr/>
        </p:nvSpPr>
        <p:spPr>
          <a:xfrm>
            <a:off x="295417" y="412716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7" name="Oval 222">
            <a:extLst>
              <a:ext uri="{FF2B5EF4-FFF2-40B4-BE49-F238E27FC236}">
                <a16:creationId xmlns:a16="http://schemas.microsoft.com/office/drawing/2014/main" id="{D31B07FB-F2F1-FB20-2834-93BF748702E3}"/>
              </a:ext>
            </a:extLst>
          </p:cNvPr>
          <p:cNvSpPr>
            <a:spLocks/>
          </p:cNvSpPr>
          <p:nvPr/>
        </p:nvSpPr>
        <p:spPr bwMode="auto">
          <a:xfrm>
            <a:off x="736259" y="4393315"/>
            <a:ext cx="558800" cy="536575"/>
          </a:xfrm>
          <a:prstGeom prst="ellipse">
            <a:avLst/>
          </a:prstGeom>
          <a:solidFill>
            <a:srgbClr val="FF0000"/>
          </a:solidFill>
          <a:ln>
            <a:noFill/>
          </a:ln>
          <a:effec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A</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168" name="楕円 167">
            <a:extLst>
              <a:ext uri="{FF2B5EF4-FFF2-40B4-BE49-F238E27FC236}">
                <a16:creationId xmlns:a16="http://schemas.microsoft.com/office/drawing/2014/main" id="{43770237-6F13-5F18-78FF-1CCEB01C7155}"/>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169" name="直線コネクタ 168">
            <a:extLst>
              <a:ext uri="{FF2B5EF4-FFF2-40B4-BE49-F238E27FC236}">
                <a16:creationId xmlns:a16="http://schemas.microsoft.com/office/drawing/2014/main" id="{40EBD08C-2CE0-E23C-369C-7E9CE15E16F4}"/>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 name="直線コネクタ 172">
            <a:extLst>
              <a:ext uri="{FF2B5EF4-FFF2-40B4-BE49-F238E27FC236}">
                <a16:creationId xmlns:a16="http://schemas.microsoft.com/office/drawing/2014/main" id="{96B5D0D1-A465-9AA8-36B5-1154CF04AFF2}"/>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74" name="楕円 173">
            <a:extLst>
              <a:ext uri="{FF2B5EF4-FFF2-40B4-BE49-F238E27FC236}">
                <a16:creationId xmlns:a16="http://schemas.microsoft.com/office/drawing/2014/main" id="{64EE3A2C-396E-0378-96D3-ECEC4CD2692D}"/>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5" name="Rectangle 212">
            <a:extLst>
              <a:ext uri="{FF2B5EF4-FFF2-40B4-BE49-F238E27FC236}">
                <a16:creationId xmlns:a16="http://schemas.microsoft.com/office/drawing/2014/main" id="{239423FB-50F8-FD70-BD23-68F20BC3B172}"/>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176" name="Text Box 215">
            <a:extLst>
              <a:ext uri="{FF2B5EF4-FFF2-40B4-BE49-F238E27FC236}">
                <a16:creationId xmlns:a16="http://schemas.microsoft.com/office/drawing/2014/main" id="{00AFD307-493F-74B3-97C2-0AFD22335815}"/>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177" name="直線コネクタ 176">
            <a:extLst>
              <a:ext uri="{FF2B5EF4-FFF2-40B4-BE49-F238E27FC236}">
                <a16:creationId xmlns:a16="http://schemas.microsoft.com/office/drawing/2014/main" id="{755DED5E-FAC2-7FFA-87D4-965E41258EC3}"/>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8" name="直線コネクタ 177">
            <a:extLst>
              <a:ext uri="{FF2B5EF4-FFF2-40B4-BE49-F238E27FC236}">
                <a16:creationId xmlns:a16="http://schemas.microsoft.com/office/drawing/2014/main" id="{8C8F07FC-B0FE-370B-01B7-99E2135F28B4}"/>
              </a:ext>
            </a:extLst>
          </p:cNvPr>
          <p:cNvCxnSpPr>
            <a:cxnSpLocks/>
            <a:endCxn id="175"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79" name="楕円 178">
            <a:extLst>
              <a:ext uri="{FF2B5EF4-FFF2-40B4-BE49-F238E27FC236}">
                <a16:creationId xmlns:a16="http://schemas.microsoft.com/office/drawing/2014/main" id="{414FB6B8-AFC7-7111-8234-6FCEBE6D7CDB}"/>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180" name="直線コネクタ 179">
            <a:extLst>
              <a:ext uri="{FF2B5EF4-FFF2-40B4-BE49-F238E27FC236}">
                <a16:creationId xmlns:a16="http://schemas.microsoft.com/office/drawing/2014/main" id="{D46F4373-A5F3-9A5D-4D43-9650AD20F1EE}"/>
              </a:ext>
            </a:extLst>
          </p:cNvPr>
          <p:cNvCxnSpPr>
            <a:cxnSpLocks/>
            <a:stCxn id="165" idx="4"/>
          </p:cNvCxnSpPr>
          <p:nvPr/>
        </p:nvCxnSpPr>
        <p:spPr>
          <a:xfrm>
            <a:off x="331368" y="4199070"/>
            <a:ext cx="0" cy="4705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1" name="直線コネクタ 180">
            <a:extLst>
              <a:ext uri="{FF2B5EF4-FFF2-40B4-BE49-F238E27FC236}">
                <a16:creationId xmlns:a16="http://schemas.microsoft.com/office/drawing/2014/main" id="{894184F0-B86C-3478-10DD-8680DCFF01B7}"/>
              </a:ext>
            </a:extLst>
          </p:cNvPr>
          <p:cNvCxnSpPr>
            <a:cxnSpLocks/>
          </p:cNvCxnSpPr>
          <p:nvPr/>
        </p:nvCxnSpPr>
        <p:spPr>
          <a:xfrm>
            <a:off x="326231" y="4667052"/>
            <a:ext cx="4533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テキスト ボックス 274">
            <a:extLst>
              <a:ext uri="{FF2B5EF4-FFF2-40B4-BE49-F238E27FC236}">
                <a16:creationId xmlns:a16="http://schemas.microsoft.com/office/drawing/2014/main" id="{28FDC454-42A2-CBC0-E17A-337B77448025}"/>
              </a:ext>
            </a:extLst>
          </p:cNvPr>
          <p:cNvSpPr txBox="1"/>
          <p:nvPr/>
        </p:nvSpPr>
        <p:spPr>
          <a:xfrm>
            <a:off x="10153208" y="4875480"/>
            <a:ext cx="2720132" cy="11079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※2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a:t>
            </a:r>
            <a:r>
              <a:rPr kumimoji="1" lang="ja-JP" altLang="en-US" sz="600" dirty="0">
                <a:latin typeface="メイリオ" panose="020B0604030504040204" pitchFamily="50" charset="-128"/>
                <a:ea typeface="メイリオ" panose="020B0604030504040204" pitchFamily="50" charset="-128"/>
              </a:rPr>
              <a:t>において。大阪地区、給湯（保温）負荷は、</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日）に基づき試算。</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運転モードはお買い上げ時の設定、ソーラーモードアプリは積極</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モード設定。・関西電力「はぴ</a:t>
            </a:r>
            <a:r>
              <a:rPr kumimoji="1" lang="en-US" altLang="ja-JP" sz="600" dirty="0">
                <a:latin typeface="メイリオ" panose="020B0604030504040204" pitchFamily="50" charset="-128"/>
                <a:ea typeface="メイリオ" panose="020B0604030504040204" pitchFamily="50" charset="-128"/>
              </a:rPr>
              <a:t>e</a:t>
            </a:r>
            <a:r>
              <a:rPr kumimoji="1" lang="ja-JP" altLang="en-US" sz="600" dirty="0">
                <a:latin typeface="メイリオ" panose="020B0604030504040204" pitchFamily="50" charset="-128"/>
                <a:ea typeface="メイリオ" panose="020B0604030504040204" pitchFamily="50" charset="-128"/>
              </a:rPr>
              <a:t>タイムＲ」</a:t>
            </a:r>
            <a:r>
              <a:rPr kumimoji="1" lang="zh-TW" altLang="en-US" sz="600" dirty="0">
                <a:latin typeface="メイリオ" panose="020B0604030504040204" pitchFamily="50" charset="-128"/>
                <a:ea typeface="メイリオ" panose="020B0604030504040204" pitchFamily="50" charset="-128"/>
              </a:rPr>
              <a:t>夜間料金</a:t>
            </a:r>
            <a:r>
              <a:rPr kumimoji="1" lang="en-US" altLang="zh-TW" sz="600" dirty="0">
                <a:latin typeface="メイリオ" panose="020B0604030504040204" pitchFamily="50" charset="-128"/>
                <a:ea typeface="メイリオ" panose="020B0604030504040204" pitchFamily="50" charset="-128"/>
              </a:rPr>
              <a:t>15.37</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zh-TW" altLang="en-US" sz="600" dirty="0">
                <a:latin typeface="メイリオ" panose="020B0604030504040204" pitchFamily="50" charset="-128"/>
                <a:ea typeface="メイリオ" panose="020B0604030504040204" pitchFamily="50" charset="-128"/>
              </a:rPr>
              <a:t>燃料調整費</a:t>
            </a:r>
            <a:r>
              <a:rPr kumimoji="1" lang="en-US" altLang="ja-JP" sz="600" dirty="0">
                <a:latin typeface="メイリオ" panose="020B0604030504040204" pitchFamily="50" charset="-128"/>
                <a:ea typeface="メイリオ" panose="020B0604030504040204" pitchFamily="50" charset="-128"/>
              </a:rPr>
              <a:t>0.64</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再生可能エネルギー発電促進</a:t>
            </a:r>
            <a:r>
              <a:rPr kumimoji="1" lang="zh-TW" altLang="en-US" sz="600" dirty="0">
                <a:latin typeface="メイリオ" panose="020B0604030504040204" pitchFamily="50" charset="-128"/>
                <a:ea typeface="メイリオ" panose="020B0604030504040204" pitchFamily="50" charset="-128"/>
              </a:rPr>
              <a:t>賦課金</a:t>
            </a:r>
            <a:endParaRPr kumimoji="1" lang="en-US" altLang="zh-TW"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3.98</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r>
              <a:rPr kumimoji="1" lang="en-US" altLang="ja-JP" sz="600" dirty="0">
                <a:latin typeface="メイリオ" panose="020B0604030504040204" pitchFamily="50" charset="-128"/>
                <a:ea typeface="メイリオ" panose="020B0604030504040204" pitchFamily="50" charset="-128"/>
              </a:rPr>
              <a:t>(2026</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3</a:t>
            </a:r>
            <a:r>
              <a:rPr kumimoji="1" lang="ja-JP" altLang="en-US" sz="600" dirty="0">
                <a:latin typeface="メイリオ" panose="020B0604030504040204" pitchFamily="50" charset="-128"/>
                <a:ea typeface="メイリオ" panose="020B0604030504040204" pitchFamily="50" charset="-128"/>
              </a:rPr>
              <a:t>月時点、当社調べ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容量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ご利用状況、電力契約等により異なります。太陽光発電の自家消費</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a:p>
            <a:endParaRPr kumimoji="1" lang="ja-JP" altLang="en-US" sz="600" dirty="0">
              <a:latin typeface="メイリオ" panose="020B0604030504040204" pitchFamily="50" charset="-128"/>
              <a:ea typeface="メイリオ" panose="020B0604030504040204" pitchFamily="50" charset="-128"/>
            </a:endParaRPr>
          </a:p>
        </p:txBody>
      </p:sp>
      <p:sp>
        <p:nvSpPr>
          <p:cNvPr id="12" name="テキスト ボックス 13">
            <a:extLst>
              <a:ext uri="{FF2B5EF4-FFF2-40B4-BE49-F238E27FC236}">
                <a16:creationId xmlns:a16="http://schemas.microsoft.com/office/drawing/2014/main" id="{E6E8BF64-B0E8-087B-B700-E83562034294}"/>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3" name="直線コネクタ 9">
            <a:extLst>
              <a:ext uri="{FF2B5EF4-FFF2-40B4-BE49-F238E27FC236}">
                <a16:creationId xmlns:a16="http://schemas.microsoft.com/office/drawing/2014/main" id="{CB98B7F8-A522-5C19-7A6B-D8CFE66AFD69}"/>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正方形/長方形 19">
            <a:extLst>
              <a:ext uri="{FF2B5EF4-FFF2-40B4-BE49-F238E27FC236}">
                <a16:creationId xmlns:a16="http://schemas.microsoft.com/office/drawing/2014/main" id="{7D86A560-341E-7EE3-6DFF-E484468960C8}"/>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15" name="直線コネクタ 9">
            <a:extLst>
              <a:ext uri="{FF2B5EF4-FFF2-40B4-BE49-F238E27FC236}">
                <a16:creationId xmlns:a16="http://schemas.microsoft.com/office/drawing/2014/main" id="{4AEBC200-AACF-2F94-DF27-B190CDC76492}"/>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テキスト ボックス 274">
            <a:extLst>
              <a:ext uri="{FF2B5EF4-FFF2-40B4-BE49-F238E27FC236}">
                <a16:creationId xmlns:a16="http://schemas.microsoft.com/office/drawing/2014/main" id="{E9CAADC0-8369-566C-2651-1BD5F196EEC1}"/>
              </a:ext>
            </a:extLst>
          </p:cNvPr>
          <p:cNvSpPr txBox="1"/>
          <p:nvPr/>
        </p:nvSpPr>
        <p:spPr>
          <a:xfrm>
            <a:off x="5836204" y="4578147"/>
            <a:ext cx="446908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lang="ja-JP" altLang="en-US" sz="600" dirty="0">
                <a:latin typeface="メイリオ" panose="020B0604030504040204" pitchFamily="50" charset="-128"/>
                <a:ea typeface="メイリオ" panose="020B0604030504040204" pitchFamily="50" charset="-128"/>
              </a:rPr>
              <a:t>条件（当社試算）：給湯負荷 </a:t>
            </a:r>
            <a:r>
              <a:rPr lang="en-US" altLang="ja-JP" sz="600" dirty="0">
                <a:latin typeface="メイリオ" panose="020B0604030504040204" pitchFamily="50" charset="-128"/>
                <a:ea typeface="メイリオ" panose="020B0604030504040204" pitchFamily="50" charset="-128"/>
              </a:rPr>
              <a:t>JIS C 9220:2018</a:t>
            </a:r>
            <a:r>
              <a:rPr lang="ja-JP" altLang="en-US" sz="600" dirty="0">
                <a:latin typeface="メイリオ" panose="020B0604030504040204" pitchFamily="50" charset="-128"/>
                <a:ea typeface="メイリオ" panose="020B0604030504040204" pitchFamily="50" charset="-128"/>
              </a:rPr>
              <a:t>の給湯保温モード熱量、地域：大阪地区、</a:t>
            </a:r>
            <a:r>
              <a:rPr lang="en-US" altLang="ja-JP" sz="600" dirty="0">
                <a:latin typeface="メイリオ" panose="020B0604030504040204" pitchFamily="50" charset="-128"/>
                <a:ea typeface="メイリオ" panose="020B0604030504040204" pitchFamily="50" charset="-128"/>
              </a:rPr>
              <a:t>CHP-37AZ2</a:t>
            </a:r>
            <a:r>
              <a:rPr lang="ja-JP" altLang="en-US" sz="600" dirty="0">
                <a:latin typeface="メイリオ" panose="020B0604030504040204" pitchFamily="50" charset="-128"/>
                <a:ea typeface="メイリオ" panose="020B0604030504040204" pitchFamily="50" charset="-128"/>
              </a:rPr>
              <a:t>（運転モード：</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おまかせ省エネ）において。アプリ設定値 太陽光発電システム容量：</a:t>
            </a:r>
            <a:r>
              <a:rPr lang="en-US" altLang="ja-JP" sz="600" dirty="0">
                <a:latin typeface="メイリオ" panose="020B0604030504040204" pitchFamily="50" charset="-128"/>
                <a:ea typeface="メイリオ" panose="020B0604030504040204" pitchFamily="50" charset="-128"/>
              </a:rPr>
              <a:t>5.0kW</a:t>
            </a:r>
            <a:r>
              <a:rPr lang="ja-JP" altLang="en-US" sz="600" dirty="0">
                <a:latin typeface="メイリオ" panose="020B0604030504040204" pitchFamily="50" charset="-128"/>
                <a:ea typeface="メイリオ" panose="020B0604030504040204" pitchFamily="50" charset="-128"/>
              </a:rPr>
              <a:t>、ご家庭の消費電力：</a:t>
            </a:r>
            <a:r>
              <a:rPr lang="en-US" altLang="ja-JP" sz="600" dirty="0">
                <a:latin typeface="メイリオ" panose="020B0604030504040204" pitchFamily="50" charset="-128"/>
                <a:ea typeface="メイリオ" panose="020B0604030504040204" pitchFamily="50" charset="-128"/>
              </a:rPr>
              <a:t>0.3kW</a:t>
            </a:r>
            <a:r>
              <a:rPr lang="ja-JP" altLang="en-US" sz="600" dirty="0">
                <a:latin typeface="メイリオ" panose="020B0604030504040204" pitchFamily="50" charset="-128"/>
                <a:ea typeface="メイリオ" panose="020B0604030504040204" pitchFamily="50" charset="-128"/>
              </a:rPr>
              <a:t>、晴天日。</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天候の条件やご使用状況等により昼間沸き上げ比率は変動します。年間の昼間消費電力量比率は</a:t>
            </a:r>
            <a:r>
              <a:rPr lang="en-US" altLang="ja-JP" sz="600" dirty="0">
                <a:latin typeface="メイリオ" panose="020B0604030504040204" pitchFamily="50" charset="-128"/>
                <a:ea typeface="メイリオ" panose="020B0604030504040204" pitchFamily="50" charset="-128"/>
              </a:rPr>
              <a:t>50</a:t>
            </a:r>
            <a:r>
              <a:rPr lang="ja-JP" altLang="en-US" sz="600" dirty="0">
                <a:latin typeface="メイリオ" panose="020B0604030504040204" pitchFamily="50" charset="-128"/>
                <a:ea typeface="メイリオ" panose="020B0604030504040204" pitchFamily="50" charset="-128"/>
              </a:rPr>
              <a:t>％以下です。</a:t>
            </a:r>
            <a:endParaRPr kumimoji="1" lang="ja-JP" altLang="en-US" sz="600" dirty="0">
              <a:latin typeface="メイリオ" panose="020B0604030504040204" pitchFamily="50" charset="-128"/>
              <a:ea typeface="メイリオ" panose="020B0604030504040204" pitchFamily="50" charset="-128"/>
            </a:endParaRPr>
          </a:p>
        </p:txBody>
      </p:sp>
      <p:sp>
        <p:nvSpPr>
          <p:cNvPr id="39" name="テキスト ボックス 13">
            <a:extLst>
              <a:ext uri="{FF2B5EF4-FFF2-40B4-BE49-F238E27FC236}">
                <a16:creationId xmlns:a16="http://schemas.microsoft.com/office/drawing/2014/main" id="{D7616562-B25F-04C9-A383-69E57E281321}"/>
              </a:ext>
            </a:extLst>
          </p:cNvPr>
          <p:cNvSpPr txBox="1">
            <a:spLocks noChangeArrowheads="1"/>
          </p:cNvSpPr>
          <p:nvPr/>
        </p:nvSpPr>
        <p:spPr bwMode="auto">
          <a:xfrm>
            <a:off x="6026845" y="5886379"/>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0" name="テキスト ボックス 13">
            <a:extLst>
              <a:ext uri="{FF2B5EF4-FFF2-40B4-BE49-F238E27FC236}">
                <a16:creationId xmlns:a16="http://schemas.microsoft.com/office/drawing/2014/main" id="{5178F2E6-BC66-4127-C44E-B854A90579B0}"/>
              </a:ext>
            </a:extLst>
          </p:cNvPr>
          <p:cNvSpPr txBox="1">
            <a:spLocks noChangeArrowheads="1"/>
          </p:cNvSpPr>
          <p:nvPr/>
        </p:nvSpPr>
        <p:spPr bwMode="auto">
          <a:xfrm>
            <a:off x="9383158" y="5883857"/>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快適入浴</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8" name="角丸四角形 305">
            <a:extLst>
              <a:ext uri="{FF2B5EF4-FFF2-40B4-BE49-F238E27FC236}">
                <a16:creationId xmlns:a16="http://schemas.microsoft.com/office/drawing/2014/main" id="{C3C53A10-6A1E-6384-54E1-2B4A22B3A56B}"/>
              </a:ext>
            </a:extLst>
          </p:cNvPr>
          <p:cNvSpPr>
            <a:spLocks noChangeArrowheads="1"/>
          </p:cNvSpPr>
          <p:nvPr/>
        </p:nvSpPr>
        <p:spPr bwMode="auto">
          <a:xfrm>
            <a:off x="10310003" y="1467546"/>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59" name="テキスト ボックス 8">
            <a:extLst>
              <a:ext uri="{FF2B5EF4-FFF2-40B4-BE49-F238E27FC236}">
                <a16:creationId xmlns:a16="http://schemas.microsoft.com/office/drawing/2014/main" id="{58C775CA-7F5E-B689-7855-B04DFFAD4817}"/>
              </a:ext>
            </a:extLst>
          </p:cNvPr>
          <p:cNvSpPr txBox="1">
            <a:spLocks noChangeArrowheads="1"/>
          </p:cNvSpPr>
          <p:nvPr/>
        </p:nvSpPr>
        <p:spPr bwMode="auto">
          <a:xfrm>
            <a:off x="10408396" y="1454515"/>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60" name="テキスト ボックス 258">
            <a:extLst>
              <a:ext uri="{FF2B5EF4-FFF2-40B4-BE49-F238E27FC236}">
                <a16:creationId xmlns:a16="http://schemas.microsoft.com/office/drawing/2014/main" id="{6B11BFCE-E999-D9E7-39ED-1713ADD59146}"/>
              </a:ext>
            </a:extLst>
          </p:cNvPr>
          <p:cNvSpPr txBox="1">
            <a:spLocks noChangeArrowheads="1"/>
          </p:cNvSpPr>
          <p:nvPr/>
        </p:nvSpPr>
        <p:spPr bwMode="auto">
          <a:xfrm>
            <a:off x="10405167" y="1743740"/>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62" name="テキスト ボックス 258">
            <a:extLst>
              <a:ext uri="{FF2B5EF4-FFF2-40B4-BE49-F238E27FC236}">
                <a16:creationId xmlns:a16="http://schemas.microsoft.com/office/drawing/2014/main" id="{F09528E2-7BFE-26B6-CE50-E05ADC3B8A7C}"/>
              </a:ext>
            </a:extLst>
          </p:cNvPr>
          <p:cNvSpPr txBox="1">
            <a:spLocks noChangeArrowheads="1"/>
          </p:cNvSpPr>
          <p:nvPr/>
        </p:nvSpPr>
        <p:spPr bwMode="auto">
          <a:xfrm>
            <a:off x="10259285" y="1952710"/>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専用の</a:t>
            </a: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63" name="角丸四角形 305">
            <a:extLst>
              <a:ext uri="{FF2B5EF4-FFF2-40B4-BE49-F238E27FC236}">
                <a16:creationId xmlns:a16="http://schemas.microsoft.com/office/drawing/2014/main" id="{8AB51F8B-48CA-02A1-A6E1-3DE1703F6AC5}"/>
              </a:ext>
            </a:extLst>
          </p:cNvPr>
          <p:cNvSpPr>
            <a:spLocks noChangeArrowheads="1"/>
          </p:cNvSpPr>
          <p:nvPr/>
        </p:nvSpPr>
        <p:spPr bwMode="auto">
          <a:xfrm>
            <a:off x="10300594" y="2601840"/>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4" name="テキスト ボックス 8">
            <a:extLst>
              <a:ext uri="{FF2B5EF4-FFF2-40B4-BE49-F238E27FC236}">
                <a16:creationId xmlns:a16="http://schemas.microsoft.com/office/drawing/2014/main" id="{483DCB00-21C8-4F42-AB1C-79363B3BBA88}"/>
              </a:ext>
            </a:extLst>
          </p:cNvPr>
          <p:cNvSpPr txBox="1">
            <a:spLocks noChangeArrowheads="1"/>
          </p:cNvSpPr>
          <p:nvPr/>
        </p:nvSpPr>
        <p:spPr bwMode="auto">
          <a:xfrm>
            <a:off x="10346020" y="2596437"/>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65" name="テキスト ボックス 258">
            <a:extLst>
              <a:ext uri="{FF2B5EF4-FFF2-40B4-BE49-F238E27FC236}">
                <a16:creationId xmlns:a16="http://schemas.microsoft.com/office/drawing/2014/main" id="{C238E1C3-3D8F-2059-9CF2-4DCCCD37C371}"/>
              </a:ext>
            </a:extLst>
          </p:cNvPr>
          <p:cNvSpPr txBox="1">
            <a:spLocks noChangeArrowheads="1"/>
          </p:cNvSpPr>
          <p:nvPr/>
        </p:nvSpPr>
        <p:spPr bwMode="auto">
          <a:xfrm>
            <a:off x="10398661" y="2876488"/>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66" name="テキスト ボックス 258">
            <a:extLst>
              <a:ext uri="{FF2B5EF4-FFF2-40B4-BE49-F238E27FC236}">
                <a16:creationId xmlns:a16="http://schemas.microsoft.com/office/drawing/2014/main" id="{4BABF631-C80D-0ADC-675B-E5B2A81194D8}"/>
              </a:ext>
            </a:extLst>
          </p:cNvPr>
          <p:cNvSpPr txBox="1">
            <a:spLocks noChangeArrowheads="1"/>
          </p:cNvSpPr>
          <p:nvPr/>
        </p:nvSpPr>
        <p:spPr bwMode="auto">
          <a:xfrm>
            <a:off x="10319422" y="3090594"/>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67" name="直線コネクタ 66">
            <a:extLst>
              <a:ext uri="{FF2B5EF4-FFF2-40B4-BE49-F238E27FC236}">
                <a16:creationId xmlns:a16="http://schemas.microsoft.com/office/drawing/2014/main" id="{1697597A-48AD-C82F-3592-B0A8A7BB676B}"/>
              </a:ext>
            </a:extLst>
          </p:cNvPr>
          <p:cNvCxnSpPr/>
          <p:nvPr/>
        </p:nvCxnSpPr>
        <p:spPr>
          <a:xfrm>
            <a:off x="10405167" y="1715694"/>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309CC042-9647-3AAE-52F0-98B30D1CB6DA}"/>
              </a:ext>
            </a:extLst>
          </p:cNvPr>
          <p:cNvCxnSpPr/>
          <p:nvPr/>
        </p:nvCxnSpPr>
        <p:spPr>
          <a:xfrm>
            <a:off x="10405167" y="2857616"/>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81" name="テキスト ボックス 8">
            <a:extLst>
              <a:ext uri="{FF2B5EF4-FFF2-40B4-BE49-F238E27FC236}">
                <a16:creationId xmlns:a16="http://schemas.microsoft.com/office/drawing/2014/main" id="{0A67136B-9725-DBFB-7199-DC385F54D915}"/>
              </a:ext>
            </a:extLst>
          </p:cNvPr>
          <p:cNvSpPr txBox="1">
            <a:spLocks noChangeArrowheads="1"/>
          </p:cNvSpPr>
          <p:nvPr/>
        </p:nvSpPr>
        <p:spPr bwMode="auto">
          <a:xfrm>
            <a:off x="10363365" y="3665267"/>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82" name="テキスト ボックス 258">
            <a:extLst>
              <a:ext uri="{FF2B5EF4-FFF2-40B4-BE49-F238E27FC236}">
                <a16:creationId xmlns:a16="http://schemas.microsoft.com/office/drawing/2014/main" id="{B3F4AB85-8B0E-C887-7C2C-638A641C7615}"/>
              </a:ext>
            </a:extLst>
          </p:cNvPr>
          <p:cNvSpPr txBox="1">
            <a:spLocks noChangeArrowheads="1"/>
          </p:cNvSpPr>
          <p:nvPr/>
        </p:nvSpPr>
        <p:spPr bwMode="auto">
          <a:xfrm>
            <a:off x="10377515" y="3953188"/>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83" name="テキスト ボックス 258">
            <a:extLst>
              <a:ext uri="{FF2B5EF4-FFF2-40B4-BE49-F238E27FC236}">
                <a16:creationId xmlns:a16="http://schemas.microsoft.com/office/drawing/2014/main" id="{B9C61DCD-3D75-1487-36E4-A52CBCF198E0}"/>
              </a:ext>
            </a:extLst>
          </p:cNvPr>
          <p:cNvSpPr txBox="1">
            <a:spLocks noChangeArrowheads="1"/>
          </p:cNvSpPr>
          <p:nvPr/>
        </p:nvSpPr>
        <p:spPr bwMode="auto">
          <a:xfrm>
            <a:off x="10275351" y="4165011"/>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a:latin typeface="メイリオ" panose="020B0604030504040204" pitchFamily="50" charset="-128"/>
              <a:ea typeface="メイリオ" panose="020B0604030504040204" pitchFamily="50" charset="-128"/>
            </a:endParaRPr>
          </a:p>
        </p:txBody>
      </p:sp>
      <p:sp>
        <p:nvSpPr>
          <p:cNvPr id="86" name="テキスト ボックス 85">
            <a:extLst>
              <a:ext uri="{FF2B5EF4-FFF2-40B4-BE49-F238E27FC236}">
                <a16:creationId xmlns:a16="http://schemas.microsoft.com/office/drawing/2014/main" id="{2BEAD944-EDF7-F5ED-5CFC-497ABD263B80}"/>
              </a:ext>
            </a:extLst>
          </p:cNvPr>
          <p:cNvSpPr txBox="1"/>
          <p:nvPr/>
        </p:nvSpPr>
        <p:spPr>
          <a:xfrm>
            <a:off x="5842846" y="1714354"/>
            <a:ext cx="4387810" cy="400110"/>
          </a:xfrm>
          <a:prstGeom prst="rect">
            <a:avLst/>
          </a:prstGeom>
          <a:noFill/>
        </p:spPr>
        <p:txBody>
          <a:bodyPr wrap="square" rtlCol="0">
            <a:spAutoFit/>
          </a:bodyPr>
          <a:lstStyle/>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a:t>
            </a:r>
            <a:endParaRPr kumimoji="1" lang="en-US" altLang="ja-JP" sz="1000"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した電力で沸き上げ運転を行うことができます。</a:t>
            </a:r>
          </a:p>
        </p:txBody>
      </p:sp>
      <p:sp>
        <p:nvSpPr>
          <p:cNvPr id="88" name="角丸四角形 305">
            <a:extLst>
              <a:ext uri="{FF2B5EF4-FFF2-40B4-BE49-F238E27FC236}">
                <a16:creationId xmlns:a16="http://schemas.microsoft.com/office/drawing/2014/main" id="{39CCFED1-435A-C60F-ED8C-A97E0719549B}"/>
              </a:ext>
            </a:extLst>
          </p:cNvPr>
          <p:cNvSpPr>
            <a:spLocks noChangeArrowheads="1"/>
          </p:cNvSpPr>
          <p:nvPr/>
        </p:nvSpPr>
        <p:spPr bwMode="auto">
          <a:xfrm>
            <a:off x="5938705" y="4922293"/>
            <a:ext cx="3750611" cy="905332"/>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92" name="テキスト ボックス 8">
            <a:extLst>
              <a:ext uri="{FF2B5EF4-FFF2-40B4-BE49-F238E27FC236}">
                <a16:creationId xmlns:a16="http://schemas.microsoft.com/office/drawing/2014/main" id="{08439229-AC05-B17B-AE52-6560BB29411B}"/>
              </a:ext>
            </a:extLst>
          </p:cNvPr>
          <p:cNvSpPr txBox="1">
            <a:spLocks noChangeArrowheads="1"/>
          </p:cNvSpPr>
          <p:nvPr/>
        </p:nvSpPr>
        <p:spPr bwMode="auto">
          <a:xfrm>
            <a:off x="5954089" y="4920867"/>
            <a:ext cx="341926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20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関西</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err="1">
                <a:solidFill>
                  <a:schemeClr val="tx1">
                    <a:lumMod val="75000"/>
                    <a:lumOff val="25000"/>
                  </a:schemeClr>
                </a:solidFill>
                <a:latin typeface="BIZ UDPゴシック" panose="020B0400000000000000" pitchFamily="50" charset="-128"/>
                <a:ea typeface="BIZ UDPゴシック" panose="020B0400000000000000" pitchFamily="50" charset="-128"/>
              </a:rPr>
              <a:t>はぴ</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e</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タイム</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R </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94" name="右矢印 260">
            <a:extLst>
              <a:ext uri="{FF2B5EF4-FFF2-40B4-BE49-F238E27FC236}">
                <a16:creationId xmlns:a16="http://schemas.microsoft.com/office/drawing/2014/main" id="{6271A88D-3228-8F5D-1774-48D9E41C9E35}"/>
              </a:ext>
            </a:extLst>
          </p:cNvPr>
          <p:cNvSpPr/>
          <p:nvPr/>
        </p:nvSpPr>
        <p:spPr>
          <a:xfrm>
            <a:off x="7924725" y="5369758"/>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6" name="直線コネクタ 95">
            <a:extLst>
              <a:ext uri="{FF2B5EF4-FFF2-40B4-BE49-F238E27FC236}">
                <a16:creationId xmlns:a16="http://schemas.microsoft.com/office/drawing/2014/main" id="{0A10BF4F-E3BD-8898-16E3-9A25861B391E}"/>
              </a:ext>
            </a:extLst>
          </p:cNvPr>
          <p:cNvCxnSpPr>
            <a:cxnSpLocks/>
          </p:cNvCxnSpPr>
          <p:nvPr/>
        </p:nvCxnSpPr>
        <p:spPr>
          <a:xfrm>
            <a:off x="6016117" y="5192586"/>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07" name="図 106">
            <a:extLst>
              <a:ext uri="{FF2B5EF4-FFF2-40B4-BE49-F238E27FC236}">
                <a16:creationId xmlns:a16="http://schemas.microsoft.com/office/drawing/2014/main" id="{EEBD74B1-170B-5FD0-5B84-4954377452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41604">
            <a:off x="9380245" y="4892865"/>
            <a:ext cx="556797" cy="356540"/>
          </a:xfrm>
          <a:prstGeom prst="rect">
            <a:avLst/>
          </a:prstGeom>
        </p:spPr>
      </p:pic>
      <p:sp>
        <p:nvSpPr>
          <p:cNvPr id="109" name="角丸四角形 305">
            <a:extLst>
              <a:ext uri="{FF2B5EF4-FFF2-40B4-BE49-F238E27FC236}">
                <a16:creationId xmlns:a16="http://schemas.microsoft.com/office/drawing/2014/main" id="{C5F3EC66-2BF9-0B0F-134E-E87360447FAD}"/>
              </a:ext>
            </a:extLst>
          </p:cNvPr>
          <p:cNvSpPr>
            <a:spLocks noChangeArrowheads="1"/>
          </p:cNvSpPr>
          <p:nvPr/>
        </p:nvSpPr>
        <p:spPr bwMode="auto">
          <a:xfrm>
            <a:off x="10310003" y="3678603"/>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111" name="直線コネクタ 110">
            <a:extLst>
              <a:ext uri="{FF2B5EF4-FFF2-40B4-BE49-F238E27FC236}">
                <a16:creationId xmlns:a16="http://schemas.microsoft.com/office/drawing/2014/main" id="{7453BBF1-8BEB-837F-F150-9630E4F24FD0}"/>
              </a:ext>
            </a:extLst>
          </p:cNvPr>
          <p:cNvCxnSpPr/>
          <p:nvPr/>
        </p:nvCxnSpPr>
        <p:spPr>
          <a:xfrm>
            <a:off x="10414576" y="3934379"/>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13" name="テキスト ボックス 112">
            <a:extLst>
              <a:ext uri="{FF2B5EF4-FFF2-40B4-BE49-F238E27FC236}">
                <a16:creationId xmlns:a16="http://schemas.microsoft.com/office/drawing/2014/main" id="{F64DCC57-B145-05CB-DA1D-9C966DF8D835}"/>
              </a:ext>
            </a:extLst>
          </p:cNvPr>
          <p:cNvSpPr txBox="1"/>
          <p:nvPr/>
        </p:nvSpPr>
        <p:spPr>
          <a:xfrm>
            <a:off x="5839865" y="1386710"/>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grpSp>
        <p:nvGrpSpPr>
          <p:cNvPr id="115" name="グループ化 114">
            <a:extLst>
              <a:ext uri="{FF2B5EF4-FFF2-40B4-BE49-F238E27FC236}">
                <a16:creationId xmlns:a16="http://schemas.microsoft.com/office/drawing/2014/main" id="{8EEC6996-91F0-C7C2-78FE-05CB1CBDD750}"/>
              </a:ext>
            </a:extLst>
          </p:cNvPr>
          <p:cNvGrpSpPr/>
          <p:nvPr/>
        </p:nvGrpSpPr>
        <p:grpSpPr>
          <a:xfrm>
            <a:off x="12107890" y="3623698"/>
            <a:ext cx="407501" cy="452635"/>
            <a:chOff x="3289753" y="4746779"/>
            <a:chExt cx="407501" cy="452635"/>
          </a:xfrm>
        </p:grpSpPr>
        <p:pic>
          <p:nvPicPr>
            <p:cNvPr id="116" name="図 115">
              <a:extLst>
                <a:ext uri="{FF2B5EF4-FFF2-40B4-BE49-F238E27FC236}">
                  <a16:creationId xmlns:a16="http://schemas.microsoft.com/office/drawing/2014/main" id="{EDECA039-C100-4508-AB07-BC7F8E4443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125" name="角丸四角形 331">
              <a:extLst>
                <a:ext uri="{FF2B5EF4-FFF2-40B4-BE49-F238E27FC236}">
                  <a16:creationId xmlns:a16="http://schemas.microsoft.com/office/drawing/2014/main" id="{2FDFEAC7-5750-B705-7C42-902D2B1C58B2}"/>
                </a:ext>
              </a:extLst>
            </p:cNvPr>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30" name="直線コネクタ 9">
            <a:extLst>
              <a:ext uri="{FF2B5EF4-FFF2-40B4-BE49-F238E27FC236}">
                <a16:creationId xmlns:a16="http://schemas.microsoft.com/office/drawing/2014/main" id="{1BC61BCC-C052-8D11-9CC7-318D77F9F277}"/>
              </a:ext>
            </a:extLst>
          </p:cNvPr>
          <p:cNvCxnSpPr>
            <a:cxnSpLocks noChangeShapeType="1"/>
          </p:cNvCxnSpPr>
          <p:nvPr/>
        </p:nvCxnSpPr>
        <p:spPr bwMode="auto">
          <a:xfrm>
            <a:off x="5863434" y="6249582"/>
            <a:ext cx="681121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正方形/長方形 19">
            <a:extLst>
              <a:ext uri="{FF2B5EF4-FFF2-40B4-BE49-F238E27FC236}">
                <a16:creationId xmlns:a16="http://schemas.microsoft.com/office/drawing/2014/main" id="{E685BC2F-5F05-19E0-A0EE-5CDD2825E5CD}"/>
              </a:ext>
            </a:extLst>
          </p:cNvPr>
          <p:cNvSpPr>
            <a:spLocks noChangeArrowheads="1"/>
          </p:cNvSpPr>
          <p:nvPr/>
        </p:nvSpPr>
        <p:spPr bwMode="auto">
          <a:xfrm>
            <a:off x="5858671" y="5873344"/>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32" name="テキスト ボックス 131">
            <a:extLst>
              <a:ext uri="{FF2B5EF4-FFF2-40B4-BE49-F238E27FC236}">
                <a16:creationId xmlns:a16="http://schemas.microsoft.com/office/drawing/2014/main" id="{B8FA7A33-BD9C-02E3-A9A2-AF8915BBB07C}"/>
              </a:ext>
            </a:extLst>
          </p:cNvPr>
          <p:cNvSpPr txBox="1"/>
          <p:nvPr/>
        </p:nvSpPr>
        <p:spPr>
          <a:xfrm>
            <a:off x="5941593" y="5255760"/>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34" name="テキスト ボックス 133">
            <a:extLst>
              <a:ext uri="{FF2B5EF4-FFF2-40B4-BE49-F238E27FC236}">
                <a16:creationId xmlns:a16="http://schemas.microsoft.com/office/drawing/2014/main" id="{FE8A2282-A21C-7F5C-103A-D42421F137F7}"/>
              </a:ext>
            </a:extLst>
          </p:cNvPr>
          <p:cNvSpPr txBox="1"/>
          <p:nvPr/>
        </p:nvSpPr>
        <p:spPr>
          <a:xfrm flipH="1">
            <a:off x="5931817" y="5416866"/>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30,300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36" name="テキスト ボックス 135">
            <a:extLst>
              <a:ext uri="{FF2B5EF4-FFF2-40B4-BE49-F238E27FC236}">
                <a16:creationId xmlns:a16="http://schemas.microsoft.com/office/drawing/2014/main" id="{97F4DDF0-6524-9686-67F3-96A0667AEFAD}"/>
              </a:ext>
            </a:extLst>
          </p:cNvPr>
          <p:cNvSpPr txBox="1"/>
          <p:nvPr/>
        </p:nvSpPr>
        <p:spPr>
          <a:xfrm>
            <a:off x="8129961" y="5204910"/>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37" name="テキスト ボックス 136">
            <a:extLst>
              <a:ext uri="{FF2B5EF4-FFF2-40B4-BE49-F238E27FC236}">
                <a16:creationId xmlns:a16="http://schemas.microsoft.com/office/drawing/2014/main" id="{467FE4DA-AA5A-D361-EF1F-B4DCACA93BCF}"/>
              </a:ext>
            </a:extLst>
          </p:cNvPr>
          <p:cNvSpPr txBox="1"/>
          <p:nvPr/>
        </p:nvSpPr>
        <p:spPr>
          <a:xfrm flipH="1">
            <a:off x="8321483" y="5363245"/>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22,400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7,900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140" name="テキスト ボックス 13">
            <a:extLst>
              <a:ext uri="{FF2B5EF4-FFF2-40B4-BE49-F238E27FC236}">
                <a16:creationId xmlns:a16="http://schemas.microsoft.com/office/drawing/2014/main" id="{8B5AA5A6-942D-B391-9F94-D6AB8C6EF589}"/>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41" name="直線コネクタ 9">
            <a:extLst>
              <a:ext uri="{FF2B5EF4-FFF2-40B4-BE49-F238E27FC236}">
                <a16:creationId xmlns:a16="http://schemas.microsoft.com/office/drawing/2014/main" id="{2F425805-58CB-B8AC-3496-6EFE678A597E}"/>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正方形/長方形 19">
            <a:extLst>
              <a:ext uri="{FF2B5EF4-FFF2-40B4-BE49-F238E27FC236}">
                <a16:creationId xmlns:a16="http://schemas.microsoft.com/office/drawing/2014/main" id="{9F1BCE30-EA72-D35C-EFE5-E8BBB1A21E5C}"/>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145" name="直線コネクタ 9">
            <a:extLst>
              <a:ext uri="{FF2B5EF4-FFF2-40B4-BE49-F238E27FC236}">
                <a16:creationId xmlns:a16="http://schemas.microsoft.com/office/drawing/2014/main" id="{A6B627FE-46B6-F8BB-0C66-EF35D8B0BF31}"/>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直線コネクタ 9">
            <a:extLst>
              <a:ext uri="{FF2B5EF4-FFF2-40B4-BE49-F238E27FC236}">
                <a16:creationId xmlns:a16="http://schemas.microsoft.com/office/drawing/2014/main" id="{0B9EC7E7-E5BF-FFFC-AC1F-AF84A707C274}"/>
              </a:ext>
            </a:extLst>
          </p:cNvPr>
          <p:cNvCxnSpPr>
            <a:cxnSpLocks noChangeShapeType="1"/>
          </p:cNvCxnSpPr>
          <p:nvPr/>
        </p:nvCxnSpPr>
        <p:spPr bwMode="auto">
          <a:xfrm>
            <a:off x="5858671" y="5873344"/>
            <a:ext cx="680655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47" name="図 146">
            <a:extLst>
              <a:ext uri="{FF2B5EF4-FFF2-40B4-BE49-F238E27FC236}">
                <a16:creationId xmlns:a16="http://schemas.microsoft.com/office/drawing/2014/main" id="{8E1DBECC-35A1-AFEC-1086-60B5F89BAA1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0961" y="5882371"/>
            <a:ext cx="523750" cy="772651"/>
          </a:xfrm>
          <a:prstGeom prst="rect">
            <a:avLst/>
          </a:prstGeom>
        </p:spPr>
      </p:pic>
      <p:pic>
        <p:nvPicPr>
          <p:cNvPr id="154" name="図 153" descr="グラフィカル ユーザー インターフェイス&#10;&#10;AI 生成コンテンツは誤りを含む可能性があります。">
            <a:extLst>
              <a:ext uri="{FF2B5EF4-FFF2-40B4-BE49-F238E27FC236}">
                <a16:creationId xmlns:a16="http://schemas.microsoft.com/office/drawing/2014/main" id="{2A725753-78EF-7C42-0B2E-737555EDCC9F}"/>
              </a:ext>
            </a:extLst>
          </p:cNvPr>
          <p:cNvPicPr>
            <a:picLocks noChangeAspect="1"/>
          </p:cNvPicPr>
          <p:nvPr/>
        </p:nvPicPr>
        <p:blipFill>
          <a:blip r:embed="rId9" cstate="print">
            <a:extLst>
              <a:ext uri="{28A0092B-C50C-407E-A947-70E740481C1C}">
                <a14:useLocalDpi xmlns:a14="http://schemas.microsoft.com/office/drawing/2010/main" val="0"/>
              </a:ext>
            </a:extLst>
          </a:blip>
          <a:srcRect l="32771" t="2669" b="8850"/>
          <a:stretch>
            <a:fillRect/>
          </a:stretch>
        </p:blipFill>
        <p:spPr>
          <a:xfrm>
            <a:off x="6045551" y="2264216"/>
            <a:ext cx="3581464" cy="2309367"/>
          </a:xfrm>
          <a:prstGeom prst="rect">
            <a:avLst/>
          </a:prstGeom>
        </p:spPr>
      </p:pic>
      <p:grpSp>
        <p:nvGrpSpPr>
          <p:cNvPr id="155" name="object 33">
            <a:extLst>
              <a:ext uri="{FF2B5EF4-FFF2-40B4-BE49-F238E27FC236}">
                <a16:creationId xmlns:a16="http://schemas.microsoft.com/office/drawing/2014/main" id="{BF4AEE85-4BEA-8FFF-C36C-2FE0934768D7}"/>
              </a:ext>
            </a:extLst>
          </p:cNvPr>
          <p:cNvGrpSpPr/>
          <p:nvPr/>
        </p:nvGrpSpPr>
        <p:grpSpPr>
          <a:xfrm>
            <a:off x="9975747" y="3582184"/>
            <a:ext cx="432434" cy="432434"/>
            <a:chOff x="890682" y="2161233"/>
            <a:chExt cx="432434" cy="432434"/>
          </a:xfrm>
        </p:grpSpPr>
        <p:sp>
          <p:nvSpPr>
            <p:cNvPr id="159" name="object 34">
              <a:extLst>
                <a:ext uri="{FF2B5EF4-FFF2-40B4-BE49-F238E27FC236}">
                  <a16:creationId xmlns:a16="http://schemas.microsoft.com/office/drawing/2014/main" id="{036B9D6E-F0F9-D7E9-A743-1A3C55840F89}"/>
                </a:ext>
              </a:extLst>
            </p:cNvPr>
            <p:cNvSpPr/>
            <p:nvPr/>
          </p:nvSpPr>
          <p:spPr>
            <a:xfrm>
              <a:off x="890682"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60" name="object 35">
              <a:extLst>
                <a:ext uri="{FF2B5EF4-FFF2-40B4-BE49-F238E27FC236}">
                  <a16:creationId xmlns:a16="http://schemas.microsoft.com/office/drawing/2014/main" id="{129F1FFF-BFF2-CE8D-5E73-1EF110DF68F4}"/>
                </a:ext>
              </a:extLst>
            </p:cNvPr>
            <p:cNvPicPr/>
            <p:nvPr/>
          </p:nvPicPr>
          <p:blipFill>
            <a:blip r:embed="rId10" cstate="print"/>
            <a:stretch>
              <a:fillRect/>
            </a:stretch>
          </p:blipFill>
          <p:spPr>
            <a:xfrm>
              <a:off x="972442" y="2324323"/>
              <a:ext cx="87109" cy="106311"/>
            </a:xfrm>
            <a:prstGeom prst="rect">
              <a:avLst/>
            </a:prstGeom>
          </p:spPr>
        </p:pic>
        <p:pic>
          <p:nvPicPr>
            <p:cNvPr id="162" name="object 36">
              <a:extLst>
                <a:ext uri="{FF2B5EF4-FFF2-40B4-BE49-F238E27FC236}">
                  <a16:creationId xmlns:a16="http://schemas.microsoft.com/office/drawing/2014/main" id="{29C15FC6-93BA-C881-4E33-7FFFAA15BA39}"/>
                </a:ext>
              </a:extLst>
            </p:cNvPr>
            <p:cNvPicPr/>
            <p:nvPr/>
          </p:nvPicPr>
          <p:blipFill>
            <a:blip r:embed="rId11" cstate="print"/>
            <a:stretch>
              <a:fillRect/>
            </a:stretch>
          </p:blipFill>
          <p:spPr>
            <a:xfrm>
              <a:off x="1079921" y="2323413"/>
              <a:ext cx="199285" cy="107861"/>
            </a:xfrm>
            <a:prstGeom prst="rect">
              <a:avLst/>
            </a:prstGeom>
          </p:spPr>
        </p:pic>
      </p:grpSp>
      <p:sp>
        <p:nvSpPr>
          <p:cNvPr id="170" name="テキスト ボックス 169">
            <a:extLst>
              <a:ext uri="{FF2B5EF4-FFF2-40B4-BE49-F238E27FC236}">
                <a16:creationId xmlns:a16="http://schemas.microsoft.com/office/drawing/2014/main" id="{1654C4FD-6C77-3B01-A093-4C730A73155B}"/>
              </a:ext>
            </a:extLst>
          </p:cNvPr>
          <p:cNvSpPr txBox="1"/>
          <p:nvPr/>
        </p:nvSpPr>
        <p:spPr>
          <a:xfrm>
            <a:off x="5819802" y="2094095"/>
            <a:ext cx="1650491" cy="215444"/>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＜制御イメージ（晴れの日）＞</a:t>
            </a:r>
          </a:p>
        </p:txBody>
      </p:sp>
      <p:grpSp>
        <p:nvGrpSpPr>
          <p:cNvPr id="202" name="グループ化 201">
            <a:extLst>
              <a:ext uri="{FF2B5EF4-FFF2-40B4-BE49-F238E27FC236}">
                <a16:creationId xmlns:a16="http://schemas.microsoft.com/office/drawing/2014/main" id="{AB2019C3-B354-1F4F-2657-D751D58C2160}"/>
              </a:ext>
            </a:extLst>
          </p:cNvPr>
          <p:cNvGrpSpPr/>
          <p:nvPr/>
        </p:nvGrpSpPr>
        <p:grpSpPr>
          <a:xfrm>
            <a:off x="1881036" y="6778679"/>
            <a:ext cx="1025780" cy="1398791"/>
            <a:chOff x="4642822" y="3583536"/>
            <a:chExt cx="1152525" cy="1571625"/>
          </a:xfrm>
        </p:grpSpPr>
        <p:pic>
          <p:nvPicPr>
            <p:cNvPr id="203" name="グラフィックス 202">
              <a:extLst>
                <a:ext uri="{FF2B5EF4-FFF2-40B4-BE49-F238E27FC236}">
                  <a16:creationId xmlns:a16="http://schemas.microsoft.com/office/drawing/2014/main" id="{AF91708C-1CC2-1211-F21A-5C68094E324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642822" y="3583536"/>
              <a:ext cx="1152525" cy="1571625"/>
            </a:xfrm>
            <a:prstGeom prst="rect">
              <a:avLst/>
            </a:prstGeom>
          </p:spPr>
        </p:pic>
        <p:sp>
          <p:nvSpPr>
            <p:cNvPr id="204" name="正方形/長方形 203">
              <a:extLst>
                <a:ext uri="{FF2B5EF4-FFF2-40B4-BE49-F238E27FC236}">
                  <a16:creationId xmlns:a16="http://schemas.microsoft.com/office/drawing/2014/main" id="{9F70A200-0EB2-1CB5-1393-1D8E3521AB10}"/>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5" name="テキスト ボックス 10">
            <a:extLst>
              <a:ext uri="{FF2B5EF4-FFF2-40B4-BE49-F238E27FC236}">
                <a16:creationId xmlns:a16="http://schemas.microsoft.com/office/drawing/2014/main" id="{C0E422BC-2A54-C9DD-7FAF-251D00C0003B}"/>
              </a:ext>
            </a:extLst>
          </p:cNvPr>
          <p:cNvSpPr txBox="1">
            <a:spLocks noChangeArrowheads="1"/>
          </p:cNvSpPr>
          <p:nvPr/>
        </p:nvSpPr>
        <p:spPr bwMode="auto">
          <a:xfrm>
            <a:off x="236165" y="5254804"/>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pic>
        <p:nvPicPr>
          <p:cNvPr id="206" name="図 205">
            <a:extLst>
              <a:ext uri="{FF2B5EF4-FFF2-40B4-BE49-F238E27FC236}">
                <a16:creationId xmlns:a16="http://schemas.microsoft.com/office/drawing/2014/main" id="{96FAB3F4-F5B0-0458-4C23-57E6159B4FF7}"/>
              </a:ext>
            </a:extLst>
          </p:cNvPr>
          <p:cNvPicPr>
            <a:picLocks noChangeAspect="1"/>
          </p:cNvPicPr>
          <p:nvPr/>
        </p:nvPicPr>
        <p:blipFill>
          <a:blip r:embed="rId14"/>
          <a:srcRect l="12285" t="20323" r="33121" b="13059"/>
          <a:stretch/>
        </p:blipFill>
        <p:spPr>
          <a:xfrm>
            <a:off x="3322583" y="5463885"/>
            <a:ext cx="2247900" cy="1737389"/>
          </a:xfrm>
          <a:prstGeom prst="rect">
            <a:avLst/>
          </a:prstGeom>
        </p:spPr>
      </p:pic>
      <p:pic>
        <p:nvPicPr>
          <p:cNvPr id="207" name="図 206">
            <a:extLst>
              <a:ext uri="{FF2B5EF4-FFF2-40B4-BE49-F238E27FC236}">
                <a16:creationId xmlns:a16="http://schemas.microsoft.com/office/drawing/2014/main" id="{7FBAD062-46EB-A47E-366D-1081DD63BE51}"/>
              </a:ext>
            </a:extLst>
          </p:cNvPr>
          <p:cNvPicPr>
            <a:picLocks noChangeAspect="1"/>
          </p:cNvPicPr>
          <p:nvPr/>
        </p:nvPicPr>
        <p:blipFill>
          <a:blip r:embed="rId15"/>
          <a:srcRect l="11912" t="12752" r="33876" b="19830"/>
          <a:stretch/>
        </p:blipFill>
        <p:spPr>
          <a:xfrm>
            <a:off x="3338458" y="7415222"/>
            <a:ext cx="2216150" cy="1722428"/>
          </a:xfrm>
          <a:prstGeom prst="rect">
            <a:avLst/>
          </a:prstGeom>
        </p:spPr>
      </p:pic>
      <p:grpSp>
        <p:nvGrpSpPr>
          <p:cNvPr id="209" name="グループ化 208">
            <a:extLst>
              <a:ext uri="{FF2B5EF4-FFF2-40B4-BE49-F238E27FC236}">
                <a16:creationId xmlns:a16="http://schemas.microsoft.com/office/drawing/2014/main" id="{0CD896F5-A261-0D8B-2D9E-585FC0C909BC}"/>
              </a:ext>
            </a:extLst>
          </p:cNvPr>
          <p:cNvGrpSpPr/>
          <p:nvPr/>
        </p:nvGrpSpPr>
        <p:grpSpPr>
          <a:xfrm>
            <a:off x="314977" y="8052250"/>
            <a:ext cx="1027264" cy="1096817"/>
            <a:chOff x="4478171" y="5241779"/>
            <a:chExt cx="1651234" cy="1763034"/>
          </a:xfrm>
        </p:grpSpPr>
        <p:pic>
          <p:nvPicPr>
            <p:cNvPr id="210" name="図 51">
              <a:extLst>
                <a:ext uri="{FF2B5EF4-FFF2-40B4-BE49-F238E27FC236}">
                  <a16:creationId xmlns:a16="http://schemas.microsoft.com/office/drawing/2014/main" id="{F57273C2-BF30-FB73-D0F4-A87716BF752F}"/>
                </a:ext>
              </a:extLst>
            </p:cNvPr>
            <p:cNvPicPr>
              <a:picLocks noChangeAspect="1"/>
            </p:cNvPicPr>
            <p:nvPr/>
          </p:nvPicPr>
          <p:blipFill rotWithShape="1">
            <a:blip r:embed="rId16">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 name="Picture 2" descr="「スマートフォン」の画像検索結果">
              <a:extLst>
                <a:ext uri="{FF2B5EF4-FFF2-40B4-BE49-F238E27FC236}">
                  <a16:creationId xmlns:a16="http://schemas.microsoft.com/office/drawing/2014/main" id="{680A942A-D648-5E3B-EC29-BAC3D5FBD51C}"/>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図 211">
              <a:extLst>
                <a:ext uri="{FF2B5EF4-FFF2-40B4-BE49-F238E27FC236}">
                  <a16:creationId xmlns:a16="http://schemas.microsoft.com/office/drawing/2014/main" id="{A59A43CD-15A0-1893-0914-0D1E6A4B5A84}"/>
                </a:ext>
              </a:extLst>
            </p:cNvPr>
            <p:cNvPicPr>
              <a:picLocks noChangeAspect="1"/>
            </p:cNvPicPr>
            <p:nvPr/>
          </p:nvPicPr>
          <p:blipFill rotWithShape="1">
            <a:blip r:embed="rId18"/>
            <a:srcRect b="20647"/>
            <a:stretch/>
          </p:blipFill>
          <p:spPr>
            <a:xfrm>
              <a:off x="4567242" y="5462821"/>
              <a:ext cx="623077" cy="1250919"/>
            </a:xfrm>
            <a:prstGeom prst="rect">
              <a:avLst/>
            </a:prstGeom>
          </p:spPr>
        </p:pic>
        <p:pic>
          <p:nvPicPr>
            <p:cNvPr id="213" name="図 212">
              <a:extLst>
                <a:ext uri="{FF2B5EF4-FFF2-40B4-BE49-F238E27FC236}">
                  <a16:creationId xmlns:a16="http://schemas.microsoft.com/office/drawing/2014/main" id="{0C1550BD-6919-1BFB-538A-4283F7A6C33B}"/>
                </a:ext>
              </a:extLst>
            </p:cNvPr>
            <p:cNvPicPr>
              <a:picLocks noChangeAspect="1"/>
            </p:cNvPicPr>
            <p:nvPr/>
          </p:nvPicPr>
          <p:blipFill rotWithShape="1">
            <a:blip r:embed="rId18"/>
            <a:srcRect t="93213"/>
            <a:stretch/>
          </p:blipFill>
          <p:spPr>
            <a:xfrm>
              <a:off x="4558036" y="6659875"/>
              <a:ext cx="638166" cy="109581"/>
            </a:xfrm>
            <a:prstGeom prst="rect">
              <a:avLst/>
            </a:prstGeom>
          </p:spPr>
        </p:pic>
      </p:grpSp>
      <p:sp>
        <p:nvSpPr>
          <p:cNvPr id="214" name="テキスト ボックス 10">
            <a:extLst>
              <a:ext uri="{FF2B5EF4-FFF2-40B4-BE49-F238E27FC236}">
                <a16:creationId xmlns:a16="http://schemas.microsoft.com/office/drawing/2014/main" id="{C78379CD-884C-86AF-F371-E1A78F0D435D}"/>
              </a:ext>
            </a:extLst>
          </p:cNvPr>
          <p:cNvSpPr txBox="1">
            <a:spLocks noChangeArrowheads="1"/>
          </p:cNvSpPr>
          <p:nvPr/>
        </p:nvSpPr>
        <p:spPr bwMode="auto">
          <a:xfrm>
            <a:off x="1302636" y="8465550"/>
            <a:ext cx="3561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or</a:t>
            </a:r>
          </a:p>
        </p:txBody>
      </p:sp>
      <p:sp>
        <p:nvSpPr>
          <p:cNvPr id="215" name="テキスト ボックス 10">
            <a:extLst>
              <a:ext uri="{FF2B5EF4-FFF2-40B4-BE49-F238E27FC236}">
                <a16:creationId xmlns:a16="http://schemas.microsoft.com/office/drawing/2014/main" id="{E4058348-2D36-9F68-93BA-F6373DE4073D}"/>
              </a:ext>
            </a:extLst>
          </p:cNvPr>
          <p:cNvSpPr txBox="1">
            <a:spLocks noChangeArrowheads="1"/>
          </p:cNvSpPr>
          <p:nvPr/>
        </p:nvSpPr>
        <p:spPr bwMode="auto">
          <a:xfrm>
            <a:off x="210202" y="7556912"/>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216" name="グラフィックス 215">
            <a:extLst>
              <a:ext uri="{FF2B5EF4-FFF2-40B4-BE49-F238E27FC236}">
                <a16:creationId xmlns:a16="http://schemas.microsoft.com/office/drawing/2014/main" id="{C48DBBC3-F692-0358-5B49-83777B5C80D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79032" y="5543470"/>
            <a:ext cx="2597468" cy="1162883"/>
          </a:xfrm>
          <a:prstGeom prst="rect">
            <a:avLst/>
          </a:prstGeom>
        </p:spPr>
      </p:pic>
      <p:sp>
        <p:nvSpPr>
          <p:cNvPr id="217" name="矢印: 右 216">
            <a:extLst>
              <a:ext uri="{FF2B5EF4-FFF2-40B4-BE49-F238E27FC236}">
                <a16:creationId xmlns:a16="http://schemas.microsoft.com/office/drawing/2014/main" id="{00EC6807-C90B-6D43-20DD-4D82C883787B}"/>
              </a:ext>
            </a:extLst>
          </p:cNvPr>
          <p:cNvSpPr/>
          <p:nvPr/>
        </p:nvSpPr>
        <p:spPr>
          <a:xfrm>
            <a:off x="2995001" y="6356903"/>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矢印: 右 217">
            <a:extLst>
              <a:ext uri="{FF2B5EF4-FFF2-40B4-BE49-F238E27FC236}">
                <a16:creationId xmlns:a16="http://schemas.microsoft.com/office/drawing/2014/main" id="{20D1C230-A925-4442-EE8F-66A3A565B173}"/>
              </a:ext>
            </a:extLst>
          </p:cNvPr>
          <p:cNvSpPr/>
          <p:nvPr/>
        </p:nvSpPr>
        <p:spPr>
          <a:xfrm>
            <a:off x="2995001" y="8143211"/>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9" name="正方形/長方形 218">
            <a:extLst>
              <a:ext uri="{FF2B5EF4-FFF2-40B4-BE49-F238E27FC236}">
                <a16:creationId xmlns:a16="http://schemas.microsoft.com/office/drawing/2014/main" id="{11497F96-9203-D708-D046-93BE19B69169}"/>
              </a:ext>
            </a:extLst>
          </p:cNvPr>
          <p:cNvSpPr/>
          <p:nvPr/>
        </p:nvSpPr>
        <p:spPr>
          <a:xfrm>
            <a:off x="2995001" y="6448425"/>
            <a:ext cx="171102" cy="193932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0" name="正方形/長方形 219">
            <a:extLst>
              <a:ext uri="{FF2B5EF4-FFF2-40B4-BE49-F238E27FC236}">
                <a16:creationId xmlns:a16="http://schemas.microsoft.com/office/drawing/2014/main" id="{9260376A-BEA4-518F-8EE7-5E9988F5DEBC}"/>
              </a:ext>
            </a:extLst>
          </p:cNvPr>
          <p:cNvSpPr/>
          <p:nvPr/>
        </p:nvSpPr>
        <p:spPr>
          <a:xfrm rot="5400000">
            <a:off x="2794144" y="7968542"/>
            <a:ext cx="171102" cy="35451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矢印: 右 220">
            <a:extLst>
              <a:ext uri="{FF2B5EF4-FFF2-40B4-BE49-F238E27FC236}">
                <a16:creationId xmlns:a16="http://schemas.microsoft.com/office/drawing/2014/main" id="{A77BAE10-9316-A5DD-51D6-6487DD92506F}"/>
              </a:ext>
            </a:extLst>
          </p:cNvPr>
          <p:cNvSpPr/>
          <p:nvPr/>
        </p:nvSpPr>
        <p:spPr>
          <a:xfrm rot="5400000">
            <a:off x="1270550" y="6933331"/>
            <a:ext cx="584535" cy="534836"/>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4" name="テキスト ボックス 223">
            <a:extLst>
              <a:ext uri="{FF2B5EF4-FFF2-40B4-BE49-F238E27FC236}">
                <a16:creationId xmlns:a16="http://schemas.microsoft.com/office/drawing/2014/main" id="{7F8D5B6F-09D5-9415-D5E5-CD4F7F7C82C9}"/>
              </a:ext>
            </a:extLst>
          </p:cNvPr>
          <p:cNvSpPr txBox="1"/>
          <p:nvPr/>
        </p:nvSpPr>
        <p:spPr>
          <a:xfrm>
            <a:off x="423826" y="6958774"/>
            <a:ext cx="723275"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sp>
        <p:nvSpPr>
          <p:cNvPr id="225" name="正方形/長方形 224">
            <a:extLst>
              <a:ext uri="{FF2B5EF4-FFF2-40B4-BE49-F238E27FC236}">
                <a16:creationId xmlns:a16="http://schemas.microsoft.com/office/drawing/2014/main" id="{4FEC73C6-6B5D-CA5D-3E16-97947726AC2D}"/>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7" name="object 33">
            <a:extLst>
              <a:ext uri="{FF2B5EF4-FFF2-40B4-BE49-F238E27FC236}">
                <a16:creationId xmlns:a16="http://schemas.microsoft.com/office/drawing/2014/main" id="{7477CF0C-30CA-7967-83E9-E4F4DD0FC436}"/>
              </a:ext>
            </a:extLst>
          </p:cNvPr>
          <p:cNvGrpSpPr/>
          <p:nvPr/>
        </p:nvGrpSpPr>
        <p:grpSpPr>
          <a:xfrm>
            <a:off x="885712" y="8070992"/>
            <a:ext cx="432434" cy="432434"/>
            <a:chOff x="909735" y="2161233"/>
            <a:chExt cx="432434" cy="432434"/>
          </a:xfrm>
        </p:grpSpPr>
        <p:sp>
          <p:nvSpPr>
            <p:cNvPr id="228" name="object 34">
              <a:extLst>
                <a:ext uri="{FF2B5EF4-FFF2-40B4-BE49-F238E27FC236}">
                  <a16:creationId xmlns:a16="http://schemas.microsoft.com/office/drawing/2014/main" id="{EA6320E8-E628-AB2A-CBF4-0EF81534C880}"/>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229" name="object 35">
              <a:extLst>
                <a:ext uri="{FF2B5EF4-FFF2-40B4-BE49-F238E27FC236}">
                  <a16:creationId xmlns:a16="http://schemas.microsoft.com/office/drawing/2014/main" id="{4E77AD8E-1F50-BA77-F7D4-D8DAAF8970CA}"/>
                </a:ext>
              </a:extLst>
            </p:cNvPr>
            <p:cNvPicPr/>
            <p:nvPr/>
          </p:nvPicPr>
          <p:blipFill>
            <a:blip r:embed="rId10" cstate="print"/>
            <a:stretch>
              <a:fillRect/>
            </a:stretch>
          </p:blipFill>
          <p:spPr>
            <a:xfrm>
              <a:off x="972442" y="2324323"/>
              <a:ext cx="87109" cy="106311"/>
            </a:xfrm>
            <a:prstGeom prst="rect">
              <a:avLst/>
            </a:prstGeom>
          </p:spPr>
        </p:pic>
        <p:pic>
          <p:nvPicPr>
            <p:cNvPr id="230" name="object 36">
              <a:extLst>
                <a:ext uri="{FF2B5EF4-FFF2-40B4-BE49-F238E27FC236}">
                  <a16:creationId xmlns:a16="http://schemas.microsoft.com/office/drawing/2014/main" id="{8F8497BC-2683-97CF-C181-EF28980756FF}"/>
                </a:ext>
              </a:extLst>
            </p:cNvPr>
            <p:cNvPicPr/>
            <p:nvPr/>
          </p:nvPicPr>
          <p:blipFill>
            <a:blip r:embed="rId11" cstate="print"/>
            <a:stretch>
              <a:fillRect/>
            </a:stretch>
          </p:blipFill>
          <p:spPr>
            <a:xfrm>
              <a:off x="1079921" y="2323413"/>
              <a:ext cx="199285" cy="107861"/>
            </a:xfrm>
            <a:prstGeom prst="rect">
              <a:avLst/>
            </a:prstGeom>
          </p:spPr>
        </p:pic>
      </p:grpSp>
      <p:grpSp>
        <p:nvGrpSpPr>
          <p:cNvPr id="34" name="グループ化 33">
            <a:extLst>
              <a:ext uri="{FF2B5EF4-FFF2-40B4-BE49-F238E27FC236}">
                <a16:creationId xmlns:a16="http://schemas.microsoft.com/office/drawing/2014/main" id="{237C1E2A-4378-957F-387A-79F145945603}"/>
              </a:ext>
            </a:extLst>
          </p:cNvPr>
          <p:cNvGrpSpPr/>
          <p:nvPr/>
        </p:nvGrpSpPr>
        <p:grpSpPr>
          <a:xfrm>
            <a:off x="5910665" y="8485324"/>
            <a:ext cx="1213545" cy="434212"/>
            <a:chOff x="149235" y="1721194"/>
            <a:chExt cx="1213545" cy="434212"/>
          </a:xfrm>
        </p:grpSpPr>
        <p:sp>
          <p:nvSpPr>
            <p:cNvPr id="35" name="正方形/長方形 34">
              <a:extLst>
                <a:ext uri="{FF2B5EF4-FFF2-40B4-BE49-F238E27FC236}">
                  <a16:creationId xmlns:a16="http://schemas.microsoft.com/office/drawing/2014/main" id="{AE8BB313-D89D-F262-6CBC-0C16F8E1C7D3}"/>
                </a:ext>
              </a:extLst>
            </p:cNvPr>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9" name="テキスト ボックス 48">
              <a:extLst>
                <a:ext uri="{FF2B5EF4-FFF2-40B4-BE49-F238E27FC236}">
                  <a16:creationId xmlns:a16="http://schemas.microsoft.com/office/drawing/2014/main" id="{D85E2EC0-C236-8BDF-D7CC-2BA75B57242E}"/>
                </a:ext>
              </a:extLst>
            </p:cNvPr>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7" name="テキスト ボックス 56">
            <a:extLst>
              <a:ext uri="{FF2B5EF4-FFF2-40B4-BE49-F238E27FC236}">
                <a16:creationId xmlns:a16="http://schemas.microsoft.com/office/drawing/2014/main" id="{1BD6BBC6-5D18-46E0-8262-C4F9DF7FE124}"/>
              </a:ext>
            </a:extLst>
          </p:cNvPr>
          <p:cNvSpPr txBox="1"/>
          <p:nvPr/>
        </p:nvSpPr>
        <p:spPr>
          <a:xfrm>
            <a:off x="5886174" y="8969476"/>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p>
        </p:txBody>
      </p:sp>
      <p:pic>
        <p:nvPicPr>
          <p:cNvPr id="68" name="図 67">
            <a:extLst>
              <a:ext uri="{FF2B5EF4-FFF2-40B4-BE49-F238E27FC236}">
                <a16:creationId xmlns:a16="http://schemas.microsoft.com/office/drawing/2014/main" id="{BD2E75C8-C1C8-201C-16D1-D88E2BB404D3}"/>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69" name="図 68">
            <a:extLst>
              <a:ext uri="{FF2B5EF4-FFF2-40B4-BE49-F238E27FC236}">
                <a16:creationId xmlns:a16="http://schemas.microsoft.com/office/drawing/2014/main" id="{15CEDF8B-691C-0AE3-F3A2-0D4E32889ED2}"/>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71" name="テキスト ボックス 70">
            <a:extLst>
              <a:ext uri="{FF2B5EF4-FFF2-40B4-BE49-F238E27FC236}">
                <a16:creationId xmlns:a16="http://schemas.microsoft.com/office/drawing/2014/main" id="{3DC37D93-921B-5552-7C72-CC78C838BBC2}"/>
              </a:ext>
            </a:extLst>
          </p:cNvPr>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72" name="テキスト ボックス 71">
            <a:extLst>
              <a:ext uri="{FF2B5EF4-FFF2-40B4-BE49-F238E27FC236}">
                <a16:creationId xmlns:a16="http://schemas.microsoft.com/office/drawing/2014/main" id="{0F197B6C-CF93-C393-82F8-82BC4FC30F6C}"/>
              </a:ext>
            </a:extLst>
          </p:cNvPr>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▲サイト</a:t>
            </a:r>
          </a:p>
        </p:txBody>
      </p:sp>
      <p:cxnSp>
        <p:nvCxnSpPr>
          <p:cNvPr id="73" name="直線コネクタ 72">
            <a:extLst>
              <a:ext uri="{FF2B5EF4-FFF2-40B4-BE49-F238E27FC236}">
                <a16:creationId xmlns:a16="http://schemas.microsoft.com/office/drawing/2014/main" id="{EE70E1D0-B9B8-F897-D8CA-B50FFEB2FC88}"/>
              </a:ext>
            </a:extLst>
          </p:cNvPr>
          <p:cNvCxnSpPr>
            <a:cxnSpLocks/>
          </p:cNvCxnSpPr>
          <p:nvPr/>
        </p:nvCxnSpPr>
        <p:spPr>
          <a:xfrm>
            <a:off x="10986794" y="8367713"/>
            <a:ext cx="0" cy="125538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44F5B96F-4664-9717-E026-1476BA0AAAB3}"/>
              </a:ext>
            </a:extLst>
          </p:cNvPr>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コロナエコキュートで</a:t>
            </a:r>
          </a:p>
        </p:txBody>
      </p:sp>
      <p:sp>
        <p:nvSpPr>
          <p:cNvPr id="75" name="テキスト ボックス 74">
            <a:extLst>
              <a:ext uri="{FF2B5EF4-FFF2-40B4-BE49-F238E27FC236}">
                <a16:creationId xmlns:a16="http://schemas.microsoft.com/office/drawing/2014/main" id="{404805BD-5A51-E746-F320-EB3283A8F0C6}"/>
              </a:ext>
            </a:extLst>
          </p:cNvPr>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p>
        </p:txBody>
      </p:sp>
      <p:cxnSp>
        <p:nvCxnSpPr>
          <p:cNvPr id="76" name="直線コネクタ 75">
            <a:extLst>
              <a:ext uri="{FF2B5EF4-FFF2-40B4-BE49-F238E27FC236}">
                <a16:creationId xmlns:a16="http://schemas.microsoft.com/office/drawing/2014/main" id="{9A68103E-CAF6-A1C5-B524-968AEEF9E47C}"/>
              </a:ext>
            </a:extLst>
          </p:cNvPr>
          <p:cNvCxnSpPr/>
          <p:nvPr/>
        </p:nvCxnSpPr>
        <p:spPr>
          <a:xfrm>
            <a:off x="5775675" y="8361708"/>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nvGrpSpPr>
          <p:cNvPr id="77" name="グループ化 76">
            <a:extLst>
              <a:ext uri="{FF2B5EF4-FFF2-40B4-BE49-F238E27FC236}">
                <a16:creationId xmlns:a16="http://schemas.microsoft.com/office/drawing/2014/main" id="{DC86DE8B-18C4-AAB2-68FD-6A994164B7CF}"/>
              </a:ext>
            </a:extLst>
          </p:cNvPr>
          <p:cNvGrpSpPr/>
          <p:nvPr/>
        </p:nvGrpSpPr>
        <p:grpSpPr>
          <a:xfrm>
            <a:off x="5836204" y="6335104"/>
            <a:ext cx="1305311" cy="436074"/>
            <a:chOff x="96895" y="1731177"/>
            <a:chExt cx="1305311" cy="436074"/>
          </a:xfrm>
        </p:grpSpPr>
        <p:sp>
          <p:nvSpPr>
            <p:cNvPr id="78" name="正方形/長方形 77">
              <a:extLst>
                <a:ext uri="{FF2B5EF4-FFF2-40B4-BE49-F238E27FC236}">
                  <a16:creationId xmlns:a16="http://schemas.microsoft.com/office/drawing/2014/main" id="{45B6AC90-A80A-F6FF-6453-3D345F000BF4}"/>
                </a:ext>
              </a:extLst>
            </p:cNvPr>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0" name="テキスト ボックス 79">
              <a:extLst>
                <a:ext uri="{FF2B5EF4-FFF2-40B4-BE49-F238E27FC236}">
                  <a16:creationId xmlns:a16="http://schemas.microsoft.com/office/drawing/2014/main" id="{247E6226-28D6-2616-7F91-9FE98CD3A469}"/>
                </a:ext>
              </a:extLst>
            </p:cNvPr>
            <p:cNvSpPr txBox="1"/>
            <p:nvPr/>
          </p:nvSpPr>
          <p:spPr>
            <a:xfrm>
              <a:off x="96895" y="1751753"/>
              <a:ext cx="1305311"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srgbClr val="E7E6E6">
                      <a:lumMod val="10000"/>
                    </a:srgbClr>
                  </a:solidFill>
                  <a:latin typeface="BIZ UDPゴシック" panose="020B0400000000000000" pitchFamily="50" charset="-128"/>
                  <a:ea typeface="BIZ UDPゴシック" panose="020B0400000000000000" pitchFamily="50" charset="-128"/>
                </a:rPr>
                <a:t>湯上りタイマー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pic>
        <p:nvPicPr>
          <p:cNvPr id="84" name="図 83">
            <a:extLst>
              <a:ext uri="{FF2B5EF4-FFF2-40B4-BE49-F238E27FC236}">
                <a16:creationId xmlns:a16="http://schemas.microsoft.com/office/drawing/2014/main" id="{741B86AD-2AE2-A1D1-4D8E-CB6DE9668D94}"/>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167322" y="8435393"/>
            <a:ext cx="2679442" cy="1187409"/>
          </a:xfrm>
          <a:prstGeom prst="rect">
            <a:avLst/>
          </a:prstGeom>
        </p:spPr>
      </p:pic>
      <p:pic>
        <p:nvPicPr>
          <p:cNvPr id="85" name="図 84">
            <a:extLst>
              <a:ext uri="{FF2B5EF4-FFF2-40B4-BE49-F238E27FC236}">
                <a16:creationId xmlns:a16="http://schemas.microsoft.com/office/drawing/2014/main" id="{725519B4-0134-3C21-D858-954B05051D3A}"/>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l="13351" t="13680" r="15325"/>
          <a:stretch/>
        </p:blipFill>
        <p:spPr>
          <a:xfrm>
            <a:off x="8160723" y="6807807"/>
            <a:ext cx="1491250" cy="1381497"/>
          </a:xfrm>
          <a:prstGeom prst="rect">
            <a:avLst/>
          </a:prstGeom>
        </p:spPr>
      </p:pic>
      <p:pic>
        <p:nvPicPr>
          <p:cNvPr id="87" name="図 86">
            <a:extLst>
              <a:ext uri="{FF2B5EF4-FFF2-40B4-BE49-F238E27FC236}">
                <a16:creationId xmlns:a16="http://schemas.microsoft.com/office/drawing/2014/main" id="{56D0F4A2-D25B-296A-DBF1-2F6D34D5ADAD}"/>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994556" y="7006917"/>
            <a:ext cx="624079" cy="4183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9" name="テキスト ボックス 88">
            <a:extLst>
              <a:ext uri="{FF2B5EF4-FFF2-40B4-BE49-F238E27FC236}">
                <a16:creationId xmlns:a16="http://schemas.microsoft.com/office/drawing/2014/main" id="{C91C5D08-DDDD-5B0E-48A9-041E6E6E9D2B}"/>
              </a:ext>
            </a:extLst>
          </p:cNvPr>
          <p:cNvSpPr txBox="1"/>
          <p:nvPr/>
        </p:nvSpPr>
        <p:spPr>
          <a:xfrm>
            <a:off x="7058033" y="6328416"/>
            <a:ext cx="3491006" cy="381240"/>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入浴時間をカウントして、設定時間になるとランプと</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お知らせ音でおしえてくれます。</a:t>
            </a:r>
          </a:p>
        </p:txBody>
      </p:sp>
      <p:grpSp>
        <p:nvGrpSpPr>
          <p:cNvPr id="119" name="グループ化 118">
            <a:extLst>
              <a:ext uri="{FF2B5EF4-FFF2-40B4-BE49-F238E27FC236}">
                <a16:creationId xmlns:a16="http://schemas.microsoft.com/office/drawing/2014/main" id="{A42140A3-1F27-DCE2-07FD-883AB8894934}"/>
              </a:ext>
            </a:extLst>
          </p:cNvPr>
          <p:cNvGrpSpPr/>
          <p:nvPr/>
        </p:nvGrpSpPr>
        <p:grpSpPr>
          <a:xfrm>
            <a:off x="6733331" y="6897342"/>
            <a:ext cx="1374399" cy="1209172"/>
            <a:chOff x="6665725" y="6897342"/>
            <a:chExt cx="1374399" cy="1209172"/>
          </a:xfrm>
        </p:grpSpPr>
        <p:sp>
          <p:nvSpPr>
            <p:cNvPr id="90" name="テキスト ボックス 89">
              <a:extLst>
                <a:ext uri="{FF2B5EF4-FFF2-40B4-BE49-F238E27FC236}">
                  <a16:creationId xmlns:a16="http://schemas.microsoft.com/office/drawing/2014/main" id="{29491B52-A801-60E6-966B-9B1323E9D58D}"/>
                </a:ext>
              </a:extLst>
            </p:cNvPr>
            <p:cNvSpPr txBox="1"/>
            <p:nvPr/>
          </p:nvSpPr>
          <p:spPr>
            <a:xfrm>
              <a:off x="7050033" y="7318944"/>
              <a:ext cx="567784" cy="184666"/>
            </a:xfrm>
            <a:prstGeom prst="rect">
              <a:avLst/>
            </a:prstGeom>
            <a:noFill/>
          </p:spPr>
          <p:txBody>
            <a:bodyPr wrap="none" rtlCol="0">
              <a:spAutoFit/>
            </a:bodyPr>
            <a:lstStyle/>
            <a:p>
              <a:r>
                <a:rPr kumimoji="1" lang="ja-JP" altLang="en-US" sz="600" dirty="0">
                  <a:latin typeface="Meiryo UI" panose="020B0604030504040204" pitchFamily="50" charset="-128"/>
                  <a:ea typeface="Meiryo UI" panose="020B0604030504040204" pitchFamily="50" charset="-128"/>
                </a:rPr>
                <a:t>タイマー表示</a:t>
              </a:r>
            </a:p>
          </p:txBody>
        </p:sp>
        <p:grpSp>
          <p:nvGrpSpPr>
            <p:cNvPr id="91" name="グループ化 90">
              <a:extLst>
                <a:ext uri="{FF2B5EF4-FFF2-40B4-BE49-F238E27FC236}">
                  <a16:creationId xmlns:a16="http://schemas.microsoft.com/office/drawing/2014/main" id="{3DA248ED-7377-5A2C-877E-04E15F21C1D5}"/>
                </a:ext>
              </a:extLst>
            </p:cNvPr>
            <p:cNvGrpSpPr/>
            <p:nvPr/>
          </p:nvGrpSpPr>
          <p:grpSpPr>
            <a:xfrm>
              <a:off x="6665725" y="6897342"/>
              <a:ext cx="1374399" cy="1209172"/>
              <a:chOff x="6944821" y="6828474"/>
              <a:chExt cx="1374399" cy="1209172"/>
            </a:xfrm>
          </p:grpSpPr>
          <p:pic>
            <p:nvPicPr>
              <p:cNvPr id="95" name="図 94">
                <a:extLst>
                  <a:ext uri="{FF2B5EF4-FFF2-40B4-BE49-F238E27FC236}">
                    <a16:creationId xmlns:a16="http://schemas.microsoft.com/office/drawing/2014/main" id="{FC65D7BF-C40C-DAA4-B8C2-8EFDDB87164C}"/>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166391" y="6828474"/>
                <a:ext cx="926715" cy="465734"/>
              </a:xfrm>
              <a:prstGeom prst="rect">
                <a:avLst/>
              </a:prstGeom>
            </p:spPr>
          </p:pic>
          <p:pic>
            <p:nvPicPr>
              <p:cNvPr id="97" name="図 96">
                <a:extLst>
                  <a:ext uri="{FF2B5EF4-FFF2-40B4-BE49-F238E27FC236}">
                    <a16:creationId xmlns:a16="http://schemas.microsoft.com/office/drawing/2014/main" id="{4EC6D7BC-5298-C202-389E-4F653A61DA5B}"/>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944821" y="7349495"/>
                <a:ext cx="1269394" cy="537351"/>
              </a:xfrm>
              <a:prstGeom prst="rect">
                <a:avLst/>
              </a:prstGeom>
            </p:spPr>
          </p:pic>
          <p:sp>
            <p:nvSpPr>
              <p:cNvPr id="98" name="正方形/長方形 97">
                <a:extLst>
                  <a:ext uri="{FF2B5EF4-FFF2-40B4-BE49-F238E27FC236}">
                    <a16:creationId xmlns:a16="http://schemas.microsoft.com/office/drawing/2014/main" id="{F433EC18-1FCA-FB83-ACE1-1602C4E6E8AF}"/>
                  </a:ext>
                </a:extLst>
              </p:cNvPr>
              <p:cNvSpPr/>
              <p:nvPr/>
            </p:nvSpPr>
            <p:spPr>
              <a:xfrm>
                <a:off x="6958074" y="6869423"/>
                <a:ext cx="1361146" cy="1168223"/>
              </a:xfrm>
              <a:prstGeom prst="rect">
                <a:avLst/>
              </a:prstGeom>
              <a:noFill/>
              <a:ln>
                <a:solidFill>
                  <a:srgbClr val="5BD1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テキスト ボックス 98">
                <a:extLst>
                  <a:ext uri="{FF2B5EF4-FFF2-40B4-BE49-F238E27FC236}">
                    <a16:creationId xmlns:a16="http://schemas.microsoft.com/office/drawing/2014/main" id="{9FE99765-0BD3-FDA5-C04F-13DC99B03808}"/>
                  </a:ext>
                </a:extLst>
              </p:cNvPr>
              <p:cNvSpPr txBox="1"/>
              <p:nvPr/>
            </p:nvSpPr>
            <p:spPr>
              <a:xfrm>
                <a:off x="7340911" y="7848972"/>
                <a:ext cx="583814" cy="184666"/>
              </a:xfrm>
              <a:prstGeom prst="rect">
                <a:avLst/>
              </a:prstGeom>
              <a:noFill/>
            </p:spPr>
            <p:txBody>
              <a:bodyPr wrap="none" rtlCol="0">
                <a:spAutoFit/>
              </a:bodyPr>
              <a:lstStyle/>
              <a:p>
                <a:r>
                  <a:rPr kumimoji="1" lang="ja-JP" altLang="en-US" sz="600" dirty="0">
                    <a:latin typeface="Meiryo UI" panose="020B0604030504040204" pitchFamily="50" charset="-128"/>
                    <a:ea typeface="Meiryo UI" panose="020B0604030504040204" pitchFamily="50" charset="-128"/>
                  </a:rPr>
                  <a:t>緑ランプ点滅</a:t>
                </a:r>
              </a:p>
            </p:txBody>
          </p:sp>
        </p:grpSp>
      </p:grpSp>
      <p:pic>
        <p:nvPicPr>
          <p:cNvPr id="100" name="図 99" descr="アイコン&#10;&#10;AI 生成コンテンツは誤りを含む可能性があります。">
            <a:extLst>
              <a:ext uri="{FF2B5EF4-FFF2-40B4-BE49-F238E27FC236}">
                <a16:creationId xmlns:a16="http://schemas.microsoft.com/office/drawing/2014/main" id="{2E0D3C02-08F1-4AA5-4D1F-1E45C5E27D8C}"/>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rot="1616948">
            <a:off x="6198487" y="7371295"/>
            <a:ext cx="289561" cy="295657"/>
          </a:xfrm>
          <a:prstGeom prst="rect">
            <a:avLst/>
          </a:prstGeom>
        </p:spPr>
      </p:pic>
      <p:grpSp>
        <p:nvGrpSpPr>
          <p:cNvPr id="101" name="グループ化 100">
            <a:extLst>
              <a:ext uri="{FF2B5EF4-FFF2-40B4-BE49-F238E27FC236}">
                <a16:creationId xmlns:a16="http://schemas.microsoft.com/office/drawing/2014/main" id="{2CF382FD-E4FD-CB2F-C950-39DAB35B3763}"/>
              </a:ext>
            </a:extLst>
          </p:cNvPr>
          <p:cNvGrpSpPr/>
          <p:nvPr/>
        </p:nvGrpSpPr>
        <p:grpSpPr>
          <a:xfrm>
            <a:off x="9882743" y="6329412"/>
            <a:ext cx="1213545" cy="431322"/>
            <a:chOff x="158149" y="1731177"/>
            <a:chExt cx="1213545" cy="431322"/>
          </a:xfrm>
        </p:grpSpPr>
        <p:sp>
          <p:nvSpPr>
            <p:cNvPr id="102" name="正方形/長方形 101">
              <a:extLst>
                <a:ext uri="{FF2B5EF4-FFF2-40B4-BE49-F238E27FC236}">
                  <a16:creationId xmlns:a16="http://schemas.microsoft.com/office/drawing/2014/main" id="{A6939878-904D-F2D0-59E8-93572CC12102}"/>
                </a:ext>
              </a:extLst>
            </p:cNvPr>
            <p:cNvSpPr/>
            <p:nvPr/>
          </p:nvSpPr>
          <p:spPr>
            <a:xfrm>
              <a:off x="185851" y="1731177"/>
              <a:ext cx="1140315" cy="424229"/>
            </a:xfrm>
            <a:prstGeom prst="rect">
              <a:avLst/>
            </a:prstGeom>
            <a:noFill/>
            <a:ln>
              <a:solidFill>
                <a:srgbClr val="EDD0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03" name="テキスト ボックス 102">
              <a:extLst>
                <a:ext uri="{FF2B5EF4-FFF2-40B4-BE49-F238E27FC236}">
                  <a16:creationId xmlns:a16="http://schemas.microsoft.com/office/drawing/2014/main" id="{6C657A3B-91B4-6DF7-9252-F24689D8301B}"/>
                </a:ext>
              </a:extLst>
            </p:cNvPr>
            <p:cNvSpPr txBox="1"/>
            <p:nvPr/>
          </p:nvSpPr>
          <p:spPr>
            <a:xfrm>
              <a:off x="158149" y="1747001"/>
              <a:ext cx="1213545" cy="415498"/>
            </a:xfrm>
            <a:prstGeom prst="rect">
              <a:avLst/>
            </a:prstGeom>
            <a:noFill/>
          </p:spPr>
          <p:txBody>
            <a:bodyPr wrap="square" rtlCol="0">
              <a:spAutoFit/>
            </a:bodyPr>
            <a:lstStyle/>
            <a:p>
              <a:pPr algn="ctr"/>
              <a:r>
                <a:rPr kumimoji="1" lang="ja-JP" altLang="en-US" sz="1200" dirty="0">
                  <a:solidFill>
                    <a:schemeClr val="bg2">
                      <a:lumMod val="25000"/>
                    </a:schemeClr>
                  </a:solidFill>
                  <a:latin typeface="BIZ UDPゴシック" panose="020B0400000000000000" pitchFamily="50" charset="-128"/>
                  <a:ea typeface="BIZ UDPゴシック" panose="020B0400000000000000" pitchFamily="50" charset="-128"/>
                </a:rPr>
                <a:t>長湯お知らせ</a:t>
              </a:r>
              <a:r>
                <a:rPr kumimoji="1" lang="en-US" altLang="ja-JP" sz="900" dirty="0">
                  <a:solidFill>
                    <a:schemeClr val="bg2">
                      <a:lumMod val="25000"/>
                    </a:schemeClr>
                  </a:solidFill>
                  <a:latin typeface="BIZ UDPゴシック" panose="020B0400000000000000" pitchFamily="50" charset="-128"/>
                  <a:ea typeface="BIZ UDPゴシック" panose="020B0400000000000000" pitchFamily="50" charset="-128"/>
                </a:rPr>
                <a:t>(</a:t>
              </a:r>
              <a:r>
                <a:rPr kumimoji="1" lang="ja-JP" altLang="en-US" sz="900" dirty="0">
                  <a:solidFill>
                    <a:schemeClr val="bg2">
                      <a:lumMod val="25000"/>
                    </a:schemeClr>
                  </a:solidFill>
                  <a:latin typeface="BIZ UDPゴシック" panose="020B0400000000000000" pitchFamily="50" charset="-128"/>
                  <a:ea typeface="BIZ UDPゴシック" panose="020B0400000000000000" pitchFamily="50" charset="-128"/>
                </a:rPr>
                <a:t>台所リモコン</a:t>
              </a:r>
              <a:r>
                <a:rPr kumimoji="1" lang="en-US" altLang="ja-JP" sz="900" dirty="0">
                  <a:solidFill>
                    <a:schemeClr val="bg2">
                      <a:lumMod val="25000"/>
                    </a:schemeClr>
                  </a:solidFill>
                  <a:latin typeface="BIZ UDPゴシック" panose="020B0400000000000000" pitchFamily="50" charset="-128"/>
                  <a:ea typeface="BIZ UDPゴシック" panose="020B0400000000000000" pitchFamily="50" charset="-128"/>
                </a:rPr>
                <a:t>)</a:t>
              </a:r>
              <a:endParaRPr kumimoji="1" lang="ja-JP" altLang="en-US" sz="900" dirty="0">
                <a:solidFill>
                  <a:schemeClr val="bg2">
                    <a:lumMod val="25000"/>
                  </a:schemeClr>
                </a:solidFill>
                <a:latin typeface="BIZ UDPゴシック" panose="020B0400000000000000" pitchFamily="50" charset="-128"/>
                <a:ea typeface="BIZ UDPゴシック" panose="020B0400000000000000" pitchFamily="50" charset="-128"/>
              </a:endParaRPr>
            </a:p>
          </p:txBody>
        </p:sp>
      </p:grpSp>
      <p:cxnSp>
        <p:nvCxnSpPr>
          <p:cNvPr id="104" name="直線コネクタ 103">
            <a:extLst>
              <a:ext uri="{FF2B5EF4-FFF2-40B4-BE49-F238E27FC236}">
                <a16:creationId xmlns:a16="http://schemas.microsoft.com/office/drawing/2014/main" id="{30453EE9-95C0-ED6E-869C-894E97E8B640}"/>
              </a:ext>
            </a:extLst>
          </p:cNvPr>
          <p:cNvCxnSpPr>
            <a:cxnSpLocks/>
          </p:cNvCxnSpPr>
          <p:nvPr/>
        </p:nvCxnSpPr>
        <p:spPr>
          <a:xfrm>
            <a:off x="9819666" y="6325966"/>
            <a:ext cx="0" cy="196078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05" name="図 104">
            <a:extLst>
              <a:ext uri="{FF2B5EF4-FFF2-40B4-BE49-F238E27FC236}">
                <a16:creationId xmlns:a16="http://schemas.microsoft.com/office/drawing/2014/main" id="{80BA9E97-999C-3CD7-0519-1099949A3CA7}"/>
              </a:ext>
            </a:extLst>
          </p:cNvPr>
          <p:cNvPicPr>
            <a:picLocks noChangeAspect="1"/>
          </p:cNvPicPr>
          <p:nvPr/>
        </p:nvPicPr>
        <p:blipFill rotWithShape="1">
          <a:blip r:embed="rId29" cstate="print">
            <a:extLst>
              <a:ext uri="{28A0092B-C50C-407E-A947-70E740481C1C}">
                <a14:useLocalDpi xmlns:a14="http://schemas.microsoft.com/office/drawing/2010/main" val="0"/>
              </a:ext>
            </a:extLst>
          </a:blip>
          <a:srcRect b="20142"/>
          <a:stretch/>
        </p:blipFill>
        <p:spPr>
          <a:xfrm>
            <a:off x="12060275" y="6963658"/>
            <a:ext cx="621013" cy="569251"/>
          </a:xfrm>
          <a:prstGeom prst="rect">
            <a:avLst/>
          </a:prstGeom>
        </p:spPr>
      </p:pic>
      <p:pic>
        <p:nvPicPr>
          <p:cNvPr id="106" name="図 105">
            <a:extLst>
              <a:ext uri="{FF2B5EF4-FFF2-40B4-BE49-F238E27FC236}">
                <a16:creationId xmlns:a16="http://schemas.microsoft.com/office/drawing/2014/main" id="{2FE1EF3B-8361-2302-4F71-A645C703F0FD}"/>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1011338" y="6833479"/>
            <a:ext cx="1095945" cy="650619"/>
          </a:xfrm>
          <a:prstGeom prst="rect">
            <a:avLst/>
          </a:prstGeom>
        </p:spPr>
      </p:pic>
      <p:sp>
        <p:nvSpPr>
          <p:cNvPr id="108" name="テキスト ボックス 107">
            <a:extLst>
              <a:ext uri="{FF2B5EF4-FFF2-40B4-BE49-F238E27FC236}">
                <a16:creationId xmlns:a16="http://schemas.microsoft.com/office/drawing/2014/main" id="{7B0E1DE5-C5D9-CF96-7A3E-166517C1DCE1}"/>
              </a:ext>
            </a:extLst>
          </p:cNvPr>
          <p:cNvSpPr txBox="1"/>
          <p:nvPr/>
        </p:nvSpPr>
        <p:spPr>
          <a:xfrm>
            <a:off x="9796160" y="6910205"/>
            <a:ext cx="1313180" cy="584775"/>
          </a:xfrm>
          <a:prstGeom prst="rect">
            <a:avLst/>
          </a:prstGeom>
          <a:noFill/>
        </p:spPr>
        <p:txBody>
          <a:bodyPr wrap="none" rtlCol="0">
            <a:spAutoFit/>
          </a:bodyPr>
          <a:lstStyle/>
          <a:p>
            <a:r>
              <a:rPr kumimoji="1" lang="ja-JP" altLang="en-US" sz="800" dirty="0"/>
              <a:t>タイマー通知から</a:t>
            </a:r>
            <a:r>
              <a:rPr kumimoji="1" lang="en-US" altLang="ja-JP" sz="800" dirty="0"/>
              <a:t>5</a:t>
            </a:r>
            <a:r>
              <a:rPr kumimoji="1" lang="ja-JP" altLang="en-US" sz="800" dirty="0"/>
              <a:t>分</a:t>
            </a:r>
            <a:endParaRPr kumimoji="1" lang="en-US" altLang="ja-JP" sz="800" dirty="0"/>
          </a:p>
          <a:p>
            <a:r>
              <a:rPr kumimoji="1" lang="ja-JP" altLang="en-US" sz="800" dirty="0"/>
              <a:t>経過しても入浴を継続</a:t>
            </a:r>
            <a:endParaRPr kumimoji="1" lang="en-US" altLang="ja-JP" sz="800" dirty="0"/>
          </a:p>
          <a:p>
            <a:r>
              <a:rPr kumimoji="1" lang="ja-JP" altLang="en-US" sz="800" dirty="0"/>
              <a:t>していると台所リモコン</a:t>
            </a:r>
            <a:endParaRPr kumimoji="1" lang="en-US" altLang="ja-JP" sz="800" dirty="0"/>
          </a:p>
          <a:p>
            <a:r>
              <a:rPr kumimoji="1" lang="ja-JP" altLang="en-US" sz="800" dirty="0"/>
              <a:t>にお知らせします。</a:t>
            </a:r>
          </a:p>
        </p:txBody>
      </p:sp>
      <p:sp>
        <p:nvSpPr>
          <p:cNvPr id="110" name="テキスト ボックス 109">
            <a:extLst>
              <a:ext uri="{FF2B5EF4-FFF2-40B4-BE49-F238E27FC236}">
                <a16:creationId xmlns:a16="http://schemas.microsoft.com/office/drawing/2014/main" id="{7EDCF585-3A6E-D1E2-CF42-5A32E7E6E60B}"/>
              </a:ext>
            </a:extLst>
          </p:cNvPr>
          <p:cNvSpPr txBox="1"/>
          <p:nvPr/>
        </p:nvSpPr>
        <p:spPr>
          <a:xfrm>
            <a:off x="9811590" y="7611839"/>
            <a:ext cx="1210588" cy="707886"/>
          </a:xfrm>
          <a:prstGeom prst="rect">
            <a:avLst/>
          </a:prstGeom>
          <a:noFill/>
        </p:spPr>
        <p:txBody>
          <a:bodyPr wrap="none" rtlCol="0">
            <a:spAutoFit/>
          </a:bodyPr>
          <a:lstStyle/>
          <a:p>
            <a:r>
              <a:rPr kumimoji="1" lang="ja-JP" altLang="en-US" sz="800" dirty="0"/>
              <a:t>長湯お知らせ後動き</a:t>
            </a:r>
            <a:endParaRPr kumimoji="1" lang="en-US" altLang="ja-JP" sz="800" dirty="0"/>
          </a:p>
          <a:p>
            <a:r>
              <a:rPr kumimoji="1" lang="ja-JP" altLang="en-US" sz="800" dirty="0"/>
              <a:t>が小さい場合は、</a:t>
            </a:r>
            <a:endParaRPr kumimoji="1" lang="en-US" altLang="ja-JP" sz="800" dirty="0"/>
          </a:p>
          <a:p>
            <a:r>
              <a:rPr kumimoji="1" lang="ja-JP" altLang="en-US" sz="800" dirty="0"/>
              <a:t>台所リモコンにお知ら</a:t>
            </a:r>
            <a:endParaRPr kumimoji="1" lang="en-US" altLang="ja-JP" sz="800" dirty="0"/>
          </a:p>
          <a:p>
            <a:r>
              <a:rPr kumimoji="1" lang="ja-JP" altLang="en-US" sz="800" dirty="0"/>
              <a:t>せし、入浴者への声</a:t>
            </a:r>
            <a:endParaRPr kumimoji="1" lang="en-US" altLang="ja-JP" sz="800" dirty="0"/>
          </a:p>
          <a:p>
            <a:r>
              <a:rPr kumimoji="1" lang="ja-JP" altLang="en-US" sz="800" dirty="0"/>
              <a:t>かけを促します。</a:t>
            </a:r>
          </a:p>
        </p:txBody>
      </p:sp>
      <p:pic>
        <p:nvPicPr>
          <p:cNvPr id="112" name="図 111">
            <a:extLst>
              <a:ext uri="{FF2B5EF4-FFF2-40B4-BE49-F238E27FC236}">
                <a16:creationId xmlns:a16="http://schemas.microsoft.com/office/drawing/2014/main" id="{C0A8838A-2ED6-B037-816A-50ECF28D95E8}"/>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0928975" y="7706744"/>
            <a:ext cx="1031711" cy="485271"/>
          </a:xfrm>
          <a:prstGeom prst="rect">
            <a:avLst/>
          </a:prstGeom>
        </p:spPr>
      </p:pic>
      <p:sp>
        <p:nvSpPr>
          <p:cNvPr id="114" name="テキスト ボックス 113">
            <a:extLst>
              <a:ext uri="{FF2B5EF4-FFF2-40B4-BE49-F238E27FC236}">
                <a16:creationId xmlns:a16="http://schemas.microsoft.com/office/drawing/2014/main" id="{47461D72-FAA3-AAF9-C131-0A73C378C358}"/>
              </a:ext>
            </a:extLst>
          </p:cNvPr>
          <p:cNvSpPr txBox="1"/>
          <p:nvPr/>
        </p:nvSpPr>
        <p:spPr>
          <a:xfrm>
            <a:off x="11231334" y="8034223"/>
            <a:ext cx="583814" cy="184666"/>
          </a:xfrm>
          <a:prstGeom prst="rect">
            <a:avLst/>
          </a:prstGeom>
          <a:noFill/>
        </p:spPr>
        <p:txBody>
          <a:bodyPr wrap="none" rtlCol="0">
            <a:spAutoFit/>
          </a:bodyPr>
          <a:lstStyle/>
          <a:p>
            <a:r>
              <a:rPr kumimoji="1" lang="ja-JP" altLang="en-US" sz="600" dirty="0">
                <a:latin typeface="Meiryo UI" panose="020B0604030504040204" pitchFamily="50" charset="-128"/>
                <a:ea typeface="Meiryo UI" panose="020B0604030504040204" pitchFamily="50" charset="-128"/>
              </a:rPr>
              <a:t>赤ランプ点滅</a:t>
            </a:r>
          </a:p>
        </p:txBody>
      </p:sp>
      <p:sp>
        <p:nvSpPr>
          <p:cNvPr id="117" name="テキスト ボックス 116">
            <a:extLst>
              <a:ext uri="{FF2B5EF4-FFF2-40B4-BE49-F238E27FC236}">
                <a16:creationId xmlns:a16="http://schemas.microsoft.com/office/drawing/2014/main" id="{67BF8720-A163-FCFF-A97C-79033F133A6A}"/>
              </a:ext>
            </a:extLst>
          </p:cNvPr>
          <p:cNvSpPr txBox="1"/>
          <p:nvPr/>
        </p:nvSpPr>
        <p:spPr>
          <a:xfrm>
            <a:off x="11279913" y="7277087"/>
            <a:ext cx="583814" cy="184666"/>
          </a:xfrm>
          <a:prstGeom prst="rect">
            <a:avLst/>
          </a:prstGeom>
          <a:noFill/>
        </p:spPr>
        <p:txBody>
          <a:bodyPr wrap="none" rtlCol="0">
            <a:spAutoFit/>
          </a:bodyPr>
          <a:lstStyle/>
          <a:p>
            <a:r>
              <a:rPr kumimoji="1" lang="ja-JP" altLang="en-US" sz="600" dirty="0">
                <a:latin typeface="Meiryo UI" panose="020B0604030504040204" pitchFamily="50" charset="-128"/>
                <a:ea typeface="Meiryo UI" panose="020B0604030504040204" pitchFamily="50" charset="-128"/>
              </a:rPr>
              <a:t>緑ランプ点滅</a:t>
            </a:r>
          </a:p>
        </p:txBody>
      </p:sp>
      <p:pic>
        <p:nvPicPr>
          <p:cNvPr id="118" name="図 117">
            <a:extLst>
              <a:ext uri="{FF2B5EF4-FFF2-40B4-BE49-F238E27FC236}">
                <a16:creationId xmlns:a16="http://schemas.microsoft.com/office/drawing/2014/main" id="{0D2FACCE-F5F7-052E-1823-EBF851878C0D}"/>
              </a:ext>
            </a:extLst>
          </p:cNvPr>
          <p:cNvPicPr>
            <a:picLocks noChangeAspect="1"/>
          </p:cNvPicPr>
          <p:nvPr/>
        </p:nvPicPr>
        <p:blipFill rotWithShape="1">
          <a:blip r:embed="rId32" cstate="print">
            <a:extLst>
              <a:ext uri="{28A0092B-C50C-407E-A947-70E740481C1C}">
                <a14:useLocalDpi xmlns:a14="http://schemas.microsoft.com/office/drawing/2010/main" val="0"/>
              </a:ext>
            </a:extLst>
          </a:blip>
          <a:srcRect l="1126" t="-3366" r="-1126" b="29610"/>
          <a:stretch/>
        </p:blipFill>
        <p:spPr>
          <a:xfrm>
            <a:off x="11971303" y="7763865"/>
            <a:ext cx="709985" cy="525391"/>
          </a:xfrm>
          <a:prstGeom prst="rect">
            <a:avLst/>
          </a:prstGeom>
        </p:spPr>
      </p:pic>
      <p:pic>
        <p:nvPicPr>
          <p:cNvPr id="17" name="図 16" descr="ダイアグラム が含まれている画像&#10;&#10;AI 生成コンテンツは誤りを含む可能性があります。">
            <a:extLst>
              <a:ext uri="{FF2B5EF4-FFF2-40B4-BE49-F238E27FC236}">
                <a16:creationId xmlns:a16="http://schemas.microsoft.com/office/drawing/2014/main" id="{6392C605-25FE-EF55-03B4-6F6AE31BD217}"/>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8857896" y="52853"/>
            <a:ext cx="3604316" cy="577919"/>
          </a:xfrm>
          <a:prstGeom prst="rect">
            <a:avLst/>
          </a:prstGeom>
        </p:spPr>
      </p:pic>
      <p:pic>
        <p:nvPicPr>
          <p:cNvPr id="18" name="図 17" descr="グラフィカル ユーザー インターフェイス, アプリケーション&#10;&#10;AI 生成コンテンツは誤りを含む可能性があります。">
            <a:extLst>
              <a:ext uri="{FF2B5EF4-FFF2-40B4-BE49-F238E27FC236}">
                <a16:creationId xmlns:a16="http://schemas.microsoft.com/office/drawing/2014/main" id="{C38D1E21-75BD-A653-96DE-A2B68EE535C3}"/>
              </a:ext>
            </a:extLst>
          </p:cNvPr>
          <p:cNvPicPr>
            <a:picLocks noChangeAspect="1"/>
          </p:cNvPicPr>
          <p:nvPr/>
        </p:nvPicPr>
        <p:blipFill>
          <a:blip r:embed="rId34" cstate="print">
            <a:extLst>
              <a:ext uri="{28A0092B-C50C-407E-A947-70E740481C1C}">
                <a14:useLocalDpi xmlns:a14="http://schemas.microsoft.com/office/drawing/2010/main" val="0"/>
              </a:ext>
            </a:extLst>
          </a:blip>
          <a:srcRect l="11511" t="11511" r="13066" b="13066"/>
          <a:stretch>
            <a:fillRect/>
          </a:stretch>
        </p:blipFill>
        <p:spPr>
          <a:xfrm>
            <a:off x="1668349" y="8287209"/>
            <a:ext cx="1084374" cy="906023"/>
          </a:xfrm>
          <a:prstGeom prst="rect">
            <a:avLst/>
          </a:prstGeom>
        </p:spPr>
      </p:pic>
      <p:sp>
        <p:nvSpPr>
          <p:cNvPr id="19" name="テキスト ボックス 274">
            <a:extLst>
              <a:ext uri="{FF2B5EF4-FFF2-40B4-BE49-F238E27FC236}">
                <a16:creationId xmlns:a16="http://schemas.microsoft.com/office/drawing/2014/main" id="{829FBACA-3A6D-0449-BFD1-F0A4DFC63F5D}"/>
              </a:ext>
            </a:extLst>
          </p:cNvPr>
          <p:cNvSpPr txBox="1"/>
          <p:nvPr/>
        </p:nvSpPr>
        <p:spPr>
          <a:xfrm>
            <a:off x="210202" y="4946100"/>
            <a:ext cx="1878951"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写真はフルオートタイプになります。</a:t>
            </a:r>
            <a:endParaRPr lang="en-US" altLang="ja-JP" sz="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5336</TotalTime>
  <Words>1611</Words>
  <Application>Microsoft Office PowerPoint</Application>
  <PresentationFormat>A3 297x420 mm</PresentationFormat>
  <Paragraphs>191</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341</cp:revision>
  <cp:lastPrinted>2026-06-15T06:53:13Z</cp:lastPrinted>
  <dcterms:created xsi:type="dcterms:W3CDTF">2020-12-15T06:24:16Z</dcterms:created>
  <dcterms:modified xsi:type="dcterms:W3CDTF">2026-06-15T06:53:16Z</dcterms:modified>
</cp:coreProperties>
</file>