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1872" autoAdjust="0"/>
  </p:normalViewPr>
  <p:slideViewPr>
    <p:cSldViewPr snapToGrid="0">
      <p:cViewPr>
        <p:scale>
          <a:sx n="50" d="100"/>
          <a:sy n="50" d="100"/>
        </p:scale>
        <p:origin x="534" y="108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2026/6/12</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2026/6/12</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2026/6/12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2026/6/12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2026/6/12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2026/6/12</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9.png"/><Relationship Id="rId18" Type="http://schemas.openxmlformats.org/officeDocument/2006/relationships/image" Target="../media/image30.emf"/><Relationship Id="rId3" Type="http://schemas.openxmlformats.org/officeDocument/2006/relationships/image" Target="../media/image19.png"/><Relationship Id="rId21" Type="http://schemas.openxmlformats.org/officeDocument/2006/relationships/image" Target="../media/image31.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29.png"/><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6.sv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25.png"/><Relationship Id="rId19" Type="http://schemas.openxmlformats.org/officeDocument/2006/relationships/image" Target="../media/image14.png"/><Relationship Id="rId4" Type="http://schemas.openxmlformats.org/officeDocument/2006/relationships/image" Target="../media/image20.svg"/><Relationship Id="rId9" Type="http://schemas.openxmlformats.org/officeDocument/2006/relationships/image" Target="../media/image24.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10476"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給湯専用</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389" name="テキスト ボックス 13"/>
          <p:cNvSpPr txBox="1">
            <a:spLocks noChangeArrowheads="1"/>
          </p:cNvSpPr>
          <p:nvPr/>
        </p:nvSpPr>
        <p:spPr bwMode="auto">
          <a:xfrm>
            <a:off x="6163085" y="1189344"/>
            <a:ext cx="2366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a:t>
            </a:r>
            <a:r>
              <a:rPr kumimoji="1" lang="en-US" altLang="ja-JP" sz="1400" b="1" baseline="300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台所リモコン</a:t>
            </a:r>
          </a:p>
        </p:txBody>
      </p:sp>
      <p:sp>
        <p:nvSpPr>
          <p:cNvPr id="390" name="テキスト ボックス 14"/>
          <p:cNvSpPr txBox="1">
            <a:spLocks noChangeArrowheads="1"/>
          </p:cNvSpPr>
          <p:nvPr/>
        </p:nvSpPr>
        <p:spPr bwMode="auto">
          <a:xfrm>
            <a:off x="6133783" y="1675342"/>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5" name="図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080616" y="1429550"/>
            <a:ext cx="1290926" cy="276999"/>
          </a:xfrm>
          <a:prstGeom prst="rect">
            <a:avLst/>
          </a:prstGeom>
          <a:noFill/>
        </p:spPr>
        <p:txBody>
          <a:bodyPr wrap="square">
            <a:spAutoFit/>
          </a:bodyPr>
          <a:lstStyle/>
          <a:p>
            <a:pPr algn="ctr">
              <a:defRPr/>
            </a:pP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RMP-GNW2</a:t>
            </a: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502080" cy="473123"/>
            <a:chOff x="168669" y="2921069"/>
            <a:chExt cx="250208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83349" y="3044933"/>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883849"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台所リモコン付属</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224325"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1,052,700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957,000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CHP-37NZ2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5600" y="854334"/>
            <a:ext cx="2258484" cy="1088902"/>
          </a:xfrm>
          <a:prstGeom prst="rect">
            <a:avLst/>
          </a:prstGeom>
        </p:spPr>
      </p:pic>
      <p:sp>
        <p:nvSpPr>
          <p:cNvPr id="443" name="Rectangle 61"/>
          <p:cNvSpPr>
            <a:spLocks/>
          </p:cNvSpPr>
          <p:nvPr/>
        </p:nvSpPr>
        <p:spPr bwMode="auto">
          <a:xfrm>
            <a:off x="494695" y="1130429"/>
            <a:ext cx="1894475" cy="563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新たにアプリ対応で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補助金要件の対象に！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p:txBody>
      </p:sp>
      <p:pic>
        <p:nvPicPr>
          <p:cNvPr id="444" name="図 4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5562" y="931081"/>
            <a:ext cx="912165" cy="2509419"/>
          </a:xfrm>
          <a:prstGeom prst="rect">
            <a:avLst/>
          </a:prstGeom>
        </p:spPr>
      </p:pic>
      <p:pic>
        <p:nvPicPr>
          <p:cNvPr id="445" name="図 4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3906" y="2487866"/>
            <a:ext cx="1144475" cy="979067"/>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0" name="図 39">
            <a:extLst>
              <a:ext uri="{FF2B5EF4-FFF2-40B4-BE49-F238E27FC236}">
                <a16:creationId xmlns:a16="http://schemas.microsoft.com/office/drawing/2014/main" id="{2B337C2B-CCD9-B62E-768E-02C402E5941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61271" y="1260929"/>
            <a:ext cx="2954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1"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2"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11"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12" cstate="print"/>
            <a:stretch>
              <a:fillRect/>
            </a:stretch>
          </p:blipFill>
          <p:spPr>
            <a:xfrm>
              <a:off x="1079921" y="2323413"/>
              <a:ext cx="199285" cy="107861"/>
            </a:xfrm>
            <a:prstGeom prst="rect">
              <a:avLst/>
            </a:prstGeom>
          </p:spPr>
        </p:pic>
      </p:grpSp>
      <p:sp>
        <p:nvSpPr>
          <p:cNvPr id="34" name="テキスト ボックス 274">
            <a:extLst>
              <a:ext uri="{FF2B5EF4-FFF2-40B4-BE49-F238E27FC236}">
                <a16:creationId xmlns:a16="http://schemas.microsoft.com/office/drawing/2014/main" id="{7A74F99D-5852-3DFD-3B94-6F484A25D31F}"/>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200kPa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B5DFEBF9-89EC-A71A-8BE3-79A1E01F695E}"/>
              </a:ext>
            </a:extLst>
          </p:cNvPr>
          <p:cNvGraphicFramePr>
            <a:graphicFrameLocks noGrp="1"/>
          </p:cNvGraphicFramePr>
          <p:nvPr>
            <p:extLst>
              <p:ext uri="{D42A27DB-BD31-4B8C-83A1-F6EECF244321}">
                <p14:modId xmlns:p14="http://schemas.microsoft.com/office/powerpoint/2010/main" val="1553934342"/>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sp>
        <p:nvSpPr>
          <p:cNvPr id="148" name="正方形/長方形 147">
            <a:extLst>
              <a:ext uri="{FF2B5EF4-FFF2-40B4-BE49-F238E27FC236}">
                <a16:creationId xmlns:a16="http://schemas.microsoft.com/office/drawing/2014/main" id="{A28B0233-4C50-1076-C2BA-7BD23D179D3F}"/>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9" name="図 178">
            <a:extLst>
              <a:ext uri="{FF2B5EF4-FFF2-40B4-BE49-F238E27FC236}">
                <a16:creationId xmlns:a16="http://schemas.microsoft.com/office/drawing/2014/main" id="{569299BA-8DE8-4747-9C28-B321F09E15C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81" name="テキスト ボックス 289">
            <a:extLst>
              <a:ext uri="{FF2B5EF4-FFF2-40B4-BE49-F238E27FC236}">
                <a16:creationId xmlns:a16="http://schemas.microsoft.com/office/drawing/2014/main" id="{E1C12AB5-07D2-BF48-40F7-B7C2B7612B83}"/>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82" name="正方形/長方形 290">
            <a:extLst>
              <a:ext uri="{FF2B5EF4-FFF2-40B4-BE49-F238E27FC236}">
                <a16:creationId xmlns:a16="http://schemas.microsoft.com/office/drawing/2014/main" id="{28670EC6-2259-2A45-E41A-26F155C53656}"/>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83" name="正方形/長方形 291">
            <a:extLst>
              <a:ext uri="{FF2B5EF4-FFF2-40B4-BE49-F238E27FC236}">
                <a16:creationId xmlns:a16="http://schemas.microsoft.com/office/drawing/2014/main" id="{D804EBDB-F3E4-D754-37D5-FD94E8D5F301}"/>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84" name="テキスト ボックス 292">
            <a:extLst>
              <a:ext uri="{FF2B5EF4-FFF2-40B4-BE49-F238E27FC236}">
                <a16:creationId xmlns:a16="http://schemas.microsoft.com/office/drawing/2014/main" id="{EB7FB3C0-804C-90F2-8841-F056696FF912}"/>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85" name="テキスト ボックス 293">
            <a:extLst>
              <a:ext uri="{FF2B5EF4-FFF2-40B4-BE49-F238E27FC236}">
                <a16:creationId xmlns:a16="http://schemas.microsoft.com/office/drawing/2014/main" id="{52A5813F-06AF-BC13-B5E6-ADA81AC90E8E}"/>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93" name="角丸四角形 305">
            <a:extLst>
              <a:ext uri="{FF2B5EF4-FFF2-40B4-BE49-F238E27FC236}">
                <a16:creationId xmlns:a16="http://schemas.microsoft.com/office/drawing/2014/main" id="{832BD0A3-BE22-F76A-E596-3AFBBDA2C8C9}"/>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4" name="テキスト ボックス 258">
            <a:extLst>
              <a:ext uri="{FF2B5EF4-FFF2-40B4-BE49-F238E27FC236}">
                <a16:creationId xmlns:a16="http://schemas.microsoft.com/office/drawing/2014/main" id="{74928B0D-B36A-7BEF-3375-3FD6E682FBD4}"/>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95" name="テキスト ボックス 258">
            <a:extLst>
              <a:ext uri="{FF2B5EF4-FFF2-40B4-BE49-F238E27FC236}">
                <a16:creationId xmlns:a16="http://schemas.microsoft.com/office/drawing/2014/main" id="{DE62D742-A215-1C86-6736-4DF530568A78}"/>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きます。前日のお湯の使用有無、長湯をお知らせする機能も。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96" name="角丸四角形 322">
            <a:extLst>
              <a:ext uri="{FF2B5EF4-FFF2-40B4-BE49-F238E27FC236}">
                <a16:creationId xmlns:a16="http://schemas.microsoft.com/office/drawing/2014/main" id="{2E15FD59-1FD2-2A99-AFF3-0D9627CCB780}"/>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7" name="テキスト ボックス 323">
            <a:extLst>
              <a:ext uri="{FF2B5EF4-FFF2-40B4-BE49-F238E27FC236}">
                <a16:creationId xmlns:a16="http://schemas.microsoft.com/office/drawing/2014/main" id="{E1C226C4-BB5F-9B97-9E05-89AF3339B858}"/>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98" name="角丸四角形 325">
            <a:extLst>
              <a:ext uri="{FF2B5EF4-FFF2-40B4-BE49-F238E27FC236}">
                <a16:creationId xmlns:a16="http://schemas.microsoft.com/office/drawing/2014/main" id="{41B8A4D6-8573-E172-1CA6-91C8583D3463}"/>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99" name="正方形/長方形 198">
            <a:extLst>
              <a:ext uri="{FF2B5EF4-FFF2-40B4-BE49-F238E27FC236}">
                <a16:creationId xmlns:a16="http://schemas.microsoft.com/office/drawing/2014/main" id="{270A5046-994D-2773-4583-FC7F39DF6843}"/>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2" name="テキスト ボックス 201">
            <a:extLst>
              <a:ext uri="{FF2B5EF4-FFF2-40B4-BE49-F238E27FC236}">
                <a16:creationId xmlns:a16="http://schemas.microsoft.com/office/drawing/2014/main" id="{CFBE0D17-39D4-CA31-9073-321A6337C7A0}"/>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03" name="テキスト ボックス 202">
            <a:extLst>
              <a:ext uri="{FF2B5EF4-FFF2-40B4-BE49-F238E27FC236}">
                <a16:creationId xmlns:a16="http://schemas.microsoft.com/office/drawing/2014/main" id="{5FA0137C-3DFA-B171-DEF3-474C87BA7D78}"/>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04" name="テキスト ボックス 203">
            <a:extLst>
              <a:ext uri="{FF2B5EF4-FFF2-40B4-BE49-F238E27FC236}">
                <a16:creationId xmlns:a16="http://schemas.microsoft.com/office/drawing/2014/main" id="{ED87F00C-3F40-F09F-E7ED-F0E929C71CAC}"/>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05" name="テキスト ボックス 204">
            <a:extLst>
              <a:ext uri="{FF2B5EF4-FFF2-40B4-BE49-F238E27FC236}">
                <a16:creationId xmlns:a16="http://schemas.microsoft.com/office/drawing/2014/main" id="{A693C59F-EC94-3C1A-5BB8-09FF49A0BE70}"/>
              </a:ext>
            </a:extLst>
          </p:cNvPr>
          <p:cNvSpPr txBox="1"/>
          <p:nvPr/>
        </p:nvSpPr>
        <p:spPr>
          <a:xfrm>
            <a:off x="3249785" y="5203234"/>
            <a:ext cx="3416320" cy="253916"/>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タンクにお湯を満タンまで沸き上げることができる！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06" name="テキスト ボックス 205">
            <a:extLst>
              <a:ext uri="{FF2B5EF4-FFF2-40B4-BE49-F238E27FC236}">
                <a16:creationId xmlns:a16="http://schemas.microsoft.com/office/drawing/2014/main" id="{B45D7C59-98E5-916C-4723-1871DA3B2C98}"/>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07" name="テキスト ボックス 206">
            <a:extLst>
              <a:ext uri="{FF2B5EF4-FFF2-40B4-BE49-F238E27FC236}">
                <a16:creationId xmlns:a16="http://schemas.microsoft.com/office/drawing/2014/main" id="{4C6B8445-A33C-CBE2-4FC8-AFCD470E3051}"/>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08" name="直線コネクタ 207">
            <a:extLst>
              <a:ext uri="{FF2B5EF4-FFF2-40B4-BE49-F238E27FC236}">
                <a16:creationId xmlns:a16="http://schemas.microsoft.com/office/drawing/2014/main" id="{FB0491D1-8726-825C-D643-D2BEDAA7040C}"/>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038F6E5B-035F-14F3-EA10-F93CE60BA7CA}"/>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0" name="テキスト ボックス 258">
            <a:extLst>
              <a:ext uri="{FF2B5EF4-FFF2-40B4-BE49-F238E27FC236}">
                <a16:creationId xmlns:a16="http://schemas.microsoft.com/office/drawing/2014/main" id="{1BFE6AAF-394D-07DC-177F-47A7DFFA2E13}"/>
              </a:ext>
            </a:extLst>
          </p:cNvPr>
          <p:cNvSpPr txBox="1">
            <a:spLocks noChangeArrowheads="1"/>
          </p:cNvSpPr>
          <p:nvPr/>
        </p:nvSpPr>
        <p:spPr bwMode="auto">
          <a:xfrm>
            <a:off x="2506968" y="378481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1" name="図 197">
            <a:extLst>
              <a:ext uri="{FF2B5EF4-FFF2-40B4-BE49-F238E27FC236}">
                <a16:creationId xmlns:a16="http://schemas.microsoft.com/office/drawing/2014/main" id="{08A9C9E8-BE4D-303F-C945-9992C7BDAD3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8861"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テキスト ボックス 306">
            <a:extLst>
              <a:ext uri="{FF2B5EF4-FFF2-40B4-BE49-F238E27FC236}">
                <a16:creationId xmlns:a16="http://schemas.microsoft.com/office/drawing/2014/main" id="{96C47A90-CA35-7957-0F13-CE6DA2A5B8A7}"/>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13" name="図 212">
            <a:extLst>
              <a:ext uri="{FF2B5EF4-FFF2-40B4-BE49-F238E27FC236}">
                <a16:creationId xmlns:a16="http://schemas.microsoft.com/office/drawing/2014/main" id="{8B6E8BD3-EC55-F6D1-11A9-2AEC425BC8D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14" name="テキスト ボックス 203">
            <a:extLst>
              <a:ext uri="{FF2B5EF4-FFF2-40B4-BE49-F238E27FC236}">
                <a16:creationId xmlns:a16="http://schemas.microsoft.com/office/drawing/2014/main" id="{2E4399E3-F6E3-EBF7-F6B5-58AEC1CEA838}"/>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15" name="直線コネクタ 9">
            <a:extLst>
              <a:ext uri="{FF2B5EF4-FFF2-40B4-BE49-F238E27FC236}">
                <a16:creationId xmlns:a16="http://schemas.microsoft.com/office/drawing/2014/main" id="{A51FE1FC-D089-D570-2C60-7DBA2006BEEB}"/>
              </a:ext>
            </a:extLst>
          </p:cNvPr>
          <p:cNvCxnSpPr>
            <a:cxnSpLocks noChangeShapeType="1"/>
          </p:cNvCxnSpPr>
          <p:nvPr/>
        </p:nvCxnSpPr>
        <p:spPr bwMode="auto">
          <a:xfrm>
            <a:off x="129874" y="4138500"/>
            <a:ext cx="6213092"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6" name="正方形/長方形 19">
            <a:extLst>
              <a:ext uri="{FF2B5EF4-FFF2-40B4-BE49-F238E27FC236}">
                <a16:creationId xmlns:a16="http://schemas.microsoft.com/office/drawing/2014/main" id="{1E527D96-3CE4-F51D-5C1A-DC5B851054F9}"/>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17" name="直線コネクタ 9">
            <a:extLst>
              <a:ext uri="{FF2B5EF4-FFF2-40B4-BE49-F238E27FC236}">
                <a16:creationId xmlns:a16="http://schemas.microsoft.com/office/drawing/2014/main" id="{867EC5B0-C161-7AAD-04DA-3CF97C5BFCB8}"/>
              </a:ext>
            </a:extLst>
          </p:cNvPr>
          <p:cNvCxnSpPr>
            <a:cxnSpLocks noChangeShapeType="1"/>
          </p:cNvCxnSpPr>
          <p:nvPr/>
        </p:nvCxnSpPr>
        <p:spPr bwMode="auto">
          <a:xfrm>
            <a:off x="125111" y="3761391"/>
            <a:ext cx="62542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 name="グループ化 57">
            <a:extLst>
              <a:ext uri="{FF2B5EF4-FFF2-40B4-BE49-F238E27FC236}">
                <a16:creationId xmlns:a16="http://schemas.microsoft.com/office/drawing/2014/main" id="{5787A1D9-C22D-60D0-B696-6BE76E6B7E06}"/>
              </a:ext>
            </a:extLst>
          </p:cNvPr>
          <p:cNvGrpSpPr/>
          <p:nvPr/>
        </p:nvGrpSpPr>
        <p:grpSpPr>
          <a:xfrm>
            <a:off x="5963859" y="4147035"/>
            <a:ext cx="445844" cy="926139"/>
            <a:chOff x="5963859" y="4147035"/>
            <a:chExt cx="591636" cy="1228988"/>
          </a:xfrm>
        </p:grpSpPr>
        <p:grpSp>
          <p:nvGrpSpPr>
            <p:cNvPr id="174" name="グループ化 173">
              <a:extLst>
                <a:ext uri="{FF2B5EF4-FFF2-40B4-BE49-F238E27FC236}">
                  <a16:creationId xmlns:a16="http://schemas.microsoft.com/office/drawing/2014/main" id="{394038F0-1ED8-7A59-5136-CF0DA06F7DD1}"/>
                </a:ext>
              </a:extLst>
            </p:cNvPr>
            <p:cNvGrpSpPr/>
            <p:nvPr/>
          </p:nvGrpSpPr>
          <p:grpSpPr>
            <a:xfrm>
              <a:off x="5963859" y="4147035"/>
              <a:ext cx="591636" cy="1228988"/>
              <a:chOff x="4553023" y="4890757"/>
              <a:chExt cx="1018959" cy="2116656"/>
            </a:xfrm>
          </p:grpSpPr>
          <p:pic>
            <p:nvPicPr>
              <p:cNvPr id="175" name="Picture 2" descr="「スマートフォン」の画像検索結果">
                <a:extLst>
                  <a:ext uri="{FF2B5EF4-FFF2-40B4-BE49-F238E27FC236}">
                    <a16:creationId xmlns:a16="http://schemas.microsoft.com/office/drawing/2014/main" id="{A69D9D08-3BE5-750E-7E2A-C6A75A1BAA8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図 175">
                <a:extLst>
                  <a:ext uri="{FF2B5EF4-FFF2-40B4-BE49-F238E27FC236}">
                    <a16:creationId xmlns:a16="http://schemas.microsoft.com/office/drawing/2014/main" id="{5411A3AF-84A8-A5D6-E9D1-B091987ECA6C}"/>
                  </a:ext>
                </a:extLst>
              </p:cNvPr>
              <p:cNvPicPr>
                <a:picLocks noChangeAspect="1"/>
              </p:cNvPicPr>
              <p:nvPr/>
            </p:nvPicPr>
            <p:blipFill rotWithShape="1">
              <a:blip r:embed="rId17"/>
              <a:srcRect b="20647"/>
              <a:stretch/>
            </p:blipFill>
            <p:spPr>
              <a:xfrm>
                <a:off x="4652057" y="5196348"/>
                <a:ext cx="763793" cy="1533426"/>
              </a:xfrm>
              <a:prstGeom prst="rect">
                <a:avLst/>
              </a:prstGeom>
            </p:spPr>
          </p:pic>
          <p:pic>
            <p:nvPicPr>
              <p:cNvPr id="177" name="図 176">
                <a:extLst>
                  <a:ext uri="{FF2B5EF4-FFF2-40B4-BE49-F238E27FC236}">
                    <a16:creationId xmlns:a16="http://schemas.microsoft.com/office/drawing/2014/main" id="{C7995A60-B19A-D186-0668-19C3FEC841DB}"/>
                  </a:ext>
                </a:extLst>
              </p:cNvPr>
              <p:cNvPicPr>
                <a:picLocks noChangeAspect="1"/>
              </p:cNvPicPr>
              <p:nvPr/>
            </p:nvPicPr>
            <p:blipFill rotWithShape="1">
              <a:blip r:embed="rId17"/>
              <a:srcRect t="93213"/>
              <a:stretch/>
            </p:blipFill>
            <p:spPr>
              <a:xfrm>
                <a:off x="4644106" y="6594445"/>
                <a:ext cx="766167" cy="131560"/>
              </a:xfrm>
              <a:prstGeom prst="rect">
                <a:avLst/>
              </a:prstGeom>
            </p:spPr>
          </p:pic>
        </p:grpSp>
        <p:sp>
          <p:nvSpPr>
            <p:cNvPr id="218" name="正方形/長方形 217">
              <a:extLst>
                <a:ext uri="{FF2B5EF4-FFF2-40B4-BE49-F238E27FC236}">
                  <a16:creationId xmlns:a16="http://schemas.microsoft.com/office/drawing/2014/main" id="{ECA9A465-2610-9A22-0412-99316FF308E8}"/>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19" name="直線コネクタ 9">
            <a:extLst>
              <a:ext uri="{FF2B5EF4-FFF2-40B4-BE49-F238E27FC236}">
                <a16:creationId xmlns:a16="http://schemas.microsoft.com/office/drawing/2014/main" id="{9306D4B4-8FA9-89CE-F7A2-ADF1CC047EFD}"/>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直線コネクタ 9">
            <a:extLst>
              <a:ext uri="{FF2B5EF4-FFF2-40B4-BE49-F238E27FC236}">
                <a16:creationId xmlns:a16="http://schemas.microsoft.com/office/drawing/2014/main" id="{CF7F76FC-897E-E013-6057-8C40E7A5C250}"/>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 name="正方形/長方形 19">
            <a:extLst>
              <a:ext uri="{FF2B5EF4-FFF2-40B4-BE49-F238E27FC236}">
                <a16:creationId xmlns:a16="http://schemas.microsoft.com/office/drawing/2014/main" id="{BA821050-33EA-A8C7-19BC-CD67EE10061B}"/>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22" name="正方形/長方形 221">
            <a:extLst>
              <a:ext uri="{FF2B5EF4-FFF2-40B4-BE49-F238E27FC236}">
                <a16:creationId xmlns:a16="http://schemas.microsoft.com/office/drawing/2014/main" id="{BF9EE0AD-22A5-0EA8-C6BA-4F3F816F20AE}"/>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23" name="図 222" descr="QR コード&#10;&#10;AI 生成コンテンツは誤りを含む可能性があります。">
            <a:extLst>
              <a:ext uri="{FF2B5EF4-FFF2-40B4-BE49-F238E27FC236}">
                <a16:creationId xmlns:a16="http://schemas.microsoft.com/office/drawing/2014/main" id="{B65D080E-521C-EA1B-F850-4CFB7F45D95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24" name="object 33">
            <a:extLst>
              <a:ext uri="{FF2B5EF4-FFF2-40B4-BE49-F238E27FC236}">
                <a16:creationId xmlns:a16="http://schemas.microsoft.com/office/drawing/2014/main" id="{B6B42E8C-B1D7-C0B6-0D8E-66FB8F332230}"/>
              </a:ext>
            </a:extLst>
          </p:cNvPr>
          <p:cNvGrpSpPr/>
          <p:nvPr/>
        </p:nvGrpSpPr>
        <p:grpSpPr>
          <a:xfrm>
            <a:off x="6098056" y="7785884"/>
            <a:ext cx="432434" cy="432434"/>
            <a:chOff x="909735" y="2161233"/>
            <a:chExt cx="432434" cy="432434"/>
          </a:xfrm>
        </p:grpSpPr>
        <p:sp>
          <p:nvSpPr>
            <p:cNvPr id="225" name="object 34">
              <a:extLst>
                <a:ext uri="{FF2B5EF4-FFF2-40B4-BE49-F238E27FC236}">
                  <a16:creationId xmlns:a16="http://schemas.microsoft.com/office/drawing/2014/main" id="{48AFE0E9-45E4-9AA3-A459-6444CD902E18}"/>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26" name="object 35">
              <a:extLst>
                <a:ext uri="{FF2B5EF4-FFF2-40B4-BE49-F238E27FC236}">
                  <a16:creationId xmlns:a16="http://schemas.microsoft.com/office/drawing/2014/main" id="{D4397F03-271A-A63C-CED5-64BBC5E60547}"/>
                </a:ext>
              </a:extLst>
            </p:cNvPr>
            <p:cNvPicPr/>
            <p:nvPr/>
          </p:nvPicPr>
          <p:blipFill>
            <a:blip r:embed="rId11" cstate="print"/>
            <a:stretch>
              <a:fillRect/>
            </a:stretch>
          </p:blipFill>
          <p:spPr>
            <a:xfrm>
              <a:off x="972442" y="2324323"/>
              <a:ext cx="87109" cy="106311"/>
            </a:xfrm>
            <a:prstGeom prst="rect">
              <a:avLst/>
            </a:prstGeom>
          </p:spPr>
        </p:pic>
        <p:pic>
          <p:nvPicPr>
            <p:cNvPr id="227" name="object 36">
              <a:extLst>
                <a:ext uri="{FF2B5EF4-FFF2-40B4-BE49-F238E27FC236}">
                  <a16:creationId xmlns:a16="http://schemas.microsoft.com/office/drawing/2014/main" id="{84A78309-2166-1717-025F-A7D49CFAA29A}"/>
                </a:ext>
              </a:extLst>
            </p:cNvPr>
            <p:cNvPicPr/>
            <p:nvPr/>
          </p:nvPicPr>
          <p:blipFill>
            <a:blip r:embed="rId12" cstate="print"/>
            <a:stretch>
              <a:fillRect/>
            </a:stretch>
          </p:blipFill>
          <p:spPr>
            <a:xfrm>
              <a:off x="1079921" y="2323413"/>
              <a:ext cx="199285" cy="107861"/>
            </a:xfrm>
            <a:prstGeom prst="rect">
              <a:avLst/>
            </a:prstGeom>
          </p:spPr>
        </p:pic>
      </p:grpSp>
      <p:sp>
        <p:nvSpPr>
          <p:cNvPr id="228" name="テキスト ボックス 227">
            <a:extLst>
              <a:ext uri="{FF2B5EF4-FFF2-40B4-BE49-F238E27FC236}">
                <a16:creationId xmlns:a16="http://schemas.microsoft.com/office/drawing/2014/main" id="{22B3415E-D67B-3514-D1E0-B58918BD4C2E}"/>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29" name="直線コネクタ 228">
            <a:extLst>
              <a:ext uri="{FF2B5EF4-FFF2-40B4-BE49-F238E27FC236}">
                <a16:creationId xmlns:a16="http://schemas.microsoft.com/office/drawing/2014/main" id="{F28100F8-FF3C-37B5-D88F-5FC7C1855609}"/>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7B5E356D-F3D2-2DBB-2388-7BB276C6C632}"/>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1" name="テキスト ボックス 323">
            <a:extLst>
              <a:ext uri="{FF2B5EF4-FFF2-40B4-BE49-F238E27FC236}">
                <a16:creationId xmlns:a16="http://schemas.microsoft.com/office/drawing/2014/main" id="{62779963-2692-9FF2-51D3-A201848B7F09}"/>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32" name="矢印: 右 231">
            <a:extLst>
              <a:ext uri="{FF2B5EF4-FFF2-40B4-BE49-F238E27FC236}">
                <a16:creationId xmlns:a16="http://schemas.microsoft.com/office/drawing/2014/main" id="{BB145446-C771-BC12-54EF-98FE4107624F}"/>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object 33">
            <a:extLst>
              <a:ext uri="{FF2B5EF4-FFF2-40B4-BE49-F238E27FC236}">
                <a16:creationId xmlns:a16="http://schemas.microsoft.com/office/drawing/2014/main" id="{5F143326-5032-81CF-9761-D86D8A2BFFC8}"/>
              </a:ext>
            </a:extLst>
          </p:cNvPr>
          <p:cNvGrpSpPr/>
          <p:nvPr/>
        </p:nvGrpSpPr>
        <p:grpSpPr>
          <a:xfrm>
            <a:off x="6144032" y="3735913"/>
            <a:ext cx="432434" cy="432434"/>
            <a:chOff x="890682" y="2161233"/>
            <a:chExt cx="432434" cy="432434"/>
          </a:xfrm>
        </p:grpSpPr>
        <p:sp>
          <p:nvSpPr>
            <p:cNvPr id="48" name="object 34">
              <a:extLst>
                <a:ext uri="{FF2B5EF4-FFF2-40B4-BE49-F238E27FC236}">
                  <a16:creationId xmlns:a16="http://schemas.microsoft.com/office/drawing/2014/main" id="{6C514406-F747-D7A8-AA1D-1CB222097646}"/>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9" name="object 35">
              <a:extLst>
                <a:ext uri="{FF2B5EF4-FFF2-40B4-BE49-F238E27FC236}">
                  <a16:creationId xmlns:a16="http://schemas.microsoft.com/office/drawing/2014/main" id="{095FB62D-F57D-364C-901D-80F26714CA92}"/>
                </a:ext>
              </a:extLst>
            </p:cNvPr>
            <p:cNvPicPr/>
            <p:nvPr/>
          </p:nvPicPr>
          <p:blipFill>
            <a:blip r:embed="rId11" cstate="print"/>
            <a:stretch>
              <a:fillRect/>
            </a:stretch>
          </p:blipFill>
          <p:spPr>
            <a:xfrm>
              <a:off x="972442" y="2324323"/>
              <a:ext cx="87109" cy="106311"/>
            </a:xfrm>
            <a:prstGeom prst="rect">
              <a:avLst/>
            </a:prstGeom>
          </p:spPr>
        </p:pic>
        <p:pic>
          <p:nvPicPr>
            <p:cNvPr id="50" name="object 36">
              <a:extLst>
                <a:ext uri="{FF2B5EF4-FFF2-40B4-BE49-F238E27FC236}">
                  <a16:creationId xmlns:a16="http://schemas.microsoft.com/office/drawing/2014/main" id="{C9F8F472-A984-CA1A-73DD-D43B1B4B2672}"/>
                </a:ext>
              </a:extLst>
            </p:cNvPr>
            <p:cNvPicPr/>
            <p:nvPr/>
          </p:nvPicPr>
          <p:blipFill>
            <a:blip r:embed="rId12" cstate="print"/>
            <a:stretch>
              <a:fillRect/>
            </a:stretch>
          </p:blipFill>
          <p:spPr>
            <a:xfrm>
              <a:off x="1079921" y="2323413"/>
              <a:ext cx="199285" cy="107861"/>
            </a:xfrm>
            <a:prstGeom prst="rect">
              <a:avLst/>
            </a:prstGeom>
          </p:spPr>
        </p:pic>
      </p:grpSp>
      <p:sp>
        <p:nvSpPr>
          <p:cNvPr id="2" name="正方形/長方形 1">
            <a:extLst>
              <a:ext uri="{FF2B5EF4-FFF2-40B4-BE49-F238E27FC236}">
                <a16:creationId xmlns:a16="http://schemas.microsoft.com/office/drawing/2014/main" id="{D03871E6-837F-5B5A-E747-A033C36076BD}"/>
              </a:ext>
            </a:extLst>
          </p:cNvPr>
          <p:cNvSpPr/>
          <p:nvPr/>
        </p:nvSpPr>
        <p:spPr>
          <a:xfrm>
            <a:off x="6814228" y="3778994"/>
            <a:ext cx="5234125" cy="30777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2026</a:t>
            </a:r>
            <a:r>
              <a:rPr lang="ja-JP" altLang="en-US"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年度モデルより様々な電気料金メニューに対応します！</a:t>
            </a:r>
            <a:endParaRPr kumimoji="0" lang="en-US" altLang="ja-JP" sz="14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274">
            <a:extLst>
              <a:ext uri="{FF2B5EF4-FFF2-40B4-BE49-F238E27FC236}">
                <a16:creationId xmlns:a16="http://schemas.microsoft.com/office/drawing/2014/main" id="{6FAFF64C-9242-FF23-C455-70F111FA7DD5}"/>
              </a:ext>
            </a:extLst>
          </p:cNvPr>
          <p:cNvSpPr txBox="1"/>
          <p:nvPr/>
        </p:nvSpPr>
        <p:spPr>
          <a:xfrm>
            <a:off x="10232402" y="1572438"/>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年度モデル）</a:t>
            </a:r>
            <a:endParaRPr lang="en-US" altLang="ja-JP" sz="600" dirty="0">
              <a:latin typeface="メイリオ" panose="020B0604030504040204" pitchFamily="50" charset="-128"/>
              <a:ea typeface="メイリオ" panose="020B0604030504040204" pitchFamily="50" charset="-128"/>
            </a:endParaRPr>
          </a:p>
        </p:txBody>
      </p:sp>
      <p:pic>
        <p:nvPicPr>
          <p:cNvPr id="13" name="図 7">
            <a:extLst>
              <a:ext uri="{FF2B5EF4-FFF2-40B4-BE49-F238E27FC236}">
                <a16:creationId xmlns:a16="http://schemas.microsoft.com/office/drawing/2014/main" id="{58B04D71-86E0-A77E-2465-EC0E2BD0405A}"/>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775466" y="2162662"/>
            <a:ext cx="1416070" cy="114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74">
            <a:extLst>
              <a:ext uri="{FF2B5EF4-FFF2-40B4-BE49-F238E27FC236}">
                <a16:creationId xmlns:a16="http://schemas.microsoft.com/office/drawing/2014/main" id="{4F6765C6-D3E3-7622-D959-50E7DD5A53B2}"/>
              </a:ext>
            </a:extLst>
          </p:cNvPr>
          <p:cNvSpPr txBox="1"/>
          <p:nvPr/>
        </p:nvSpPr>
        <p:spPr>
          <a:xfrm>
            <a:off x="6600604" y="3382586"/>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エコキュート本体とリモコンは有線接続です。</a:t>
            </a:r>
            <a:endParaRPr lang="en-US" altLang="ja-JP" sz="600" dirty="0">
              <a:latin typeface="メイリオ" panose="020B0604030504040204" pitchFamily="50" charset="-128"/>
              <a:ea typeface="メイリオ" panose="020B0604030504040204" pitchFamily="50" charset="-128"/>
            </a:endParaRPr>
          </a:p>
        </p:txBody>
      </p:sp>
      <p:sp>
        <p:nvSpPr>
          <p:cNvPr id="15" name="テキスト ボックス 8">
            <a:extLst>
              <a:ext uri="{FF2B5EF4-FFF2-40B4-BE49-F238E27FC236}">
                <a16:creationId xmlns:a16="http://schemas.microsoft.com/office/drawing/2014/main" id="{871BD55C-23DE-192C-D585-2DC63E8D39D3}"/>
              </a:ext>
            </a:extLst>
          </p:cNvPr>
          <p:cNvSpPr txBox="1">
            <a:spLocks noChangeArrowheads="1"/>
          </p:cNvSpPr>
          <p:nvPr/>
        </p:nvSpPr>
        <p:spPr bwMode="auto">
          <a:xfrm>
            <a:off x="183404" y="5747220"/>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6" name="角丸四角形 17">
            <a:extLst>
              <a:ext uri="{FF2B5EF4-FFF2-40B4-BE49-F238E27FC236}">
                <a16:creationId xmlns:a16="http://schemas.microsoft.com/office/drawing/2014/main" id="{3405D8A4-817B-35E4-A74E-F47B7D07ACCD}"/>
              </a:ext>
            </a:extLst>
          </p:cNvPr>
          <p:cNvSpPr>
            <a:spLocks noChangeArrowheads="1"/>
          </p:cNvSpPr>
          <p:nvPr/>
        </p:nvSpPr>
        <p:spPr bwMode="auto">
          <a:xfrm>
            <a:off x="1379381" y="5704936"/>
            <a:ext cx="143262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7" name="テキスト ボックス 19">
            <a:extLst>
              <a:ext uri="{FF2B5EF4-FFF2-40B4-BE49-F238E27FC236}">
                <a16:creationId xmlns:a16="http://schemas.microsoft.com/office/drawing/2014/main" id="{B8B2AF36-173C-B9D4-8544-0474EC29E5D1}"/>
              </a:ext>
            </a:extLst>
          </p:cNvPr>
          <p:cNvSpPr txBox="1">
            <a:spLocks noChangeArrowheads="1"/>
          </p:cNvSpPr>
          <p:nvPr/>
        </p:nvSpPr>
        <p:spPr bwMode="auto">
          <a:xfrm>
            <a:off x="1363434" y="5825545"/>
            <a:ext cx="1517643" cy="21544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外出先からも操作が可能に！</a:t>
            </a:r>
          </a:p>
        </p:txBody>
      </p:sp>
      <p:sp>
        <p:nvSpPr>
          <p:cNvPr id="18" name="テキスト ボックス 258">
            <a:extLst>
              <a:ext uri="{FF2B5EF4-FFF2-40B4-BE49-F238E27FC236}">
                <a16:creationId xmlns:a16="http://schemas.microsoft.com/office/drawing/2014/main" id="{CD4D480D-B22E-F149-1DF3-AF12DC90E473}"/>
              </a:ext>
            </a:extLst>
          </p:cNvPr>
          <p:cNvSpPr txBox="1">
            <a:spLocks noChangeArrowheads="1"/>
          </p:cNvSpPr>
          <p:nvPr/>
        </p:nvSpPr>
        <p:spPr bwMode="auto">
          <a:xfrm>
            <a:off x="191250" y="6186330"/>
            <a:ext cx="29546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■タンク湯増し　■休止設定　■湯増し一時休止　　</a:t>
            </a:r>
            <a:endParaRPr kumimoji="1" lang="en-US" altLang="ja-JP" sz="900" dirty="0">
              <a:latin typeface="メイリオ" panose="020B0604030504040204" pitchFamily="50" charset="-128"/>
              <a:ea typeface="メイリオ" panose="020B0604030504040204" pitchFamily="50" charset="-128"/>
            </a:endParaRPr>
          </a:p>
        </p:txBody>
      </p:sp>
      <p:pic>
        <p:nvPicPr>
          <p:cNvPr id="19" name="図 18" descr="ロゴ が含まれている画像&#10;&#10;AI 生成コンテンツは誤りを含む可能性があります。">
            <a:extLst>
              <a:ext uri="{FF2B5EF4-FFF2-40B4-BE49-F238E27FC236}">
                <a16:creationId xmlns:a16="http://schemas.microsoft.com/office/drawing/2014/main" id="{11066129-B7E4-953F-42E1-5AF9D394727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08240" y="74579"/>
            <a:ext cx="3177167" cy="592295"/>
          </a:xfrm>
          <a:prstGeom prst="rect">
            <a:avLst/>
          </a:prstGeom>
        </p:spPr>
      </p:pic>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3755193" y="5885517"/>
            <a:ext cx="1881260" cy="2565355"/>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10476"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lang="ja-JP" altLang="en-US" sz="1400" b="1" dirty="0">
                <a:solidFill>
                  <a:prstClr val="white"/>
                </a:solidFill>
                <a:latin typeface="Meiryo UI" panose="020B0604030504040204" pitchFamily="50" charset="-128"/>
                <a:ea typeface="Meiryo UI" panose="020B0604030504040204" pitchFamily="50" charset="-128"/>
                <a:sym typeface="HGP創英角ｺﾞｼｯｸUB" panose="020B0900000000000000" pitchFamily="50" charset="-128"/>
              </a:rPr>
              <a:t>給湯専用</a:t>
            </a:r>
            <a:endPar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33" name="テキスト ボックス 258"/>
          <p:cNvSpPr txBox="1">
            <a:spLocks noChangeArrowheads="1"/>
          </p:cNvSpPr>
          <p:nvPr/>
        </p:nvSpPr>
        <p:spPr bwMode="auto">
          <a:xfrm>
            <a:off x="9527866" y="8642596"/>
            <a:ext cx="27009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400" dirty="0">
                <a:latin typeface="メイリオ" panose="020B0604030504040204" pitchFamily="50" charset="-128"/>
                <a:ea typeface="メイリオ" panose="020B0604030504040204" pitchFamily="50" charset="-128"/>
              </a:rPr>
              <a:t>専用の</a:t>
            </a: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を介して天気予測データを基にエコキュートの</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運転を計画します。</a:t>
            </a:r>
            <a:endParaRPr kumimoji="1" lang="en-US" altLang="ja-JP" sz="1400" dirty="0">
              <a:latin typeface="メイリオ" panose="020B0604030504040204" pitchFamily="50" charset="-128"/>
              <a:ea typeface="メイリオ" panose="020B0604030504040204" pitchFamily="50" charset="-128"/>
            </a:endParaRPr>
          </a:p>
        </p:txBody>
      </p:sp>
      <p:grpSp>
        <p:nvGrpSpPr>
          <p:cNvPr id="68" name="グループ化 67">
            <a:extLst>
              <a:ext uri="{FF2B5EF4-FFF2-40B4-BE49-F238E27FC236}">
                <a16:creationId xmlns:a16="http://schemas.microsoft.com/office/drawing/2014/main" id="{10B79E81-C75F-751F-23F3-5718783CDFB7}"/>
              </a:ext>
            </a:extLst>
          </p:cNvPr>
          <p:cNvGrpSpPr/>
          <p:nvPr/>
        </p:nvGrpSpPr>
        <p:grpSpPr>
          <a:xfrm>
            <a:off x="9570578" y="7781665"/>
            <a:ext cx="2621230" cy="736261"/>
            <a:chOff x="9710096" y="7879415"/>
            <a:chExt cx="2621230" cy="736261"/>
          </a:xfrm>
        </p:grpSpPr>
        <p:sp>
          <p:nvSpPr>
            <p:cNvPr id="223" name="角丸四角形 305"/>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226" name="テキスト ボックス 8"/>
            <p:cNvSpPr txBox="1">
              <a:spLocks noChangeArrowheads="1"/>
            </p:cNvSpPr>
            <p:nvPr/>
          </p:nvSpPr>
          <p:spPr bwMode="auto">
            <a:xfrm>
              <a:off x="9755751" y="7935929"/>
              <a:ext cx="21226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9710096" y="8330996"/>
              <a:ext cx="26212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242" name="直線コネクタ 241"/>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0" name="テキスト ボックス 258"/>
          <p:cNvSpPr txBox="1">
            <a:spLocks noChangeArrowheads="1"/>
          </p:cNvSpPr>
          <p:nvPr/>
        </p:nvSpPr>
        <p:spPr bwMode="auto">
          <a:xfrm>
            <a:off x="6242992" y="8656426"/>
            <a:ext cx="23857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400" dirty="0">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8888955" y="6630654"/>
            <a:ext cx="33579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を導入していないご家庭でも、</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アプリの設定を行うことで、天気予</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測データを基に、自動でエコキュート</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の沸き上げ運転を計画します。</a:t>
            </a:r>
            <a:endParaRPr kumimoji="1" lang="en-US" altLang="ja-JP" sz="14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51496" y="1767258"/>
            <a:ext cx="6527195" cy="430887"/>
          </a:xfrm>
          <a:prstGeom prst="rect">
            <a:avLst/>
          </a:prstGeom>
          <a:noFill/>
        </p:spPr>
        <p:txBody>
          <a:bodyPr wrap="square" rtlCol="0">
            <a:spAutoFit/>
          </a:bodyPr>
          <a:lstStyle/>
          <a:p>
            <a:r>
              <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天気予報を確認して、夜間の沸き上げを一部昼間へ移動して、昼間に発電した電力で沸き上げ運転を行うことができます。</a:t>
            </a:r>
          </a:p>
        </p:txBody>
      </p:sp>
      <p:sp>
        <p:nvSpPr>
          <p:cNvPr id="253" name="テキスト ボックス 252"/>
          <p:cNvSpPr txBox="1"/>
          <p:nvPr/>
        </p:nvSpPr>
        <p:spPr>
          <a:xfrm>
            <a:off x="6110564" y="2241251"/>
            <a:ext cx="1415772" cy="461665"/>
          </a:xfrm>
          <a:prstGeom prst="rect">
            <a:avLst/>
          </a:prstGeom>
          <a:noFill/>
          <a:ln>
            <a:solidFill>
              <a:schemeClr val="accent2"/>
            </a:solidFill>
          </a:ln>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＜制御イメージ＞</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晴れの日</a:t>
            </a:r>
          </a:p>
        </p:txBody>
      </p:sp>
      <p:sp>
        <p:nvSpPr>
          <p:cNvPr id="329" name="テキスト ボックス 328"/>
          <p:cNvSpPr txBox="1"/>
          <p:nvPr/>
        </p:nvSpPr>
        <p:spPr>
          <a:xfrm>
            <a:off x="5851496" y="1396715"/>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grpSp>
        <p:nvGrpSpPr>
          <p:cNvPr id="103" name="グループ化 102">
            <a:extLst>
              <a:ext uri="{FF2B5EF4-FFF2-40B4-BE49-F238E27FC236}">
                <a16:creationId xmlns:a16="http://schemas.microsoft.com/office/drawing/2014/main" id="{736033E8-A4F6-A7B5-9531-383EBA3839B7}"/>
              </a:ext>
            </a:extLst>
          </p:cNvPr>
          <p:cNvGrpSpPr/>
          <p:nvPr/>
        </p:nvGrpSpPr>
        <p:grpSpPr>
          <a:xfrm>
            <a:off x="5978949" y="5469190"/>
            <a:ext cx="6762931" cy="1109516"/>
            <a:chOff x="6035382" y="5095329"/>
            <a:chExt cx="6762931" cy="1109516"/>
          </a:xfrm>
        </p:grpSpPr>
        <p:sp>
          <p:nvSpPr>
            <p:cNvPr id="254" name="角丸四角形 305"/>
            <p:cNvSpPr>
              <a:spLocks noChangeArrowheads="1"/>
            </p:cNvSpPr>
            <p:nvPr/>
          </p:nvSpPr>
          <p:spPr bwMode="auto">
            <a:xfrm>
              <a:off x="6035382" y="5148849"/>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93445" y="5170085"/>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86935" y="5618976"/>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55473" y="5441804"/>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41604">
              <a:off x="9501743" y="5095329"/>
              <a:ext cx="556797" cy="356540"/>
            </a:xfrm>
            <a:prstGeom prst="rect">
              <a:avLst/>
            </a:prstGeom>
          </p:spPr>
        </p:pic>
        <p:sp>
          <p:nvSpPr>
            <p:cNvPr id="334" name="テキスト ボックス 274"/>
            <p:cNvSpPr txBox="1"/>
            <p:nvPr/>
          </p:nvSpPr>
          <p:spPr>
            <a:xfrm>
              <a:off x="10078181" y="5096849"/>
              <a:ext cx="2720132" cy="11079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※2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運転モードはお買い上げ時の設定、ソーラーモードアプリは積極</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endParaRPr kumimoji="1" lang="en-US" altLang="zh-TW"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sp>
          <p:nvSpPr>
            <p:cNvPr id="126" name="テキスト ボックス 125"/>
            <p:cNvSpPr txBox="1"/>
            <p:nvPr/>
          </p:nvSpPr>
          <p:spPr>
            <a:xfrm>
              <a:off x="6080949" y="5504978"/>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71173" y="5666084"/>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69317" y="5454128"/>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83693" y="5612463"/>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gr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34328"/>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9"/>
          <a:srcRect l="12285" t="20323" r="33121" b="13059"/>
          <a:stretch/>
        </p:blipFill>
        <p:spPr>
          <a:xfrm>
            <a:off x="3408689" y="7532455"/>
            <a:ext cx="2247900" cy="1737389"/>
          </a:xfrm>
          <a:prstGeom prst="rect">
            <a:avLst/>
          </a:prstGeom>
        </p:spPr>
      </p:pic>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720729"/>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a:t>
            </a:r>
            <a:r>
              <a:rPr kumimoji="1" lang="en-US" altLang="ja-JP" sz="1200" b="1">
                <a:solidFill>
                  <a:prstClr val="black"/>
                </a:solidFill>
                <a:latin typeface="メイリオ" panose="020B0604030504040204" pitchFamily="50" charset="-128"/>
                <a:ea typeface="メイリオ" panose="020B0604030504040204" pitchFamily="50" charset="-128"/>
              </a:rPr>
              <a:t>r</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825544"/>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323" y="5578947"/>
            <a:ext cx="3672822" cy="1644318"/>
          </a:xfrm>
          <a:prstGeom prst="rect">
            <a:avLst/>
          </a:prstGeom>
        </p:spPr>
      </p:pic>
      <p:sp>
        <p:nvSpPr>
          <p:cNvPr id="114" name="矢印: 右 113">
            <a:extLst>
              <a:ext uri="{FF2B5EF4-FFF2-40B4-BE49-F238E27FC236}">
                <a16:creationId xmlns:a16="http://schemas.microsoft.com/office/drawing/2014/main" id="{2C6BD78B-0E05-2F81-A582-91F687B5EB24}"/>
              </a:ext>
            </a:extLst>
          </p:cNvPr>
          <p:cNvSpPr/>
          <p:nvPr/>
        </p:nvSpPr>
        <p:spPr>
          <a:xfrm>
            <a:off x="2792418" y="8195306"/>
            <a:ext cx="529069" cy="651263"/>
          </a:xfrm>
          <a:prstGeom prst="rightArrow">
            <a:avLst>
              <a:gd name="adj1" fmla="val 50000"/>
              <a:gd name="adj2" fmla="val 65524"/>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653564" y="7118390"/>
            <a:ext cx="353343" cy="811779"/>
          </a:xfrm>
          <a:prstGeom prst="rightArrow">
            <a:avLst>
              <a:gd name="adj1" fmla="val 58256"/>
              <a:gd name="adj2" fmla="val 65016"/>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2250339" y="7369317"/>
            <a:ext cx="902811"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 name="グループ化 83">
            <a:extLst>
              <a:ext uri="{FF2B5EF4-FFF2-40B4-BE49-F238E27FC236}">
                <a16:creationId xmlns:a16="http://schemas.microsoft.com/office/drawing/2014/main" id="{8754155D-78B6-234D-DB44-3B6BD05F7CA1}"/>
              </a:ext>
            </a:extLst>
          </p:cNvPr>
          <p:cNvGrpSpPr/>
          <p:nvPr/>
        </p:nvGrpSpPr>
        <p:grpSpPr>
          <a:xfrm>
            <a:off x="5899525" y="6612833"/>
            <a:ext cx="2829569" cy="753383"/>
            <a:chOff x="5952931" y="6204315"/>
            <a:chExt cx="2829569" cy="753383"/>
          </a:xfrm>
        </p:grpSpPr>
        <p:grpSp>
          <p:nvGrpSpPr>
            <p:cNvPr id="330" name="グループ化 329"/>
            <p:cNvGrpSpPr/>
            <p:nvPr/>
          </p:nvGrpSpPr>
          <p:grpSpPr>
            <a:xfrm>
              <a:off x="8357944" y="6247633"/>
              <a:ext cx="318110" cy="353343"/>
              <a:chOff x="3289753" y="4746779"/>
              <a:chExt cx="407501" cy="452635"/>
            </a:xfrm>
          </p:grpSpPr>
          <p:pic>
            <p:nvPicPr>
              <p:cNvPr id="331" name="図 3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a:extLst>
                <a:ext uri="{FF2B5EF4-FFF2-40B4-BE49-F238E27FC236}">
                  <a16:creationId xmlns:a16="http://schemas.microsoft.com/office/drawing/2014/main" id="{37658CBC-C946-E3F6-5C2E-03D0DA8612EC}"/>
                </a:ext>
              </a:extLst>
            </p:cNvPr>
            <p:cNvGrpSpPr/>
            <p:nvPr/>
          </p:nvGrpSpPr>
          <p:grpSpPr>
            <a:xfrm>
              <a:off x="6270791" y="6221437"/>
              <a:ext cx="2511709" cy="736261"/>
              <a:chOff x="9711984" y="7879415"/>
              <a:chExt cx="2511709" cy="736261"/>
            </a:xfrm>
          </p:grpSpPr>
          <p:sp>
            <p:nvSpPr>
              <p:cNvPr id="71" name="角丸四角形 305">
                <a:extLst>
                  <a:ext uri="{FF2B5EF4-FFF2-40B4-BE49-F238E27FC236}">
                    <a16:creationId xmlns:a16="http://schemas.microsoft.com/office/drawing/2014/main" id="{14FC3D9D-1DF8-4ED1-5BED-5B23660A7013}"/>
                  </a:ext>
                </a:extLst>
              </p:cNvPr>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72" name="テキスト ボックス 8">
                <a:extLst>
                  <a:ext uri="{FF2B5EF4-FFF2-40B4-BE49-F238E27FC236}">
                    <a16:creationId xmlns:a16="http://schemas.microsoft.com/office/drawing/2014/main" id="{6598B1F6-AB39-97CB-8EB6-845A6324C144}"/>
                  </a:ext>
                </a:extLst>
              </p:cNvPr>
              <p:cNvSpPr txBox="1">
                <a:spLocks noChangeArrowheads="1"/>
              </p:cNvSpPr>
              <p:nvPr/>
            </p:nvSpPr>
            <p:spPr bwMode="auto">
              <a:xfrm>
                <a:off x="9755751" y="7935929"/>
                <a:ext cx="21259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73" name="テキスト ボックス 258">
                <a:extLst>
                  <a:ext uri="{FF2B5EF4-FFF2-40B4-BE49-F238E27FC236}">
                    <a16:creationId xmlns:a16="http://schemas.microsoft.com/office/drawing/2014/main" id="{E7526360-3A43-5691-F58C-8D19E756E0C5}"/>
                  </a:ext>
                </a:extLst>
              </p:cNvPr>
              <p:cNvSpPr txBox="1">
                <a:spLocks noChangeArrowheads="1"/>
              </p:cNvSpPr>
              <p:nvPr/>
            </p:nvSpPr>
            <p:spPr bwMode="auto">
              <a:xfrm>
                <a:off x="9805292" y="8330402"/>
                <a:ext cx="1980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アプリが自動で転記予報を確認</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74" name="直線コネクタ 73">
                <a:extLst>
                  <a:ext uri="{FF2B5EF4-FFF2-40B4-BE49-F238E27FC236}">
                    <a16:creationId xmlns:a16="http://schemas.microsoft.com/office/drawing/2014/main" id="{57C16A5D-EB9F-238E-22F5-1B2401BEBB81}"/>
                  </a:ext>
                </a:extLst>
              </p:cNvPr>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5" name="object 33">
              <a:extLst>
                <a:ext uri="{FF2B5EF4-FFF2-40B4-BE49-F238E27FC236}">
                  <a16:creationId xmlns:a16="http://schemas.microsoft.com/office/drawing/2014/main" id="{D4D27440-8EF0-0D20-D211-D0173B8DA0B0}"/>
                </a:ext>
              </a:extLst>
            </p:cNvPr>
            <p:cNvGrpSpPr/>
            <p:nvPr/>
          </p:nvGrpSpPr>
          <p:grpSpPr>
            <a:xfrm>
              <a:off x="5952931" y="6204315"/>
              <a:ext cx="382221" cy="382221"/>
              <a:chOff x="890682" y="2161233"/>
              <a:chExt cx="432434" cy="432434"/>
            </a:xfrm>
          </p:grpSpPr>
          <p:sp>
            <p:nvSpPr>
              <p:cNvPr id="76" name="object 34">
                <a:extLst>
                  <a:ext uri="{FF2B5EF4-FFF2-40B4-BE49-F238E27FC236}">
                    <a16:creationId xmlns:a16="http://schemas.microsoft.com/office/drawing/2014/main" id="{9B4C4070-BA13-92BD-BDCF-DCE2D3B66DD7}"/>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78" name="object 35">
                <a:extLst>
                  <a:ext uri="{FF2B5EF4-FFF2-40B4-BE49-F238E27FC236}">
                    <a16:creationId xmlns:a16="http://schemas.microsoft.com/office/drawing/2014/main" id="{7B1E8434-8EA1-376B-6243-96D002DACEC0}"/>
                  </a:ext>
                </a:extLst>
              </p:cNvPr>
              <p:cNvPicPr/>
              <p:nvPr/>
            </p:nvPicPr>
            <p:blipFill>
              <a:blip r:embed="rId13" cstate="print"/>
              <a:stretch>
                <a:fillRect/>
              </a:stretch>
            </p:blipFill>
            <p:spPr>
              <a:xfrm>
                <a:off x="972442" y="2324323"/>
                <a:ext cx="87109" cy="106311"/>
              </a:xfrm>
              <a:prstGeom prst="rect">
                <a:avLst/>
              </a:prstGeom>
            </p:spPr>
          </p:pic>
          <p:pic>
            <p:nvPicPr>
              <p:cNvPr id="80" name="object 36">
                <a:extLst>
                  <a:ext uri="{FF2B5EF4-FFF2-40B4-BE49-F238E27FC236}">
                    <a16:creationId xmlns:a16="http://schemas.microsoft.com/office/drawing/2014/main" id="{1C0CD065-3EE0-342E-3730-4E0791EF6003}"/>
                  </a:ext>
                </a:extLst>
              </p:cNvPr>
              <p:cNvPicPr/>
              <p:nvPr/>
            </p:nvPicPr>
            <p:blipFill>
              <a:blip r:embed="rId14" cstate="print"/>
              <a:stretch>
                <a:fillRect/>
              </a:stretch>
            </p:blipFill>
            <p:spPr>
              <a:xfrm>
                <a:off x="1079921" y="2323413"/>
                <a:ext cx="199285" cy="107861"/>
              </a:xfrm>
              <a:prstGeom prst="rect">
                <a:avLst/>
              </a:prstGeom>
            </p:spPr>
          </p:pic>
        </p:grpSp>
      </p:grpSp>
      <p:grpSp>
        <p:nvGrpSpPr>
          <p:cNvPr id="85" name="グループ化 84">
            <a:extLst>
              <a:ext uri="{FF2B5EF4-FFF2-40B4-BE49-F238E27FC236}">
                <a16:creationId xmlns:a16="http://schemas.microsoft.com/office/drawing/2014/main" id="{F8100147-1577-CB6C-59C9-CDD57B7F2432}"/>
              </a:ext>
            </a:extLst>
          </p:cNvPr>
          <p:cNvGrpSpPr/>
          <p:nvPr/>
        </p:nvGrpSpPr>
        <p:grpSpPr>
          <a:xfrm>
            <a:off x="6215858" y="7781665"/>
            <a:ext cx="2511709" cy="736261"/>
            <a:chOff x="9711984" y="7879415"/>
            <a:chExt cx="2511709" cy="736261"/>
          </a:xfrm>
        </p:grpSpPr>
        <p:sp>
          <p:nvSpPr>
            <p:cNvPr id="87" name="角丸四角形 305">
              <a:extLst>
                <a:ext uri="{FF2B5EF4-FFF2-40B4-BE49-F238E27FC236}">
                  <a16:creationId xmlns:a16="http://schemas.microsoft.com/office/drawing/2014/main" id="{E25A75E4-EC2D-311D-50C1-EE1487CEA5FD}"/>
                </a:ext>
              </a:extLst>
            </p:cNvPr>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89" name="テキスト ボックス 8">
              <a:extLst>
                <a:ext uri="{FF2B5EF4-FFF2-40B4-BE49-F238E27FC236}">
                  <a16:creationId xmlns:a16="http://schemas.microsoft.com/office/drawing/2014/main" id="{6B9F6E1C-2D85-F89A-265A-85E4EC944D4D}"/>
                </a:ext>
              </a:extLst>
            </p:cNvPr>
            <p:cNvSpPr txBox="1">
              <a:spLocks noChangeArrowheads="1"/>
            </p:cNvSpPr>
            <p:nvPr/>
          </p:nvSpPr>
          <p:spPr bwMode="auto">
            <a:xfrm>
              <a:off x="9755751" y="7935929"/>
              <a:ext cx="1531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90" name="テキスト ボックス 258">
              <a:extLst>
                <a:ext uri="{FF2B5EF4-FFF2-40B4-BE49-F238E27FC236}">
                  <a16:creationId xmlns:a16="http://schemas.microsoft.com/office/drawing/2014/main" id="{F27FBA3C-E88A-40F3-7237-A5293E2D2248}"/>
                </a:ext>
              </a:extLst>
            </p:cNvPr>
            <p:cNvSpPr txBox="1">
              <a:spLocks noChangeArrowheads="1"/>
            </p:cNvSpPr>
            <p:nvPr/>
          </p:nvSpPr>
          <p:spPr bwMode="auto">
            <a:xfrm>
              <a:off x="9759904" y="8332172"/>
              <a:ext cx="82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91" name="直線コネクタ 90">
              <a:extLst>
                <a:ext uri="{FF2B5EF4-FFF2-40B4-BE49-F238E27FC236}">
                  <a16:creationId xmlns:a16="http://schemas.microsoft.com/office/drawing/2014/main" id="{9ACCE098-1DB4-11D1-45CF-909099D3E4A8}"/>
                </a:ext>
              </a:extLst>
            </p:cNvPr>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8" name="グループ化 137">
            <a:extLst>
              <a:ext uri="{FF2B5EF4-FFF2-40B4-BE49-F238E27FC236}">
                <a16:creationId xmlns:a16="http://schemas.microsoft.com/office/drawing/2014/main" id="{AB7C9CB3-6AC5-FC2F-53F9-59322EC17B90}"/>
              </a:ext>
            </a:extLst>
          </p:cNvPr>
          <p:cNvGrpSpPr/>
          <p:nvPr/>
        </p:nvGrpSpPr>
        <p:grpSpPr>
          <a:xfrm>
            <a:off x="6006059" y="2213757"/>
            <a:ext cx="6125222" cy="2897460"/>
            <a:chOff x="5936771" y="2189963"/>
            <a:chExt cx="6500165" cy="3074822"/>
          </a:xfrm>
        </p:grpSpPr>
        <p:pic>
          <p:nvPicPr>
            <p:cNvPr id="119" name="図 118" descr="グラフィカル ユーザー インターフェイス&#10;&#10;AI 生成コンテンツは誤りを含む可能性があります。">
              <a:extLst>
                <a:ext uri="{FF2B5EF4-FFF2-40B4-BE49-F238E27FC236}">
                  <a16:creationId xmlns:a16="http://schemas.microsoft.com/office/drawing/2014/main" id="{1D6FE2BA-82DA-6082-802F-7F9C05B522B0}"/>
                </a:ext>
              </a:extLst>
            </p:cNvPr>
            <p:cNvPicPr>
              <a:picLocks noChangeAspect="1"/>
            </p:cNvPicPr>
            <p:nvPr/>
          </p:nvPicPr>
          <p:blipFill>
            <a:blip r:embed="rId15" cstate="print">
              <a:extLst>
                <a:ext uri="{28A0092B-C50C-407E-A947-70E740481C1C}">
                  <a14:useLocalDpi xmlns:a14="http://schemas.microsoft.com/office/drawing/2010/main" val="0"/>
                </a:ext>
              </a:extLst>
            </a:blip>
            <a:srcRect l="32771" t="155" b="8851"/>
            <a:stretch>
              <a:fillRect/>
            </a:stretch>
          </p:blipFill>
          <p:spPr>
            <a:xfrm>
              <a:off x="7952204" y="2189963"/>
              <a:ext cx="4484732" cy="2973958"/>
            </a:xfrm>
            <a:prstGeom prst="rect">
              <a:avLst/>
            </a:prstGeom>
          </p:spPr>
        </p:pic>
        <p:pic>
          <p:nvPicPr>
            <p:cNvPr id="133" name="図 132" descr="グラフィカル ユーザー インターフェイス&#10;&#10;AI 生成コンテンツは誤りを含む可能性があります。">
              <a:extLst>
                <a:ext uri="{FF2B5EF4-FFF2-40B4-BE49-F238E27FC236}">
                  <a16:creationId xmlns:a16="http://schemas.microsoft.com/office/drawing/2014/main" id="{5FF7FA8A-13C1-1688-2016-3341C7ED07CA}"/>
                </a:ext>
              </a:extLst>
            </p:cNvPr>
            <p:cNvPicPr>
              <a:picLocks noChangeAspect="1"/>
            </p:cNvPicPr>
            <p:nvPr/>
          </p:nvPicPr>
          <p:blipFill>
            <a:blip r:embed="rId16" cstate="print">
              <a:extLst>
                <a:ext uri="{28A0092B-C50C-407E-A947-70E740481C1C}">
                  <a14:useLocalDpi xmlns:a14="http://schemas.microsoft.com/office/drawing/2010/main" val="0"/>
                </a:ext>
              </a:extLst>
            </a:blip>
            <a:srcRect t="27809" r="67467"/>
            <a:stretch>
              <a:fillRect/>
            </a:stretch>
          </p:blipFill>
          <p:spPr>
            <a:xfrm>
              <a:off x="5936771" y="3050030"/>
              <a:ext cx="2037177" cy="2214755"/>
            </a:xfrm>
            <a:prstGeom prst="rect">
              <a:avLst/>
            </a:prstGeom>
          </p:spPr>
        </p:pic>
      </p:grpSp>
      <p:sp>
        <p:nvSpPr>
          <p:cNvPr id="135" name="テキスト ボックス 274">
            <a:extLst>
              <a:ext uri="{FF2B5EF4-FFF2-40B4-BE49-F238E27FC236}">
                <a16:creationId xmlns:a16="http://schemas.microsoft.com/office/drawing/2014/main" id="{603C72C1-E8C3-C2C7-482C-ACAB4B4854CA}"/>
              </a:ext>
            </a:extLst>
          </p:cNvPr>
          <p:cNvSpPr txBox="1"/>
          <p:nvPr/>
        </p:nvSpPr>
        <p:spPr>
          <a:xfrm>
            <a:off x="5983280" y="5111217"/>
            <a:ext cx="639541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lang="ja-JP" altLang="en-US" sz="600" dirty="0">
                <a:latin typeface="メイリオ" panose="020B0604030504040204" pitchFamily="50" charset="-128"/>
                <a:ea typeface="メイリオ" panose="020B0604030504040204" pitchFamily="50" charset="-128"/>
              </a:rPr>
              <a:t>条件（当社試算）：給湯負荷 </a:t>
            </a:r>
            <a:r>
              <a:rPr lang="en-US" altLang="ja-JP" sz="600" dirty="0">
                <a:latin typeface="メイリオ" panose="020B0604030504040204" pitchFamily="50" charset="-128"/>
                <a:ea typeface="メイリオ" panose="020B0604030504040204" pitchFamily="50" charset="-128"/>
              </a:rPr>
              <a:t>JIS C 9220:2018</a:t>
            </a:r>
            <a:r>
              <a:rPr lang="ja-JP" altLang="en-US" sz="600" dirty="0">
                <a:latin typeface="メイリオ" panose="020B0604030504040204" pitchFamily="50" charset="-128"/>
                <a:ea typeface="メイリオ" panose="020B0604030504040204" pitchFamily="50" charset="-128"/>
              </a:rPr>
              <a:t>の給湯保温モード熱量、地域：大阪地区、</a:t>
            </a:r>
            <a:r>
              <a:rPr lang="en-US" altLang="ja-JP" sz="600" dirty="0">
                <a:latin typeface="メイリオ" panose="020B0604030504040204" pitchFamily="50" charset="-128"/>
                <a:ea typeface="メイリオ" panose="020B0604030504040204" pitchFamily="50" charset="-128"/>
              </a:rPr>
              <a:t>CHP-37AZ2</a:t>
            </a:r>
            <a:r>
              <a:rPr lang="ja-JP" altLang="en-US" sz="600" dirty="0">
                <a:latin typeface="メイリオ" panose="020B0604030504040204" pitchFamily="50" charset="-128"/>
                <a:ea typeface="メイリオ" panose="020B0604030504040204" pitchFamily="50" charset="-128"/>
              </a:rPr>
              <a:t>（運転モード：おまかせ省エネ）において。アプリ設定値 太陽光発電</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システム容量：</a:t>
            </a:r>
            <a:r>
              <a:rPr lang="en-US" altLang="ja-JP" sz="600" dirty="0">
                <a:latin typeface="メイリオ" panose="020B0604030504040204" pitchFamily="50" charset="-128"/>
                <a:ea typeface="メイリオ" panose="020B0604030504040204" pitchFamily="50" charset="-128"/>
              </a:rPr>
              <a:t>5.0kW</a:t>
            </a:r>
            <a:r>
              <a:rPr lang="ja-JP" altLang="en-US" sz="600" dirty="0">
                <a:latin typeface="メイリオ" panose="020B0604030504040204" pitchFamily="50" charset="-128"/>
                <a:ea typeface="メイリオ" panose="020B0604030504040204" pitchFamily="50" charset="-128"/>
              </a:rPr>
              <a:t>、ご家庭の消費電力：</a:t>
            </a:r>
            <a:r>
              <a:rPr lang="en-US" altLang="ja-JP" sz="600" dirty="0">
                <a:latin typeface="メイリオ" panose="020B0604030504040204" pitchFamily="50" charset="-128"/>
                <a:ea typeface="メイリオ" panose="020B0604030504040204" pitchFamily="50" charset="-128"/>
              </a:rPr>
              <a:t>0.3kW</a:t>
            </a:r>
            <a:r>
              <a:rPr lang="ja-JP" altLang="en-US" sz="600" dirty="0">
                <a:latin typeface="メイリオ" panose="020B0604030504040204" pitchFamily="50" charset="-128"/>
                <a:ea typeface="メイリオ" panose="020B0604030504040204" pitchFamily="50" charset="-128"/>
              </a:rPr>
              <a:t>、晴天日。天候の条件やご使用状況等により昼間沸き上げ比率は変動します。年間の昼間消費電力量比率は</a:t>
            </a:r>
            <a:r>
              <a:rPr lang="en-US" altLang="ja-JP" sz="600" dirty="0">
                <a:latin typeface="メイリオ" panose="020B0604030504040204" pitchFamily="50" charset="-128"/>
                <a:ea typeface="メイリオ" panose="020B0604030504040204" pitchFamily="50" charset="-128"/>
              </a:rPr>
              <a:t>50</a:t>
            </a:r>
            <a:r>
              <a:rPr lang="ja-JP" altLang="en-US" sz="600" dirty="0">
                <a:latin typeface="メイリオ" panose="020B0604030504040204" pitchFamily="50" charset="-128"/>
                <a:ea typeface="メイリオ" panose="020B0604030504040204" pitchFamily="50" charset="-128"/>
              </a:rPr>
              <a:t>％以下です。</a:t>
            </a:r>
            <a:endParaRPr kumimoji="1" lang="ja-JP" altLang="en-US" sz="600" dirty="0">
              <a:latin typeface="メイリオ" panose="020B0604030504040204" pitchFamily="50" charset="-128"/>
              <a:ea typeface="メイリオ" panose="020B0604030504040204" pitchFamily="50" charset="-128"/>
            </a:endParaRPr>
          </a:p>
        </p:txBody>
      </p:sp>
      <p:pic>
        <p:nvPicPr>
          <p:cNvPr id="2" name="図 1" descr="ロゴ が含まれている画像&#10;&#10;AI 生成コンテンツは誤りを含む可能性があります。">
            <a:extLst>
              <a:ext uri="{FF2B5EF4-FFF2-40B4-BE49-F238E27FC236}">
                <a16:creationId xmlns:a16="http://schemas.microsoft.com/office/drawing/2014/main" id="{6AEFF044-DB65-C6AE-4041-66353AEA50B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128738" y="74579"/>
            <a:ext cx="3177167" cy="592295"/>
          </a:xfrm>
          <a:prstGeom prst="rect">
            <a:avLst/>
          </a:prstGeom>
        </p:spPr>
      </p:pic>
      <p:sp>
        <p:nvSpPr>
          <p:cNvPr id="12" name="正方形/長方形 11">
            <a:extLst>
              <a:ext uri="{FF2B5EF4-FFF2-40B4-BE49-F238E27FC236}">
                <a16:creationId xmlns:a16="http://schemas.microsoft.com/office/drawing/2014/main" id="{647F474E-B6FA-D4D4-AC67-33475F1A501C}"/>
              </a:ext>
            </a:extLst>
          </p:cNvPr>
          <p:cNvSpPr/>
          <p:nvPr/>
        </p:nvSpPr>
        <p:spPr>
          <a:xfrm>
            <a:off x="7345363" y="3975358"/>
            <a:ext cx="147633" cy="45719"/>
          </a:xfrm>
          <a:prstGeom prst="rect">
            <a:avLst/>
          </a:prstGeom>
          <a:solidFill>
            <a:srgbClr val="F0F1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95409271-082D-739D-3982-5CCE16176443}"/>
              </a:ext>
            </a:extLst>
          </p:cNvPr>
          <p:cNvGrpSpPr/>
          <p:nvPr/>
        </p:nvGrpSpPr>
        <p:grpSpPr>
          <a:xfrm>
            <a:off x="341267" y="8318182"/>
            <a:ext cx="2318392" cy="1096817"/>
            <a:chOff x="314977" y="8307429"/>
            <a:chExt cx="2318392" cy="1096817"/>
          </a:xfrm>
        </p:grpSpPr>
        <p:grpSp>
          <p:nvGrpSpPr>
            <p:cNvPr id="14" name="グループ化 13">
              <a:extLst>
                <a:ext uri="{FF2B5EF4-FFF2-40B4-BE49-F238E27FC236}">
                  <a16:creationId xmlns:a16="http://schemas.microsoft.com/office/drawing/2014/main" id="{DBB68F5F-334D-26A9-F66E-F811914C5FE9}"/>
                </a:ext>
              </a:extLst>
            </p:cNvPr>
            <p:cNvGrpSpPr/>
            <p:nvPr/>
          </p:nvGrpSpPr>
          <p:grpSpPr>
            <a:xfrm>
              <a:off x="314977" y="8307429"/>
              <a:ext cx="1027264" cy="1096817"/>
              <a:chOff x="4478171" y="5241779"/>
              <a:chExt cx="1651234" cy="1763034"/>
            </a:xfrm>
          </p:grpSpPr>
          <p:pic>
            <p:nvPicPr>
              <p:cNvPr id="20" name="図 51">
                <a:extLst>
                  <a:ext uri="{FF2B5EF4-FFF2-40B4-BE49-F238E27FC236}">
                    <a16:creationId xmlns:a16="http://schemas.microsoft.com/office/drawing/2014/main" id="{48F23126-4CCD-CA3C-561B-3D13C2583C19}"/>
                  </a:ext>
                </a:extLst>
              </p:cNvPr>
              <p:cNvPicPr>
                <a:picLocks noChangeAspect="1"/>
              </p:cNvPicPr>
              <p:nvPr/>
            </p:nvPicPr>
            <p:blipFill rotWithShape="1">
              <a:blip r:embed="rId18">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スマートフォン」の画像検索結果">
                <a:extLst>
                  <a:ext uri="{FF2B5EF4-FFF2-40B4-BE49-F238E27FC236}">
                    <a16:creationId xmlns:a16="http://schemas.microsoft.com/office/drawing/2014/main" id="{27DED895-9D75-A2FC-B1B2-CF160D4C711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21">
                <a:extLst>
                  <a:ext uri="{FF2B5EF4-FFF2-40B4-BE49-F238E27FC236}">
                    <a16:creationId xmlns:a16="http://schemas.microsoft.com/office/drawing/2014/main" id="{42341C45-3823-84D4-AA03-92407DCF042F}"/>
                  </a:ext>
                </a:extLst>
              </p:cNvPr>
              <p:cNvPicPr>
                <a:picLocks noChangeAspect="1"/>
              </p:cNvPicPr>
              <p:nvPr/>
            </p:nvPicPr>
            <p:blipFill rotWithShape="1">
              <a:blip r:embed="rId20"/>
              <a:srcRect b="20647"/>
              <a:stretch/>
            </p:blipFill>
            <p:spPr>
              <a:xfrm>
                <a:off x="4567242" y="5462821"/>
                <a:ext cx="623077" cy="1250919"/>
              </a:xfrm>
              <a:prstGeom prst="rect">
                <a:avLst/>
              </a:prstGeom>
            </p:spPr>
          </p:pic>
          <p:pic>
            <p:nvPicPr>
              <p:cNvPr id="23" name="図 22">
                <a:extLst>
                  <a:ext uri="{FF2B5EF4-FFF2-40B4-BE49-F238E27FC236}">
                    <a16:creationId xmlns:a16="http://schemas.microsoft.com/office/drawing/2014/main" id="{E5E94909-CDB8-47DB-95D1-DFD7F8950672}"/>
                  </a:ext>
                </a:extLst>
              </p:cNvPr>
              <p:cNvPicPr>
                <a:picLocks noChangeAspect="1"/>
              </p:cNvPicPr>
              <p:nvPr/>
            </p:nvPicPr>
            <p:blipFill rotWithShape="1">
              <a:blip r:embed="rId20"/>
              <a:srcRect t="93213"/>
              <a:stretch/>
            </p:blipFill>
            <p:spPr>
              <a:xfrm>
                <a:off x="4558036" y="6659875"/>
                <a:ext cx="638166" cy="109581"/>
              </a:xfrm>
              <a:prstGeom prst="rect">
                <a:avLst/>
              </a:prstGeom>
            </p:spPr>
          </p:pic>
        </p:grpSp>
        <p:grpSp>
          <p:nvGrpSpPr>
            <p:cNvPr id="15" name="object 33">
              <a:extLst>
                <a:ext uri="{FF2B5EF4-FFF2-40B4-BE49-F238E27FC236}">
                  <a16:creationId xmlns:a16="http://schemas.microsoft.com/office/drawing/2014/main" id="{2E13B1AC-D5E8-3A70-7BB3-DC1A5D27A0CE}"/>
                </a:ext>
              </a:extLst>
            </p:cNvPr>
            <p:cNvGrpSpPr/>
            <p:nvPr/>
          </p:nvGrpSpPr>
          <p:grpSpPr>
            <a:xfrm>
              <a:off x="870627" y="8341302"/>
              <a:ext cx="432434" cy="432434"/>
              <a:chOff x="890682" y="2161233"/>
              <a:chExt cx="432434" cy="432434"/>
            </a:xfrm>
          </p:grpSpPr>
          <p:sp>
            <p:nvSpPr>
              <p:cNvPr id="17" name="object 34">
                <a:extLst>
                  <a:ext uri="{FF2B5EF4-FFF2-40B4-BE49-F238E27FC236}">
                    <a16:creationId xmlns:a16="http://schemas.microsoft.com/office/drawing/2014/main" id="{10B20C0B-9DB4-052F-214E-A5793055A7BF}"/>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8" name="object 35">
                <a:extLst>
                  <a:ext uri="{FF2B5EF4-FFF2-40B4-BE49-F238E27FC236}">
                    <a16:creationId xmlns:a16="http://schemas.microsoft.com/office/drawing/2014/main" id="{62D6320E-5E63-BBBD-736B-44EA25A4B70A}"/>
                  </a:ext>
                </a:extLst>
              </p:cNvPr>
              <p:cNvPicPr/>
              <p:nvPr/>
            </p:nvPicPr>
            <p:blipFill>
              <a:blip r:embed="rId13" cstate="print"/>
              <a:stretch>
                <a:fillRect/>
              </a:stretch>
            </p:blipFill>
            <p:spPr>
              <a:xfrm>
                <a:off x="972442" y="2324323"/>
                <a:ext cx="87109" cy="106311"/>
              </a:xfrm>
              <a:prstGeom prst="rect">
                <a:avLst/>
              </a:prstGeom>
            </p:spPr>
          </p:pic>
          <p:pic>
            <p:nvPicPr>
              <p:cNvPr id="19" name="object 36">
                <a:extLst>
                  <a:ext uri="{FF2B5EF4-FFF2-40B4-BE49-F238E27FC236}">
                    <a16:creationId xmlns:a16="http://schemas.microsoft.com/office/drawing/2014/main" id="{6F919783-BBC8-7668-4654-3C8585DD4DBC}"/>
                  </a:ext>
                </a:extLst>
              </p:cNvPr>
              <p:cNvPicPr/>
              <p:nvPr/>
            </p:nvPicPr>
            <p:blipFill>
              <a:blip r:embed="rId14" cstate="print"/>
              <a:stretch>
                <a:fillRect/>
              </a:stretch>
            </p:blipFill>
            <p:spPr>
              <a:xfrm>
                <a:off x="1079921" y="2323413"/>
                <a:ext cx="199285" cy="107861"/>
              </a:xfrm>
              <a:prstGeom prst="rect">
                <a:avLst/>
              </a:prstGeom>
            </p:spPr>
          </p:pic>
        </p:grpSp>
        <p:pic>
          <p:nvPicPr>
            <p:cNvPr id="16" name="図 7">
              <a:extLst>
                <a:ext uri="{FF2B5EF4-FFF2-40B4-BE49-F238E27FC236}">
                  <a16:creationId xmlns:a16="http://schemas.microsoft.com/office/drawing/2014/main" id="{FEE3A64C-72EF-19A1-4528-33AC9346CBD8}"/>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70712" y="8493324"/>
              <a:ext cx="962657" cy="77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正方形/長方形 23">
            <a:extLst>
              <a:ext uri="{FF2B5EF4-FFF2-40B4-BE49-F238E27FC236}">
                <a16:creationId xmlns:a16="http://schemas.microsoft.com/office/drawing/2014/main" id="{C80E620E-79C8-9043-19E0-700CFB02B89E}"/>
              </a:ext>
            </a:extLst>
          </p:cNvPr>
          <p:cNvSpPr/>
          <p:nvPr/>
        </p:nvSpPr>
        <p:spPr>
          <a:xfrm>
            <a:off x="7371653" y="3986111"/>
            <a:ext cx="147633" cy="45719"/>
          </a:xfrm>
          <a:prstGeom prst="rect">
            <a:avLst/>
          </a:prstGeom>
          <a:solidFill>
            <a:srgbClr val="F0F1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74">
            <a:extLst>
              <a:ext uri="{FF2B5EF4-FFF2-40B4-BE49-F238E27FC236}">
                <a16:creationId xmlns:a16="http://schemas.microsoft.com/office/drawing/2014/main" id="{097B7A27-D954-2430-E340-86F6B774FF28}"/>
              </a:ext>
            </a:extLst>
          </p:cNvPr>
          <p:cNvSpPr txBox="1"/>
          <p:nvPr/>
        </p:nvSpPr>
        <p:spPr>
          <a:xfrm>
            <a:off x="210202" y="4946100"/>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写真はフルオートタイプになります。</a:t>
            </a:r>
            <a:endParaRPr lang="en-US" altLang="ja-JP" sz="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5321</TotalTime>
  <Words>1435</Words>
  <Application>Microsoft Office PowerPoint</Application>
  <PresentationFormat>A3 297x420 mm</PresentationFormat>
  <Paragraphs>163</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334</cp:revision>
  <cp:lastPrinted>2026-05-27T23:15:48Z</cp:lastPrinted>
  <dcterms:created xsi:type="dcterms:W3CDTF">2020-12-15T06:24:16Z</dcterms:created>
  <dcterms:modified xsi:type="dcterms:W3CDTF">2026-06-12T09:34:58Z</dcterms:modified>
</cp:coreProperties>
</file>