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F1E3"/>
    <a:srgbClr val="F6F6F6"/>
    <a:srgbClr val="ECECEC"/>
    <a:srgbClr val="FFE1E1"/>
    <a:srgbClr val="B9E0B4"/>
    <a:srgbClr val="F0975A"/>
    <a:srgbClr val="FFE9B3"/>
    <a:srgbClr val="103879"/>
    <a:srgbClr val="EC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1872" autoAdjust="0"/>
  </p:normalViewPr>
  <p:slideViewPr>
    <p:cSldViewPr snapToGrid="0">
      <p:cViewPr varScale="1">
        <p:scale>
          <a:sx n="84" d="100"/>
          <a:sy n="84" d="100"/>
        </p:scale>
        <p:origin x="1824"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2026/6/15</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2026/6/15</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7.png"/><Relationship Id="rId18" Type="http://schemas.openxmlformats.org/officeDocument/2006/relationships/image" Target="../media/image32.png"/><Relationship Id="rId3" Type="http://schemas.openxmlformats.org/officeDocument/2006/relationships/image" Target="../media/image22.png"/><Relationship Id="rId21"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9.svg"/><Relationship Id="rId5" Type="http://schemas.openxmlformats.org/officeDocument/2006/relationships/image" Target="../media/image24.png"/><Relationship Id="rId15" Type="http://schemas.openxmlformats.org/officeDocument/2006/relationships/image" Target="../media/image31.emf"/><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3.svg"/><Relationship Id="rId9" Type="http://schemas.openxmlformats.org/officeDocument/2006/relationships/image" Target="../media/image27.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366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a:t>
            </a:r>
            <a:r>
              <a:rPr kumimoji="1" lang="en-US" altLang="ja-JP" sz="1400" b="1" baseline="300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台所リモコン</a:t>
            </a:r>
          </a:p>
        </p:txBody>
      </p:sp>
      <p:sp>
        <p:nvSpPr>
          <p:cNvPr id="390" name="テキスト ボックス 14"/>
          <p:cNvSpPr txBox="1">
            <a:spLocks noChangeArrowheads="1"/>
          </p:cNvSpPr>
          <p:nvPr/>
        </p:nvSpPr>
        <p:spPr bwMode="auto">
          <a:xfrm>
            <a:off x="6133783" y="1675342"/>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5" name="図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080616" y="1429550"/>
            <a:ext cx="1290926" cy="276999"/>
          </a:xfrm>
          <a:prstGeom prst="rect">
            <a:avLst/>
          </a:prstGeom>
          <a:noFill/>
        </p:spPr>
        <p:txBody>
          <a:bodyPr wrap="square">
            <a:spAutoFit/>
          </a:bodyPr>
          <a:lstStyle/>
          <a:p>
            <a:pPr algn="ctr">
              <a:defRPr/>
            </a:pP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RMP-GNW2</a:t>
            </a:r>
          </a:p>
        </p:txBody>
      </p:sp>
      <p:pic>
        <p:nvPicPr>
          <p:cNvPr id="416" name="Picture 24" descr="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502080" cy="473123"/>
            <a:chOff x="168669" y="2921069"/>
            <a:chExt cx="250208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83349" y="3044933"/>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883849"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台所リモコン付属</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1,171,500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1065,,000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CHP-37NZ2JJ</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5" name="図 4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523154" y="1261226"/>
            <a:ext cx="2954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9"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0" cstate="print"/>
            <a:stretch>
              <a:fillRect/>
            </a:stretch>
          </p:blipFill>
          <p:spPr>
            <a:xfrm>
              <a:off x="1079921" y="2323413"/>
              <a:ext cx="199285" cy="107861"/>
            </a:xfrm>
            <a:prstGeom prst="rect">
              <a:avLst/>
            </a:prstGeom>
          </p:spPr>
        </p:pic>
      </p:grpSp>
      <p:sp>
        <p:nvSpPr>
          <p:cNvPr id="34" name="テキスト ボックス 274">
            <a:extLst>
              <a:ext uri="{FF2B5EF4-FFF2-40B4-BE49-F238E27FC236}">
                <a16:creationId xmlns:a16="http://schemas.microsoft.com/office/drawing/2014/main" id="{7A74F99D-5852-3DFD-3B94-6F484A25D31F}"/>
              </a:ext>
            </a:extLst>
          </p:cNvPr>
          <p:cNvSpPr txBox="1"/>
          <p:nvPr/>
        </p:nvSpPr>
        <p:spPr>
          <a:xfrm>
            <a:off x="9799005" y="3328433"/>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pic>
        <p:nvPicPr>
          <p:cNvPr id="56" name="図 7">
            <a:extLst>
              <a:ext uri="{FF2B5EF4-FFF2-40B4-BE49-F238E27FC236}">
                <a16:creationId xmlns:a16="http://schemas.microsoft.com/office/drawing/2014/main" id="{B1F1150C-1710-31BA-393B-21D653ECF71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695964" y="2162662"/>
            <a:ext cx="1416070" cy="114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957613AA-1246-1D21-0E54-B13D6445CC25}"/>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5600" y="854334"/>
            <a:ext cx="2258484" cy="1088902"/>
          </a:xfrm>
          <a:prstGeom prst="rect">
            <a:avLst/>
          </a:prstGeom>
        </p:spPr>
      </p:pic>
      <p:sp>
        <p:nvSpPr>
          <p:cNvPr id="4" name="Rectangle 61">
            <a:extLst>
              <a:ext uri="{FF2B5EF4-FFF2-40B4-BE49-F238E27FC236}">
                <a16:creationId xmlns:a16="http://schemas.microsoft.com/office/drawing/2014/main" id="{986F6A09-F476-8ABF-710F-78210F366C45}"/>
              </a:ext>
            </a:extLst>
          </p:cNvPr>
          <p:cNvSpPr>
            <a:spLocks/>
          </p:cNvSpPr>
          <p:nvPr/>
        </p:nvSpPr>
        <p:spPr bwMode="auto">
          <a:xfrm>
            <a:off x="494695" y="1006549"/>
            <a:ext cx="1894475" cy="811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耐重塩害仕様！</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新たにアプリ対応で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補助金要件の対象に！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p:txBody>
      </p:sp>
      <p:grpSp>
        <p:nvGrpSpPr>
          <p:cNvPr id="12" name="グループ化 11">
            <a:extLst>
              <a:ext uri="{FF2B5EF4-FFF2-40B4-BE49-F238E27FC236}">
                <a16:creationId xmlns:a16="http://schemas.microsoft.com/office/drawing/2014/main" id="{26E7F468-4240-7673-3539-AF0E4FAEA247}"/>
              </a:ext>
            </a:extLst>
          </p:cNvPr>
          <p:cNvGrpSpPr/>
          <p:nvPr/>
        </p:nvGrpSpPr>
        <p:grpSpPr>
          <a:xfrm>
            <a:off x="5963859" y="6062450"/>
            <a:ext cx="591636" cy="1228988"/>
            <a:chOff x="4553023" y="4890757"/>
            <a:chExt cx="1018959" cy="2116656"/>
          </a:xfrm>
        </p:grpSpPr>
        <p:pic>
          <p:nvPicPr>
            <p:cNvPr id="13" name="Picture 2" descr="「スマートフォン」の画像検索結果">
              <a:extLst>
                <a:ext uri="{FF2B5EF4-FFF2-40B4-BE49-F238E27FC236}">
                  <a16:creationId xmlns:a16="http://schemas.microsoft.com/office/drawing/2014/main" id="{38A008E9-E3CB-9A1A-6D9A-0F016448E5C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DE9B7C9D-64A1-966D-4AA2-693F790BA3B0}"/>
                </a:ext>
              </a:extLst>
            </p:cNvPr>
            <p:cNvPicPr>
              <a:picLocks noChangeAspect="1"/>
            </p:cNvPicPr>
            <p:nvPr/>
          </p:nvPicPr>
          <p:blipFill rotWithShape="1">
            <a:blip r:embed="rId14"/>
            <a:srcRect b="20647"/>
            <a:stretch/>
          </p:blipFill>
          <p:spPr>
            <a:xfrm>
              <a:off x="4652057" y="5196348"/>
              <a:ext cx="763793" cy="1533426"/>
            </a:xfrm>
            <a:prstGeom prst="rect">
              <a:avLst/>
            </a:prstGeom>
          </p:spPr>
        </p:pic>
        <p:pic>
          <p:nvPicPr>
            <p:cNvPr id="15" name="図 14">
              <a:extLst>
                <a:ext uri="{FF2B5EF4-FFF2-40B4-BE49-F238E27FC236}">
                  <a16:creationId xmlns:a16="http://schemas.microsoft.com/office/drawing/2014/main" id="{3EBC1064-5443-177B-9B5E-962FA4ECDB68}"/>
                </a:ext>
              </a:extLst>
            </p:cNvPr>
            <p:cNvPicPr>
              <a:picLocks noChangeAspect="1"/>
            </p:cNvPicPr>
            <p:nvPr/>
          </p:nvPicPr>
          <p:blipFill rotWithShape="1">
            <a:blip r:embed="rId14"/>
            <a:srcRect t="93213"/>
            <a:stretch/>
          </p:blipFill>
          <p:spPr>
            <a:xfrm>
              <a:off x="4644106" y="6594445"/>
              <a:ext cx="766167" cy="131560"/>
            </a:xfrm>
            <a:prstGeom prst="rect">
              <a:avLst/>
            </a:prstGeom>
          </p:spPr>
        </p:pic>
      </p:grpSp>
      <p:pic>
        <p:nvPicPr>
          <p:cNvPr id="16" name="図 15">
            <a:extLst>
              <a:ext uri="{FF2B5EF4-FFF2-40B4-BE49-F238E27FC236}">
                <a16:creationId xmlns:a16="http://schemas.microsoft.com/office/drawing/2014/main" id="{6B05374D-9FDC-6A54-B333-C9D0532A124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59078" y="6158740"/>
            <a:ext cx="606032" cy="606032"/>
          </a:xfrm>
          <a:prstGeom prst="rect">
            <a:avLst/>
          </a:prstGeom>
          <a:ln>
            <a:noFill/>
          </a:ln>
          <a:effectLst>
            <a:outerShdw blurRad="63500" sx="102000" sy="102000" algn="ctr" rotWithShape="0">
              <a:prstClr val="black">
                <a:alpha val="40000"/>
              </a:prstClr>
            </a:outerShdw>
          </a:effectLst>
        </p:spPr>
      </p:pic>
      <p:sp>
        <p:nvSpPr>
          <p:cNvPr id="17" name="テキスト ボックス 8">
            <a:extLst>
              <a:ext uri="{FF2B5EF4-FFF2-40B4-BE49-F238E27FC236}">
                <a16:creationId xmlns:a16="http://schemas.microsoft.com/office/drawing/2014/main" id="{E15B918B-C027-FD7D-A6F0-B0DFB6F5FD41}"/>
              </a:ext>
            </a:extLst>
          </p:cNvPr>
          <p:cNvSpPr txBox="1">
            <a:spLocks noChangeArrowheads="1"/>
          </p:cNvSpPr>
          <p:nvPr/>
        </p:nvSpPr>
        <p:spPr bwMode="auto">
          <a:xfrm>
            <a:off x="103902" y="765307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8" name="テキスト ボックス 289">
            <a:extLst>
              <a:ext uri="{FF2B5EF4-FFF2-40B4-BE49-F238E27FC236}">
                <a16:creationId xmlns:a16="http://schemas.microsoft.com/office/drawing/2014/main" id="{94812D88-2708-70FD-CCE1-08923533EAF6}"/>
              </a:ext>
            </a:extLst>
          </p:cNvPr>
          <p:cNvSpPr txBox="1">
            <a:spLocks noChangeArrowheads="1"/>
          </p:cNvSpPr>
          <p:nvPr/>
        </p:nvSpPr>
        <p:spPr bwMode="auto">
          <a:xfrm>
            <a:off x="3280315" y="7622727"/>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9" name="正方形/長方形 290">
            <a:extLst>
              <a:ext uri="{FF2B5EF4-FFF2-40B4-BE49-F238E27FC236}">
                <a16:creationId xmlns:a16="http://schemas.microsoft.com/office/drawing/2014/main" id="{5C2DC480-6A61-9E0E-5D4E-662347955E75}"/>
              </a:ext>
            </a:extLst>
          </p:cNvPr>
          <p:cNvSpPr>
            <a:spLocks noChangeArrowheads="1"/>
          </p:cNvSpPr>
          <p:nvPr/>
        </p:nvSpPr>
        <p:spPr bwMode="auto">
          <a:xfrm>
            <a:off x="3351171" y="8077410"/>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20" name="正方形/長方形 291">
            <a:extLst>
              <a:ext uri="{FF2B5EF4-FFF2-40B4-BE49-F238E27FC236}">
                <a16:creationId xmlns:a16="http://schemas.microsoft.com/office/drawing/2014/main" id="{59141FDA-69E9-C26C-2D3B-DF9B13EE72A0}"/>
              </a:ext>
            </a:extLst>
          </p:cNvPr>
          <p:cNvSpPr>
            <a:spLocks noChangeArrowheads="1"/>
          </p:cNvSpPr>
          <p:nvPr/>
        </p:nvSpPr>
        <p:spPr bwMode="auto">
          <a:xfrm>
            <a:off x="3350195" y="8297042"/>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21" name="テキスト ボックス 292">
            <a:extLst>
              <a:ext uri="{FF2B5EF4-FFF2-40B4-BE49-F238E27FC236}">
                <a16:creationId xmlns:a16="http://schemas.microsoft.com/office/drawing/2014/main" id="{450ED286-30F6-4DBE-2DEA-326F6DAD2CC0}"/>
              </a:ext>
            </a:extLst>
          </p:cNvPr>
          <p:cNvSpPr txBox="1">
            <a:spLocks noChangeArrowheads="1"/>
          </p:cNvSpPr>
          <p:nvPr/>
        </p:nvSpPr>
        <p:spPr bwMode="auto">
          <a:xfrm>
            <a:off x="80464" y="866677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22" name="テキスト ボックス 293">
            <a:extLst>
              <a:ext uri="{FF2B5EF4-FFF2-40B4-BE49-F238E27FC236}">
                <a16:creationId xmlns:a16="http://schemas.microsoft.com/office/drawing/2014/main" id="{173B4E88-1350-9F9B-BB3E-D923DFD55683}"/>
              </a:ext>
            </a:extLst>
          </p:cNvPr>
          <p:cNvSpPr txBox="1">
            <a:spLocks noChangeArrowheads="1"/>
          </p:cNvSpPr>
          <p:nvPr/>
        </p:nvSpPr>
        <p:spPr bwMode="auto">
          <a:xfrm>
            <a:off x="3319993" y="8628339"/>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23" name="角丸四角形 17">
            <a:extLst>
              <a:ext uri="{FF2B5EF4-FFF2-40B4-BE49-F238E27FC236}">
                <a16:creationId xmlns:a16="http://schemas.microsoft.com/office/drawing/2014/main" id="{2FC9CAA1-C3AE-E256-471A-925FDC1D796C}"/>
              </a:ext>
            </a:extLst>
          </p:cNvPr>
          <p:cNvSpPr>
            <a:spLocks noChangeArrowheads="1"/>
          </p:cNvSpPr>
          <p:nvPr/>
        </p:nvSpPr>
        <p:spPr bwMode="auto">
          <a:xfrm>
            <a:off x="1379381" y="7610787"/>
            <a:ext cx="143262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4" name="テキスト ボックス 19">
            <a:extLst>
              <a:ext uri="{FF2B5EF4-FFF2-40B4-BE49-F238E27FC236}">
                <a16:creationId xmlns:a16="http://schemas.microsoft.com/office/drawing/2014/main" id="{A9072336-66B4-18E4-1929-62C5734C7C0F}"/>
              </a:ext>
            </a:extLst>
          </p:cNvPr>
          <p:cNvSpPr txBox="1">
            <a:spLocks noChangeArrowheads="1"/>
          </p:cNvSpPr>
          <p:nvPr/>
        </p:nvSpPr>
        <p:spPr bwMode="auto">
          <a:xfrm>
            <a:off x="1363434" y="7731396"/>
            <a:ext cx="1517643" cy="21544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外出先からも操作が可能に！</a:t>
            </a:r>
          </a:p>
        </p:txBody>
      </p:sp>
      <p:sp>
        <p:nvSpPr>
          <p:cNvPr id="25" name="角丸四角形 305">
            <a:extLst>
              <a:ext uri="{FF2B5EF4-FFF2-40B4-BE49-F238E27FC236}">
                <a16:creationId xmlns:a16="http://schemas.microsoft.com/office/drawing/2014/main" id="{74A279F9-B6E3-67C1-97F3-0FECA1FCF4E3}"/>
              </a:ext>
            </a:extLst>
          </p:cNvPr>
          <p:cNvSpPr>
            <a:spLocks noChangeArrowheads="1"/>
          </p:cNvSpPr>
          <p:nvPr/>
        </p:nvSpPr>
        <p:spPr bwMode="auto">
          <a:xfrm>
            <a:off x="4190136" y="7571337"/>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 name="テキスト ボックス 258">
            <a:extLst>
              <a:ext uri="{FF2B5EF4-FFF2-40B4-BE49-F238E27FC236}">
                <a16:creationId xmlns:a16="http://schemas.microsoft.com/office/drawing/2014/main" id="{D0A9D673-23B8-7407-15A7-27B890136721}"/>
              </a:ext>
            </a:extLst>
          </p:cNvPr>
          <p:cNvSpPr txBox="1">
            <a:spLocks noChangeArrowheads="1"/>
          </p:cNvSpPr>
          <p:nvPr/>
        </p:nvSpPr>
        <p:spPr bwMode="auto">
          <a:xfrm>
            <a:off x="132794" y="9126118"/>
            <a:ext cx="2608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90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900" dirty="0">
              <a:latin typeface="メイリオ" panose="020B0604030504040204" pitchFamily="50" charset="-128"/>
              <a:ea typeface="メイリオ" panose="020B0604030504040204" pitchFamily="50" charset="-128"/>
            </a:endParaRPr>
          </a:p>
          <a:p>
            <a:pPr>
              <a:defRPr/>
            </a:pPr>
            <a:r>
              <a:rPr kumimoji="1" lang="ja-JP" altLang="en-US" sz="900" dirty="0">
                <a:latin typeface="メイリオ" panose="020B0604030504040204" pitchFamily="50" charset="-128"/>
                <a:ea typeface="メイリオ" panose="020B0604030504040204" pitchFamily="50" charset="-128"/>
              </a:rPr>
              <a:t>高齢者やこどもの入浴をサポートします。</a:t>
            </a:r>
            <a:endParaRPr kumimoji="1" lang="en-US" altLang="ja-JP" sz="900" dirty="0">
              <a:latin typeface="メイリオ" panose="020B0604030504040204" pitchFamily="50" charset="-128"/>
              <a:ea typeface="メイリオ" panose="020B0604030504040204" pitchFamily="50" charset="-128"/>
            </a:endParaRPr>
          </a:p>
        </p:txBody>
      </p:sp>
      <p:sp>
        <p:nvSpPr>
          <p:cNvPr id="27" name="テキスト ボックス 258">
            <a:extLst>
              <a:ext uri="{FF2B5EF4-FFF2-40B4-BE49-F238E27FC236}">
                <a16:creationId xmlns:a16="http://schemas.microsoft.com/office/drawing/2014/main" id="{DD4792E0-5A7D-B102-BEA3-0C39495CFE13}"/>
              </a:ext>
            </a:extLst>
          </p:cNvPr>
          <p:cNvSpPr txBox="1">
            <a:spLocks noChangeArrowheads="1"/>
          </p:cNvSpPr>
          <p:nvPr/>
        </p:nvSpPr>
        <p:spPr bwMode="auto">
          <a:xfrm>
            <a:off x="3355527" y="9079015"/>
            <a:ext cx="3072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900" dirty="0">
                <a:latin typeface="メイリオ" panose="020B0604030504040204" pitchFamily="50" charset="-128"/>
                <a:ea typeface="メイリオ" panose="020B0604030504040204" pitchFamily="50" charset="-128"/>
              </a:rPr>
              <a:t>遠隔地にあるエコキュートの使用状況を確認できます。前日のお湯の使用有無、長湯をお知らせする機能も。</a:t>
            </a:r>
            <a:endParaRPr kumimoji="1" lang="en-US" altLang="ja-JP" sz="900" dirty="0">
              <a:latin typeface="メイリオ" panose="020B0604030504040204" pitchFamily="50" charset="-128"/>
              <a:ea typeface="メイリオ" panose="020B0604030504040204" pitchFamily="50" charset="-128"/>
            </a:endParaRPr>
          </a:p>
        </p:txBody>
      </p:sp>
      <p:sp>
        <p:nvSpPr>
          <p:cNvPr id="28" name="角丸四角形 322">
            <a:extLst>
              <a:ext uri="{FF2B5EF4-FFF2-40B4-BE49-F238E27FC236}">
                <a16:creationId xmlns:a16="http://schemas.microsoft.com/office/drawing/2014/main" id="{2E0E16CC-27F5-74AD-B2DA-661150496F6F}"/>
              </a:ext>
            </a:extLst>
          </p:cNvPr>
          <p:cNvSpPr>
            <a:spLocks noChangeArrowheads="1"/>
          </p:cNvSpPr>
          <p:nvPr/>
        </p:nvSpPr>
        <p:spPr bwMode="auto">
          <a:xfrm>
            <a:off x="1441933" y="8619060"/>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9" name="テキスト ボックス 323">
            <a:extLst>
              <a:ext uri="{FF2B5EF4-FFF2-40B4-BE49-F238E27FC236}">
                <a16:creationId xmlns:a16="http://schemas.microsoft.com/office/drawing/2014/main" id="{01DF33EE-D504-AD66-89D2-F84CD8E8A7B4}"/>
              </a:ext>
            </a:extLst>
          </p:cNvPr>
          <p:cNvSpPr txBox="1">
            <a:spLocks noChangeArrowheads="1"/>
          </p:cNvSpPr>
          <p:nvPr/>
        </p:nvSpPr>
        <p:spPr bwMode="auto">
          <a:xfrm>
            <a:off x="1516346" y="8684948"/>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0" name="角丸四角形 325">
            <a:extLst>
              <a:ext uri="{FF2B5EF4-FFF2-40B4-BE49-F238E27FC236}">
                <a16:creationId xmlns:a16="http://schemas.microsoft.com/office/drawing/2014/main" id="{90A062F4-BB0D-2909-514F-BF8BA86EAF5B}"/>
              </a:ext>
            </a:extLst>
          </p:cNvPr>
          <p:cNvSpPr>
            <a:spLocks noChangeArrowheads="1"/>
          </p:cNvSpPr>
          <p:nvPr/>
        </p:nvSpPr>
        <p:spPr bwMode="auto">
          <a:xfrm>
            <a:off x="4563183" y="8596135"/>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31" name="正方形/長方形 30">
            <a:extLst>
              <a:ext uri="{FF2B5EF4-FFF2-40B4-BE49-F238E27FC236}">
                <a16:creationId xmlns:a16="http://schemas.microsoft.com/office/drawing/2014/main" id="{38897C37-F71E-4A37-7C95-2EA6C62BF401}"/>
              </a:ext>
            </a:extLst>
          </p:cNvPr>
          <p:cNvSpPr/>
          <p:nvPr/>
        </p:nvSpPr>
        <p:spPr>
          <a:xfrm>
            <a:off x="4636367" y="8660015"/>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9" name="テキスト ボックス 258">
            <a:extLst>
              <a:ext uri="{FF2B5EF4-FFF2-40B4-BE49-F238E27FC236}">
                <a16:creationId xmlns:a16="http://schemas.microsoft.com/office/drawing/2014/main" id="{41FFCD7F-21B0-F15D-88A2-9F8CEA6B935B}"/>
              </a:ext>
            </a:extLst>
          </p:cNvPr>
          <p:cNvSpPr txBox="1">
            <a:spLocks noChangeArrowheads="1"/>
          </p:cNvSpPr>
          <p:nvPr/>
        </p:nvSpPr>
        <p:spPr bwMode="auto">
          <a:xfrm>
            <a:off x="116491" y="8098404"/>
            <a:ext cx="29546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■タンク湯増し　■休止設定　■湯増し一時休止　　</a:t>
            </a:r>
            <a:endParaRPr kumimoji="1" lang="en-US" altLang="ja-JP" sz="900" dirty="0">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1D610308-7CC3-FC2B-2D7C-E3689B80B065}"/>
              </a:ext>
            </a:extLst>
          </p:cNvPr>
          <p:cNvSpPr txBox="1"/>
          <p:nvPr/>
        </p:nvSpPr>
        <p:spPr>
          <a:xfrm>
            <a:off x="102770" y="7113892"/>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55" name="テキスト ボックス 54">
            <a:extLst>
              <a:ext uri="{FF2B5EF4-FFF2-40B4-BE49-F238E27FC236}">
                <a16:creationId xmlns:a16="http://schemas.microsoft.com/office/drawing/2014/main" id="{8282B492-CA04-241E-CB7B-0CB66178E5E2}"/>
              </a:ext>
            </a:extLst>
          </p:cNvPr>
          <p:cNvSpPr txBox="1"/>
          <p:nvPr/>
        </p:nvSpPr>
        <p:spPr>
          <a:xfrm>
            <a:off x="78414" y="6832250"/>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59" name="テキスト ボックス 58">
            <a:extLst>
              <a:ext uri="{FF2B5EF4-FFF2-40B4-BE49-F238E27FC236}">
                <a16:creationId xmlns:a16="http://schemas.microsoft.com/office/drawing/2014/main" id="{2CD00ECB-6190-2682-4E4C-A6111A22C05A}"/>
              </a:ext>
            </a:extLst>
          </p:cNvPr>
          <p:cNvSpPr txBox="1"/>
          <p:nvPr/>
        </p:nvSpPr>
        <p:spPr>
          <a:xfrm>
            <a:off x="3272541" y="6822974"/>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60" name="テキスト ボックス 59">
            <a:extLst>
              <a:ext uri="{FF2B5EF4-FFF2-40B4-BE49-F238E27FC236}">
                <a16:creationId xmlns:a16="http://schemas.microsoft.com/office/drawing/2014/main" id="{08630C82-C9DD-C2D5-B059-8886804EB867}"/>
              </a:ext>
            </a:extLst>
          </p:cNvPr>
          <p:cNvSpPr txBox="1"/>
          <p:nvPr/>
        </p:nvSpPr>
        <p:spPr>
          <a:xfrm>
            <a:off x="3247261" y="7120741"/>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FEC82967-86E0-5BD0-C45E-1E56C41BC1E8}"/>
              </a:ext>
            </a:extLst>
          </p:cNvPr>
          <p:cNvSpPr txBox="1"/>
          <p:nvPr/>
        </p:nvSpPr>
        <p:spPr>
          <a:xfrm>
            <a:off x="123271" y="6095296"/>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62" name="テキスト ボックス 61">
            <a:extLst>
              <a:ext uri="{FF2B5EF4-FFF2-40B4-BE49-F238E27FC236}">
                <a16:creationId xmlns:a16="http://schemas.microsoft.com/office/drawing/2014/main" id="{CE7D2848-D6F3-84BA-AF84-15590A43B5E1}"/>
              </a:ext>
            </a:extLst>
          </p:cNvPr>
          <p:cNvSpPr txBox="1"/>
          <p:nvPr/>
        </p:nvSpPr>
        <p:spPr>
          <a:xfrm>
            <a:off x="510710" y="6566041"/>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63" name="直線コネクタ 62">
            <a:extLst>
              <a:ext uri="{FF2B5EF4-FFF2-40B4-BE49-F238E27FC236}">
                <a16:creationId xmlns:a16="http://schemas.microsoft.com/office/drawing/2014/main" id="{4B2E535A-AFD5-624D-2E04-3E5EAB59209C}"/>
              </a:ext>
            </a:extLst>
          </p:cNvPr>
          <p:cNvCxnSpPr/>
          <p:nvPr/>
        </p:nvCxnSpPr>
        <p:spPr>
          <a:xfrm>
            <a:off x="184047" y="6606737"/>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3D2F0987-BCE0-DECA-74FE-CBDE3B5EE625}"/>
              </a:ext>
            </a:extLst>
          </p:cNvPr>
          <p:cNvCxnSpPr/>
          <p:nvPr/>
        </p:nvCxnSpPr>
        <p:spPr>
          <a:xfrm flipV="1">
            <a:off x="3404751" y="6555395"/>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テキスト ボックス 258">
            <a:extLst>
              <a:ext uri="{FF2B5EF4-FFF2-40B4-BE49-F238E27FC236}">
                <a16:creationId xmlns:a16="http://schemas.microsoft.com/office/drawing/2014/main" id="{331695CF-955B-423B-B0E0-A5E54584874B}"/>
              </a:ext>
            </a:extLst>
          </p:cNvPr>
          <p:cNvSpPr txBox="1">
            <a:spLocks noChangeArrowheads="1"/>
          </p:cNvSpPr>
          <p:nvPr/>
        </p:nvSpPr>
        <p:spPr bwMode="auto">
          <a:xfrm>
            <a:off x="2513557" y="5713955"/>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30" name="図 197">
            <a:extLst>
              <a:ext uri="{FF2B5EF4-FFF2-40B4-BE49-F238E27FC236}">
                <a16:creationId xmlns:a16="http://schemas.microsoft.com/office/drawing/2014/main" id="{7120717F-B36F-2AA4-B8D4-D43A95821E5F}"/>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7506" y="5766588"/>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テキスト ボックス 306">
            <a:extLst>
              <a:ext uri="{FF2B5EF4-FFF2-40B4-BE49-F238E27FC236}">
                <a16:creationId xmlns:a16="http://schemas.microsoft.com/office/drawing/2014/main" id="{000D2811-4EC6-54B0-939A-495650CFAC18}"/>
              </a:ext>
            </a:extLst>
          </p:cNvPr>
          <p:cNvSpPr txBox="1">
            <a:spLocks noChangeArrowheads="1"/>
          </p:cNvSpPr>
          <p:nvPr/>
        </p:nvSpPr>
        <p:spPr bwMode="auto">
          <a:xfrm>
            <a:off x="4269130" y="7635649"/>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132" name="図 131">
            <a:extLst>
              <a:ext uri="{FF2B5EF4-FFF2-40B4-BE49-F238E27FC236}">
                <a16:creationId xmlns:a16="http://schemas.microsoft.com/office/drawing/2014/main" id="{FEE95837-56CC-3203-DF88-1C7DE85C5C4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51513" y="6106986"/>
            <a:ext cx="717570" cy="717570"/>
          </a:xfrm>
          <a:prstGeom prst="rect">
            <a:avLst/>
          </a:prstGeom>
        </p:spPr>
      </p:pic>
      <p:sp>
        <p:nvSpPr>
          <p:cNvPr id="133" name="テキスト ボックス 203">
            <a:extLst>
              <a:ext uri="{FF2B5EF4-FFF2-40B4-BE49-F238E27FC236}">
                <a16:creationId xmlns:a16="http://schemas.microsoft.com/office/drawing/2014/main" id="{2B6E1A2B-190E-346F-FC46-1F78CAFAD199}"/>
              </a:ext>
            </a:extLst>
          </p:cNvPr>
          <p:cNvSpPr txBox="1"/>
          <p:nvPr/>
        </p:nvSpPr>
        <p:spPr>
          <a:xfrm>
            <a:off x="5281408" y="6749706"/>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134" name="直線コネクタ 9">
            <a:extLst>
              <a:ext uri="{FF2B5EF4-FFF2-40B4-BE49-F238E27FC236}">
                <a16:creationId xmlns:a16="http://schemas.microsoft.com/office/drawing/2014/main" id="{A85FF195-77F9-15D9-217F-7519903BA142}"/>
              </a:ext>
            </a:extLst>
          </p:cNvPr>
          <p:cNvCxnSpPr>
            <a:cxnSpLocks noChangeShapeType="1"/>
          </p:cNvCxnSpPr>
          <p:nvPr/>
        </p:nvCxnSpPr>
        <p:spPr bwMode="auto">
          <a:xfrm>
            <a:off x="129874" y="6053915"/>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正方形/長方形 19">
            <a:extLst>
              <a:ext uri="{FF2B5EF4-FFF2-40B4-BE49-F238E27FC236}">
                <a16:creationId xmlns:a16="http://schemas.microsoft.com/office/drawing/2014/main" id="{4FAC392F-5165-D510-138C-336FCDE4B0E1}"/>
              </a:ext>
            </a:extLst>
          </p:cNvPr>
          <p:cNvSpPr>
            <a:spLocks noChangeArrowheads="1"/>
          </p:cNvSpPr>
          <p:nvPr/>
        </p:nvSpPr>
        <p:spPr bwMode="auto">
          <a:xfrm>
            <a:off x="125111" y="5677677"/>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36" name="直線コネクタ 9">
            <a:extLst>
              <a:ext uri="{FF2B5EF4-FFF2-40B4-BE49-F238E27FC236}">
                <a16:creationId xmlns:a16="http://schemas.microsoft.com/office/drawing/2014/main" id="{BDCE8B2D-2A65-3087-D129-2A3175036641}"/>
              </a:ext>
            </a:extLst>
          </p:cNvPr>
          <p:cNvCxnSpPr>
            <a:cxnSpLocks noChangeShapeType="1"/>
          </p:cNvCxnSpPr>
          <p:nvPr/>
        </p:nvCxnSpPr>
        <p:spPr bwMode="auto">
          <a:xfrm>
            <a:off x="125111" y="5676806"/>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正方形/長方形 136">
            <a:extLst>
              <a:ext uri="{FF2B5EF4-FFF2-40B4-BE49-F238E27FC236}">
                <a16:creationId xmlns:a16="http://schemas.microsoft.com/office/drawing/2014/main" id="{D227FE2C-BD33-66D0-1E15-47425E29A15E}"/>
              </a:ext>
            </a:extLst>
          </p:cNvPr>
          <p:cNvSpPr/>
          <p:nvPr/>
        </p:nvSpPr>
        <p:spPr>
          <a:xfrm>
            <a:off x="6342966" y="6325041"/>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8" name="直線コネクタ 9">
            <a:extLst>
              <a:ext uri="{FF2B5EF4-FFF2-40B4-BE49-F238E27FC236}">
                <a16:creationId xmlns:a16="http://schemas.microsoft.com/office/drawing/2014/main" id="{3D05CD86-D836-521A-C000-4491619038BE}"/>
              </a:ext>
            </a:extLst>
          </p:cNvPr>
          <p:cNvCxnSpPr>
            <a:cxnSpLocks noChangeShapeType="1"/>
          </p:cNvCxnSpPr>
          <p:nvPr/>
        </p:nvCxnSpPr>
        <p:spPr bwMode="auto">
          <a:xfrm>
            <a:off x="153884" y="3684687"/>
            <a:ext cx="634409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正方形/長方形 138">
            <a:extLst>
              <a:ext uri="{FF2B5EF4-FFF2-40B4-BE49-F238E27FC236}">
                <a16:creationId xmlns:a16="http://schemas.microsoft.com/office/drawing/2014/main" id="{5B6603F0-4EE8-998E-692E-B0C2F9B5E5CB}"/>
              </a:ext>
            </a:extLst>
          </p:cNvPr>
          <p:cNvSpPr/>
          <p:nvPr/>
        </p:nvSpPr>
        <p:spPr>
          <a:xfrm>
            <a:off x="252665" y="3697380"/>
            <a:ext cx="381546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耐重塩害仕様だから海の近くでも安心！</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40" name="直線コネクタ 9">
            <a:extLst>
              <a:ext uri="{FF2B5EF4-FFF2-40B4-BE49-F238E27FC236}">
                <a16:creationId xmlns:a16="http://schemas.microsoft.com/office/drawing/2014/main" id="{ED5EC728-851E-67AE-6EE5-6BDF36C56E30}"/>
              </a:ext>
            </a:extLst>
          </p:cNvPr>
          <p:cNvCxnSpPr>
            <a:cxnSpLocks noChangeShapeType="1"/>
          </p:cNvCxnSpPr>
          <p:nvPr/>
        </p:nvCxnSpPr>
        <p:spPr bwMode="auto">
          <a:xfrm>
            <a:off x="121254" y="4052677"/>
            <a:ext cx="636527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正方形/長方形 19">
            <a:extLst>
              <a:ext uri="{FF2B5EF4-FFF2-40B4-BE49-F238E27FC236}">
                <a16:creationId xmlns:a16="http://schemas.microsoft.com/office/drawing/2014/main" id="{0FD480A7-6670-5B4E-D80B-768ADACA93D2}"/>
              </a:ext>
            </a:extLst>
          </p:cNvPr>
          <p:cNvSpPr>
            <a:spLocks noChangeArrowheads="1"/>
          </p:cNvSpPr>
          <p:nvPr/>
        </p:nvSpPr>
        <p:spPr bwMode="auto">
          <a:xfrm>
            <a:off x="116491" y="3676439"/>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grpSp>
        <p:nvGrpSpPr>
          <p:cNvPr id="142" name="object 33">
            <a:extLst>
              <a:ext uri="{FF2B5EF4-FFF2-40B4-BE49-F238E27FC236}">
                <a16:creationId xmlns:a16="http://schemas.microsoft.com/office/drawing/2014/main" id="{D2677133-EBB7-62C6-E4BC-2CC7E47F333D}"/>
              </a:ext>
            </a:extLst>
          </p:cNvPr>
          <p:cNvGrpSpPr/>
          <p:nvPr/>
        </p:nvGrpSpPr>
        <p:grpSpPr>
          <a:xfrm>
            <a:off x="6163085" y="5655145"/>
            <a:ext cx="432434" cy="432434"/>
            <a:chOff x="909735" y="2161233"/>
            <a:chExt cx="432434" cy="432434"/>
          </a:xfrm>
        </p:grpSpPr>
        <p:sp>
          <p:nvSpPr>
            <p:cNvPr id="143" name="object 34">
              <a:extLst>
                <a:ext uri="{FF2B5EF4-FFF2-40B4-BE49-F238E27FC236}">
                  <a16:creationId xmlns:a16="http://schemas.microsoft.com/office/drawing/2014/main" id="{D34D13A9-AD9A-A074-869C-6CB7C3396C3B}"/>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44" name="object 35">
              <a:extLst>
                <a:ext uri="{FF2B5EF4-FFF2-40B4-BE49-F238E27FC236}">
                  <a16:creationId xmlns:a16="http://schemas.microsoft.com/office/drawing/2014/main" id="{3A3862F9-DA08-5E59-4980-EB462A1574A3}"/>
                </a:ext>
              </a:extLst>
            </p:cNvPr>
            <p:cNvPicPr/>
            <p:nvPr/>
          </p:nvPicPr>
          <p:blipFill>
            <a:blip r:embed="rId9" cstate="print"/>
            <a:stretch>
              <a:fillRect/>
            </a:stretch>
          </p:blipFill>
          <p:spPr>
            <a:xfrm>
              <a:off x="972442" y="2324323"/>
              <a:ext cx="87109" cy="106311"/>
            </a:xfrm>
            <a:prstGeom prst="rect">
              <a:avLst/>
            </a:prstGeom>
          </p:spPr>
        </p:pic>
        <p:pic>
          <p:nvPicPr>
            <p:cNvPr id="145" name="object 36">
              <a:extLst>
                <a:ext uri="{FF2B5EF4-FFF2-40B4-BE49-F238E27FC236}">
                  <a16:creationId xmlns:a16="http://schemas.microsoft.com/office/drawing/2014/main" id="{19CC9BE2-089A-E11F-209D-019F90375D71}"/>
                </a:ext>
              </a:extLst>
            </p:cNvPr>
            <p:cNvPicPr/>
            <p:nvPr/>
          </p:nvPicPr>
          <p:blipFill>
            <a:blip r:embed="rId10" cstate="print"/>
            <a:stretch>
              <a:fillRect/>
            </a:stretch>
          </p:blipFill>
          <p:spPr>
            <a:xfrm>
              <a:off x="1079921" y="2323413"/>
              <a:ext cx="199285" cy="107861"/>
            </a:xfrm>
            <a:prstGeom prst="rect">
              <a:avLst/>
            </a:prstGeom>
          </p:spPr>
        </p:pic>
      </p:grpSp>
      <p:pic>
        <p:nvPicPr>
          <p:cNvPr id="146" name="図 5">
            <a:extLst>
              <a:ext uri="{FF2B5EF4-FFF2-40B4-BE49-F238E27FC236}">
                <a16:creationId xmlns:a16="http://schemas.microsoft.com/office/drawing/2014/main" id="{5E383040-3218-8719-5E78-CCD22B7AF79C}"/>
              </a:ext>
            </a:extLst>
          </p:cNvPr>
          <p:cNvPicPr>
            <a:picLocks noChangeAspect="1"/>
          </p:cNvPicPr>
          <p:nvPr/>
        </p:nvPicPr>
        <p:blipFill>
          <a:blip r:embed="rId18">
            <a:extLst>
              <a:ext uri="{28A0092B-C50C-407E-A947-70E740481C1C}">
                <a14:useLocalDpi xmlns:a14="http://schemas.microsoft.com/office/drawing/2010/main" val="0"/>
              </a:ext>
            </a:extLst>
          </a:blip>
          <a:srcRect l="-1163" t="259"/>
          <a:stretch>
            <a:fillRect/>
          </a:stretch>
        </p:blipFill>
        <p:spPr bwMode="auto">
          <a:xfrm>
            <a:off x="4669507" y="4767253"/>
            <a:ext cx="18256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7" name="グループ化 1">
            <a:extLst>
              <a:ext uri="{FF2B5EF4-FFF2-40B4-BE49-F238E27FC236}">
                <a16:creationId xmlns:a16="http://schemas.microsoft.com/office/drawing/2014/main" id="{4F7E9CAA-5C88-DDE9-0DB6-E3AB0B2EF291}"/>
              </a:ext>
            </a:extLst>
          </p:cNvPr>
          <p:cNvGrpSpPr>
            <a:grpSpLocks/>
          </p:cNvGrpSpPr>
          <p:nvPr/>
        </p:nvGrpSpPr>
        <p:grpSpPr bwMode="auto">
          <a:xfrm>
            <a:off x="141669" y="4091065"/>
            <a:ext cx="5161155" cy="1469856"/>
            <a:chOff x="6980239" y="1407521"/>
            <a:chExt cx="5162108" cy="1469030"/>
          </a:xfrm>
        </p:grpSpPr>
        <p:pic>
          <p:nvPicPr>
            <p:cNvPr id="149" name="図 116">
              <a:extLst>
                <a:ext uri="{FF2B5EF4-FFF2-40B4-BE49-F238E27FC236}">
                  <a16:creationId xmlns:a16="http://schemas.microsoft.com/office/drawing/2014/main" id="{F48771FA-617D-D355-6ECF-9A004BAF8465}"/>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980239" y="1441451"/>
              <a:ext cx="2676784"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図 117">
              <a:extLst>
                <a:ext uri="{FF2B5EF4-FFF2-40B4-BE49-F238E27FC236}">
                  <a16:creationId xmlns:a16="http://schemas.microsoft.com/office/drawing/2014/main" id="{60F51F57-BD3A-A96B-2B9C-3EA182EA6CA5}"/>
                </a:ext>
              </a:extLst>
            </p:cNvPr>
            <p:cNvPicPr>
              <a:picLocks noChangeAspect="1"/>
            </p:cNvPicPr>
            <p:nvPr/>
          </p:nvPicPr>
          <p:blipFill>
            <a:blip r:embed="rId20" cstate="print">
              <a:extLst>
                <a:ext uri="{28A0092B-C50C-407E-A947-70E740481C1C}">
                  <a14:useLocalDpi xmlns:a14="http://schemas.microsoft.com/office/drawing/2010/main" val="0"/>
                </a:ext>
              </a:extLst>
            </a:blip>
            <a:srcRect l="16437" t="8899" r="17484" b="10655"/>
            <a:stretch>
              <a:fillRect/>
            </a:stretch>
          </p:blipFill>
          <p:spPr bwMode="auto">
            <a:xfrm>
              <a:off x="11430707" y="1407521"/>
              <a:ext cx="262751" cy="3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テキスト ボックス 118">
              <a:extLst>
                <a:ext uri="{FF2B5EF4-FFF2-40B4-BE49-F238E27FC236}">
                  <a16:creationId xmlns:a16="http://schemas.microsoft.com/office/drawing/2014/main" id="{8BB8043D-B8AD-C170-DD16-BEC80F819BB4}"/>
                </a:ext>
              </a:extLst>
            </p:cNvPr>
            <p:cNvSpPr txBox="1">
              <a:spLocks noChangeArrowheads="1"/>
            </p:cNvSpPr>
            <p:nvPr/>
          </p:nvSpPr>
          <p:spPr bwMode="auto">
            <a:xfrm>
              <a:off x="9646400" y="1432995"/>
              <a:ext cx="24959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800" dirty="0">
                  <a:latin typeface="BIZ UDPゴシック" panose="020B0400000000000000" pitchFamily="50" charset="-128"/>
                  <a:ea typeface="BIZ UDPゴシック" panose="020B0400000000000000" pitchFamily="50" charset="-128"/>
                </a:rPr>
                <a:t>耐重塩害仕様で</a:t>
              </a:r>
              <a:endParaRPr kumimoji="1" lang="en-US" altLang="ja-JP" sz="1800" dirty="0">
                <a:latin typeface="BIZ UDPゴシック" panose="020B0400000000000000" pitchFamily="50" charset="-128"/>
                <a:ea typeface="BIZ UDPゴシック" panose="020B0400000000000000" pitchFamily="50" charset="-128"/>
              </a:endParaRPr>
            </a:p>
            <a:p>
              <a:r>
                <a:rPr kumimoji="1" lang="ja-JP" altLang="en-US" sz="1800" dirty="0">
                  <a:latin typeface="BIZ UDPゴシック" panose="020B0400000000000000" pitchFamily="50" charset="-128"/>
                  <a:ea typeface="BIZ UDPゴシック" panose="020B0400000000000000" pitchFamily="50" charset="-128"/>
                </a:rPr>
                <a:t>海の近くの設置に最適</a:t>
              </a:r>
            </a:p>
          </p:txBody>
        </p:sp>
        <p:sp>
          <p:nvSpPr>
            <p:cNvPr id="152" name="Rectangle 61">
              <a:extLst>
                <a:ext uri="{FF2B5EF4-FFF2-40B4-BE49-F238E27FC236}">
                  <a16:creationId xmlns:a16="http://schemas.microsoft.com/office/drawing/2014/main" id="{66EFB456-DFBA-07B7-10C7-78383DCE293A}"/>
                </a:ext>
              </a:extLst>
            </p:cNvPr>
            <p:cNvSpPr>
              <a:spLocks/>
            </p:cNvSpPr>
            <p:nvPr/>
          </p:nvSpPr>
          <p:spPr bwMode="auto">
            <a:xfrm>
              <a:off x="9477874" y="2163265"/>
              <a:ext cx="2261017" cy="588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defRPr/>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defRP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grpSp>
      <p:cxnSp>
        <p:nvCxnSpPr>
          <p:cNvPr id="172" name="直線コネクタ 9">
            <a:extLst>
              <a:ext uri="{FF2B5EF4-FFF2-40B4-BE49-F238E27FC236}">
                <a16:creationId xmlns:a16="http://schemas.microsoft.com/office/drawing/2014/main" id="{C8964493-D4F5-9CE0-A48F-9805977BC90C}"/>
              </a:ext>
            </a:extLst>
          </p:cNvPr>
          <p:cNvCxnSpPr>
            <a:cxnSpLocks noChangeShapeType="1"/>
          </p:cNvCxnSpPr>
          <p:nvPr/>
        </p:nvCxnSpPr>
        <p:spPr bwMode="auto">
          <a:xfrm>
            <a:off x="6846858" y="369553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3" name="テキスト ボックス 13">
            <a:extLst>
              <a:ext uri="{FF2B5EF4-FFF2-40B4-BE49-F238E27FC236}">
                <a16:creationId xmlns:a16="http://schemas.microsoft.com/office/drawing/2014/main" id="{A35242A9-53FF-C434-EF48-6AFF38589FE0}"/>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74" name="テキスト ボックス 6">
            <a:extLst>
              <a:ext uri="{FF2B5EF4-FFF2-40B4-BE49-F238E27FC236}">
                <a16:creationId xmlns:a16="http://schemas.microsoft.com/office/drawing/2014/main" id="{C4960A01-9E4B-6BBA-3938-70F0E0689B61}"/>
              </a:ext>
            </a:extLst>
          </p:cNvPr>
          <p:cNvSpPr txBox="1">
            <a:spLocks noChangeArrowheads="1"/>
          </p:cNvSpPr>
          <p:nvPr/>
        </p:nvSpPr>
        <p:spPr bwMode="auto">
          <a:xfrm>
            <a:off x="6768673" y="4182580"/>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176" name="直線コネクタ 9">
            <a:extLst>
              <a:ext uri="{FF2B5EF4-FFF2-40B4-BE49-F238E27FC236}">
                <a16:creationId xmlns:a16="http://schemas.microsoft.com/office/drawing/2014/main" id="{507BCF8E-9E4F-D939-77CA-140B82C10B0B}"/>
              </a:ext>
            </a:extLst>
          </p:cNvPr>
          <p:cNvCxnSpPr>
            <a:cxnSpLocks noChangeShapeType="1"/>
          </p:cNvCxnSpPr>
          <p:nvPr/>
        </p:nvCxnSpPr>
        <p:spPr bwMode="auto">
          <a:xfrm>
            <a:off x="6814228" y="406352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正方形/長方形 19">
            <a:extLst>
              <a:ext uri="{FF2B5EF4-FFF2-40B4-BE49-F238E27FC236}">
                <a16:creationId xmlns:a16="http://schemas.microsoft.com/office/drawing/2014/main" id="{5F8049B2-1F6E-497A-6760-DCB2D04C0FA6}"/>
              </a:ext>
            </a:extLst>
          </p:cNvPr>
          <p:cNvSpPr>
            <a:spLocks noChangeArrowheads="1"/>
          </p:cNvSpPr>
          <p:nvPr/>
        </p:nvSpPr>
        <p:spPr bwMode="auto">
          <a:xfrm>
            <a:off x="6809465" y="368728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78" name="テキスト ボックス 6">
            <a:extLst>
              <a:ext uri="{FF2B5EF4-FFF2-40B4-BE49-F238E27FC236}">
                <a16:creationId xmlns:a16="http://schemas.microsoft.com/office/drawing/2014/main" id="{A011E4C5-6C3D-048B-97C3-E8E0F8954190}"/>
              </a:ext>
            </a:extLst>
          </p:cNvPr>
          <p:cNvSpPr txBox="1">
            <a:spLocks noChangeArrowheads="1"/>
          </p:cNvSpPr>
          <p:nvPr/>
        </p:nvSpPr>
        <p:spPr bwMode="auto">
          <a:xfrm>
            <a:off x="6718165" y="6277411"/>
            <a:ext cx="598529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79" name="テキスト ボックス 178">
            <a:extLst>
              <a:ext uri="{FF2B5EF4-FFF2-40B4-BE49-F238E27FC236}">
                <a16:creationId xmlns:a16="http://schemas.microsoft.com/office/drawing/2014/main" id="{F0E48EB2-06E4-F294-3106-848AFCF30D14}"/>
              </a:ext>
            </a:extLst>
          </p:cNvPr>
          <p:cNvSpPr txBox="1"/>
          <p:nvPr/>
        </p:nvSpPr>
        <p:spPr>
          <a:xfrm>
            <a:off x="6737758" y="4812746"/>
            <a:ext cx="5751896"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80" name="テキスト ボックス 6">
            <a:extLst>
              <a:ext uri="{FF2B5EF4-FFF2-40B4-BE49-F238E27FC236}">
                <a16:creationId xmlns:a16="http://schemas.microsoft.com/office/drawing/2014/main" id="{BC52B190-D8F3-DA9D-FB33-707085CD26FC}"/>
              </a:ext>
            </a:extLst>
          </p:cNvPr>
          <p:cNvSpPr txBox="1">
            <a:spLocks noChangeArrowheads="1"/>
          </p:cNvSpPr>
          <p:nvPr/>
        </p:nvSpPr>
        <p:spPr bwMode="auto">
          <a:xfrm>
            <a:off x="11822211" y="5960089"/>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81" name="object 33">
            <a:extLst>
              <a:ext uri="{FF2B5EF4-FFF2-40B4-BE49-F238E27FC236}">
                <a16:creationId xmlns:a16="http://schemas.microsoft.com/office/drawing/2014/main" id="{C9A211BE-B58A-7BB4-03F9-00E1DDD53E38}"/>
              </a:ext>
            </a:extLst>
          </p:cNvPr>
          <p:cNvGrpSpPr/>
          <p:nvPr/>
        </p:nvGrpSpPr>
        <p:grpSpPr>
          <a:xfrm>
            <a:off x="12333825" y="3662360"/>
            <a:ext cx="432434" cy="432434"/>
            <a:chOff x="909735" y="2161233"/>
            <a:chExt cx="432434" cy="432434"/>
          </a:xfrm>
        </p:grpSpPr>
        <p:sp>
          <p:nvSpPr>
            <p:cNvPr id="182" name="object 34">
              <a:extLst>
                <a:ext uri="{FF2B5EF4-FFF2-40B4-BE49-F238E27FC236}">
                  <a16:creationId xmlns:a16="http://schemas.microsoft.com/office/drawing/2014/main" id="{86006F04-9554-AD2F-B7F5-7617DFF47AB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83" name="object 35">
              <a:extLst>
                <a:ext uri="{FF2B5EF4-FFF2-40B4-BE49-F238E27FC236}">
                  <a16:creationId xmlns:a16="http://schemas.microsoft.com/office/drawing/2014/main" id="{7AFB9F08-A855-48DA-D237-59C985EFC698}"/>
                </a:ext>
              </a:extLst>
            </p:cNvPr>
            <p:cNvPicPr/>
            <p:nvPr/>
          </p:nvPicPr>
          <p:blipFill>
            <a:blip r:embed="rId9" cstate="print"/>
            <a:stretch>
              <a:fillRect/>
            </a:stretch>
          </p:blipFill>
          <p:spPr>
            <a:xfrm>
              <a:off x="972442" y="2324323"/>
              <a:ext cx="87109" cy="106311"/>
            </a:xfrm>
            <a:prstGeom prst="rect">
              <a:avLst/>
            </a:prstGeom>
          </p:spPr>
        </p:pic>
        <p:pic>
          <p:nvPicPr>
            <p:cNvPr id="184" name="object 36">
              <a:extLst>
                <a:ext uri="{FF2B5EF4-FFF2-40B4-BE49-F238E27FC236}">
                  <a16:creationId xmlns:a16="http://schemas.microsoft.com/office/drawing/2014/main" id="{7C82CB32-3C6E-32D1-A69F-CB7044F080C6}"/>
                </a:ext>
              </a:extLst>
            </p:cNvPr>
            <p:cNvPicPr/>
            <p:nvPr/>
          </p:nvPicPr>
          <p:blipFill>
            <a:blip r:embed="rId10" cstate="print"/>
            <a:stretch>
              <a:fillRect/>
            </a:stretch>
          </p:blipFill>
          <p:spPr>
            <a:xfrm>
              <a:off x="1079921" y="2323413"/>
              <a:ext cx="199285" cy="107861"/>
            </a:xfrm>
            <a:prstGeom prst="rect">
              <a:avLst/>
            </a:prstGeom>
          </p:spPr>
        </p:pic>
      </p:grpSp>
      <p:graphicFrame>
        <p:nvGraphicFramePr>
          <p:cNvPr id="185" name="表 184">
            <a:extLst>
              <a:ext uri="{FF2B5EF4-FFF2-40B4-BE49-F238E27FC236}">
                <a16:creationId xmlns:a16="http://schemas.microsoft.com/office/drawing/2014/main" id="{29291140-1848-01CC-08D0-AE04F8EACD38}"/>
              </a:ext>
            </a:extLst>
          </p:cNvPr>
          <p:cNvGraphicFramePr>
            <a:graphicFrameLocks noGrp="1"/>
          </p:cNvGraphicFramePr>
          <p:nvPr>
            <p:extLst>
              <p:ext uri="{D42A27DB-BD31-4B8C-83A1-F6EECF244321}">
                <p14:modId xmlns:p14="http://schemas.microsoft.com/office/powerpoint/2010/main" val="3691141873"/>
              </p:ext>
            </p:extLst>
          </p:nvPr>
        </p:nvGraphicFramePr>
        <p:xfrm>
          <a:off x="7359452" y="5129944"/>
          <a:ext cx="4409060" cy="1039191"/>
        </p:xfrm>
        <a:graphic>
          <a:graphicData uri="http://schemas.openxmlformats.org/drawingml/2006/table">
            <a:tbl>
              <a:tblPr firstRow="1" bandRow="1">
                <a:tableStyleId>{93296810-A885-4BE3-A3E7-6D5BEEA58F35}</a:tableStyleId>
              </a:tblPr>
              <a:tblGrid>
                <a:gridCol w="702509">
                  <a:extLst>
                    <a:ext uri="{9D8B030D-6E8A-4147-A177-3AD203B41FA5}">
                      <a16:colId xmlns:a16="http://schemas.microsoft.com/office/drawing/2014/main" val="3927586217"/>
                    </a:ext>
                  </a:extLst>
                </a:gridCol>
                <a:gridCol w="1502021">
                  <a:extLst>
                    <a:ext uri="{9D8B030D-6E8A-4147-A177-3AD203B41FA5}">
                      <a16:colId xmlns:a16="http://schemas.microsoft.com/office/drawing/2014/main" val="1864593865"/>
                    </a:ext>
                  </a:extLst>
                </a:gridCol>
                <a:gridCol w="629866">
                  <a:extLst>
                    <a:ext uri="{9D8B030D-6E8A-4147-A177-3AD203B41FA5}">
                      <a16:colId xmlns:a16="http://schemas.microsoft.com/office/drawing/2014/main" val="637975332"/>
                    </a:ext>
                  </a:extLst>
                </a:gridCol>
                <a:gridCol w="1574664">
                  <a:extLst>
                    <a:ext uri="{9D8B030D-6E8A-4147-A177-3AD203B41FA5}">
                      <a16:colId xmlns:a16="http://schemas.microsoft.com/office/drawing/2014/main" val="2500243132"/>
                    </a:ext>
                  </a:extLst>
                </a:gridCol>
              </a:tblGrid>
              <a:tr h="307772">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9967">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196022">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76757">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cxnSp>
        <p:nvCxnSpPr>
          <p:cNvPr id="186" name="直線コネクタ 9">
            <a:extLst>
              <a:ext uri="{FF2B5EF4-FFF2-40B4-BE49-F238E27FC236}">
                <a16:creationId xmlns:a16="http://schemas.microsoft.com/office/drawing/2014/main" id="{FEB1D696-EC95-2E3C-3C04-FA3C55C595B1}"/>
              </a:ext>
            </a:extLst>
          </p:cNvPr>
          <p:cNvCxnSpPr>
            <a:cxnSpLocks noChangeShapeType="1"/>
          </p:cNvCxnSpPr>
          <p:nvPr/>
        </p:nvCxnSpPr>
        <p:spPr bwMode="auto">
          <a:xfrm>
            <a:off x="6841977" y="7781858"/>
            <a:ext cx="576277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直線コネクタ 9">
            <a:extLst>
              <a:ext uri="{FF2B5EF4-FFF2-40B4-BE49-F238E27FC236}">
                <a16:creationId xmlns:a16="http://schemas.microsoft.com/office/drawing/2014/main" id="{1A34901A-896E-C240-8F52-36A1A813B1F6}"/>
              </a:ext>
            </a:extLst>
          </p:cNvPr>
          <p:cNvCxnSpPr>
            <a:cxnSpLocks noChangeShapeType="1"/>
          </p:cNvCxnSpPr>
          <p:nvPr/>
        </p:nvCxnSpPr>
        <p:spPr bwMode="auto">
          <a:xfrm>
            <a:off x="6809347" y="8149848"/>
            <a:ext cx="573317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8" name="正方形/長方形 19">
            <a:extLst>
              <a:ext uri="{FF2B5EF4-FFF2-40B4-BE49-F238E27FC236}">
                <a16:creationId xmlns:a16="http://schemas.microsoft.com/office/drawing/2014/main" id="{BC755534-167D-04C6-04CB-0A2D62429A5C}"/>
              </a:ext>
            </a:extLst>
          </p:cNvPr>
          <p:cNvSpPr>
            <a:spLocks noChangeArrowheads="1"/>
          </p:cNvSpPr>
          <p:nvPr/>
        </p:nvSpPr>
        <p:spPr bwMode="auto">
          <a:xfrm>
            <a:off x="6804584" y="777361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89" name="正方形/長方形 188">
            <a:extLst>
              <a:ext uri="{FF2B5EF4-FFF2-40B4-BE49-F238E27FC236}">
                <a16:creationId xmlns:a16="http://schemas.microsoft.com/office/drawing/2014/main" id="{8E6E9FB7-C11E-8812-4724-A780A8A8A0D9}"/>
              </a:ext>
            </a:extLst>
          </p:cNvPr>
          <p:cNvSpPr/>
          <p:nvPr/>
        </p:nvSpPr>
        <p:spPr>
          <a:xfrm>
            <a:off x="6764612" y="7790480"/>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190" name="図 189" descr="QR コード&#10;&#10;AI 生成コンテンツは誤りを含む可能性があります。">
            <a:extLst>
              <a:ext uri="{FF2B5EF4-FFF2-40B4-BE49-F238E27FC236}">
                <a16:creationId xmlns:a16="http://schemas.microsoft.com/office/drawing/2014/main" id="{A7257D0F-7DC4-3313-CF24-FE1D87E5FCF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404224" y="8310854"/>
            <a:ext cx="2247660" cy="1147540"/>
          </a:xfrm>
          <a:prstGeom prst="rect">
            <a:avLst/>
          </a:prstGeom>
        </p:spPr>
      </p:pic>
      <p:grpSp>
        <p:nvGrpSpPr>
          <p:cNvPr id="191" name="object 33">
            <a:extLst>
              <a:ext uri="{FF2B5EF4-FFF2-40B4-BE49-F238E27FC236}">
                <a16:creationId xmlns:a16="http://schemas.microsoft.com/office/drawing/2014/main" id="{A1D21F41-0FC4-ADEC-8B1A-35F9D1CA3F06}"/>
              </a:ext>
            </a:extLst>
          </p:cNvPr>
          <p:cNvGrpSpPr/>
          <p:nvPr/>
        </p:nvGrpSpPr>
        <p:grpSpPr>
          <a:xfrm>
            <a:off x="12313700" y="7728550"/>
            <a:ext cx="432434" cy="432434"/>
            <a:chOff x="909735" y="2161233"/>
            <a:chExt cx="432434" cy="432434"/>
          </a:xfrm>
        </p:grpSpPr>
        <p:sp>
          <p:nvSpPr>
            <p:cNvPr id="320" name="object 34">
              <a:extLst>
                <a:ext uri="{FF2B5EF4-FFF2-40B4-BE49-F238E27FC236}">
                  <a16:creationId xmlns:a16="http://schemas.microsoft.com/office/drawing/2014/main" id="{4C021FA8-DB35-E7F0-BE44-2A9346F4CB65}"/>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321" name="object 35">
              <a:extLst>
                <a:ext uri="{FF2B5EF4-FFF2-40B4-BE49-F238E27FC236}">
                  <a16:creationId xmlns:a16="http://schemas.microsoft.com/office/drawing/2014/main" id="{833D35BA-B904-F79F-C621-4CCB7317ADF0}"/>
                </a:ext>
              </a:extLst>
            </p:cNvPr>
            <p:cNvPicPr/>
            <p:nvPr/>
          </p:nvPicPr>
          <p:blipFill>
            <a:blip r:embed="rId9" cstate="print"/>
            <a:stretch>
              <a:fillRect/>
            </a:stretch>
          </p:blipFill>
          <p:spPr>
            <a:xfrm>
              <a:off x="972442" y="2324323"/>
              <a:ext cx="87109" cy="106311"/>
            </a:xfrm>
            <a:prstGeom prst="rect">
              <a:avLst/>
            </a:prstGeom>
          </p:spPr>
        </p:pic>
        <p:pic>
          <p:nvPicPr>
            <p:cNvPr id="322" name="object 36">
              <a:extLst>
                <a:ext uri="{FF2B5EF4-FFF2-40B4-BE49-F238E27FC236}">
                  <a16:creationId xmlns:a16="http://schemas.microsoft.com/office/drawing/2014/main" id="{298BE32C-AC8D-9E8A-F78C-CBCA65B0CEF6}"/>
                </a:ext>
              </a:extLst>
            </p:cNvPr>
            <p:cNvPicPr/>
            <p:nvPr/>
          </p:nvPicPr>
          <p:blipFill>
            <a:blip r:embed="rId10" cstate="print"/>
            <a:stretch>
              <a:fillRect/>
            </a:stretch>
          </p:blipFill>
          <p:spPr>
            <a:xfrm>
              <a:off x="1079921" y="2323413"/>
              <a:ext cx="199285" cy="107861"/>
            </a:xfrm>
            <a:prstGeom prst="rect">
              <a:avLst/>
            </a:prstGeom>
          </p:spPr>
        </p:pic>
      </p:grpSp>
      <p:sp>
        <p:nvSpPr>
          <p:cNvPr id="323" name="テキスト ボックス 322">
            <a:extLst>
              <a:ext uri="{FF2B5EF4-FFF2-40B4-BE49-F238E27FC236}">
                <a16:creationId xmlns:a16="http://schemas.microsoft.com/office/drawing/2014/main" id="{A090C682-71AD-A167-02ED-C9AC9BFF7487}"/>
              </a:ext>
            </a:extLst>
          </p:cNvPr>
          <p:cNvSpPr txBox="1"/>
          <p:nvPr/>
        </p:nvSpPr>
        <p:spPr>
          <a:xfrm>
            <a:off x="6620015" y="8269531"/>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324" name="直線コネクタ 323">
            <a:extLst>
              <a:ext uri="{FF2B5EF4-FFF2-40B4-BE49-F238E27FC236}">
                <a16:creationId xmlns:a16="http://schemas.microsoft.com/office/drawing/2014/main" id="{059AF014-4D93-10DC-3433-6BD719C6E2D0}"/>
              </a:ext>
            </a:extLst>
          </p:cNvPr>
          <p:cNvCxnSpPr>
            <a:cxnSpLocks/>
          </p:cNvCxnSpPr>
          <p:nvPr/>
        </p:nvCxnSpPr>
        <p:spPr>
          <a:xfrm>
            <a:off x="6894283" y="8367388"/>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a:extLst>
              <a:ext uri="{FF2B5EF4-FFF2-40B4-BE49-F238E27FC236}">
                <a16:creationId xmlns:a16="http://schemas.microsoft.com/office/drawing/2014/main" id="{C163C5BD-E426-C283-500B-3D5F7E1B9012}"/>
              </a:ext>
            </a:extLst>
          </p:cNvPr>
          <p:cNvCxnSpPr>
            <a:cxnSpLocks/>
          </p:cNvCxnSpPr>
          <p:nvPr/>
        </p:nvCxnSpPr>
        <p:spPr>
          <a:xfrm flipV="1">
            <a:off x="9916460" y="8339974"/>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26" name="テキスト ボックス 323">
            <a:extLst>
              <a:ext uri="{FF2B5EF4-FFF2-40B4-BE49-F238E27FC236}">
                <a16:creationId xmlns:a16="http://schemas.microsoft.com/office/drawing/2014/main" id="{61965F2D-A98A-ECC4-97E8-68017AF68D6D}"/>
              </a:ext>
            </a:extLst>
          </p:cNvPr>
          <p:cNvSpPr txBox="1">
            <a:spLocks noChangeArrowheads="1"/>
          </p:cNvSpPr>
          <p:nvPr/>
        </p:nvSpPr>
        <p:spPr bwMode="auto">
          <a:xfrm>
            <a:off x="6828386" y="8963580"/>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327" name="矢印: 右 326">
            <a:extLst>
              <a:ext uri="{FF2B5EF4-FFF2-40B4-BE49-F238E27FC236}">
                <a16:creationId xmlns:a16="http://schemas.microsoft.com/office/drawing/2014/main" id="{1EFC81E7-8CC4-9EF2-5D0C-62AD14D583CD}"/>
              </a:ext>
            </a:extLst>
          </p:cNvPr>
          <p:cNvSpPr/>
          <p:nvPr/>
        </p:nvSpPr>
        <p:spPr>
          <a:xfrm rot="5400000">
            <a:off x="8362489" y="8669504"/>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518670A-0288-A04A-DE51-E70E6DD81E5E}"/>
              </a:ext>
            </a:extLst>
          </p:cNvPr>
          <p:cNvSpPr/>
          <p:nvPr/>
        </p:nvSpPr>
        <p:spPr>
          <a:xfrm>
            <a:off x="6885405" y="3722491"/>
            <a:ext cx="5234125" cy="30777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2026</a:t>
            </a:r>
            <a:r>
              <a:rPr lang="ja-JP" altLang="en-US"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年度モデルより様々な電気料金メニューに対応します！</a:t>
            </a:r>
            <a:endParaRPr kumimoji="0" lang="en-US" altLang="ja-JP" sz="14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pic>
        <p:nvPicPr>
          <p:cNvPr id="42" name="図 41">
            <a:extLst>
              <a:ext uri="{FF2B5EF4-FFF2-40B4-BE49-F238E27FC236}">
                <a16:creationId xmlns:a16="http://schemas.microsoft.com/office/drawing/2014/main" id="{16694F0A-E2BC-7EBA-DF6A-C7FAE6471C2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835572" y="955895"/>
            <a:ext cx="912165" cy="2509419"/>
          </a:xfrm>
          <a:prstGeom prst="rect">
            <a:avLst/>
          </a:prstGeom>
        </p:spPr>
      </p:pic>
      <p:sp>
        <p:nvSpPr>
          <p:cNvPr id="48" name="テキスト ボックス 274">
            <a:extLst>
              <a:ext uri="{FF2B5EF4-FFF2-40B4-BE49-F238E27FC236}">
                <a16:creationId xmlns:a16="http://schemas.microsoft.com/office/drawing/2014/main" id="{E9688CD9-5510-2CA6-E40D-D615CD5EDE42}"/>
              </a:ext>
            </a:extLst>
          </p:cNvPr>
          <p:cNvSpPr txBox="1"/>
          <p:nvPr/>
        </p:nvSpPr>
        <p:spPr>
          <a:xfrm>
            <a:off x="6521102" y="3382586"/>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エコキュート本体とリモコンは有線接続です。</a:t>
            </a:r>
            <a:endParaRPr lang="en-US" altLang="ja-JP" sz="600" dirty="0">
              <a:latin typeface="メイリオ" panose="020B0604030504040204" pitchFamily="50" charset="-128"/>
              <a:ea typeface="メイリオ" panose="020B0604030504040204" pitchFamily="50" charset="-128"/>
            </a:endParaRPr>
          </a:p>
        </p:txBody>
      </p:sp>
      <p:sp>
        <p:nvSpPr>
          <p:cNvPr id="49" name="テキスト ボックス 274">
            <a:extLst>
              <a:ext uri="{FF2B5EF4-FFF2-40B4-BE49-F238E27FC236}">
                <a16:creationId xmlns:a16="http://schemas.microsoft.com/office/drawing/2014/main" id="{2FB5C4E9-9D09-AF58-5B11-BC4B27F072ED}"/>
              </a:ext>
            </a:extLst>
          </p:cNvPr>
          <p:cNvSpPr txBox="1"/>
          <p:nvPr/>
        </p:nvSpPr>
        <p:spPr>
          <a:xfrm>
            <a:off x="10232402" y="1572438"/>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年度モデル）</a:t>
            </a:r>
            <a:endParaRPr lang="en-US" altLang="ja-JP" sz="600" dirty="0">
              <a:latin typeface="メイリオ" panose="020B0604030504040204" pitchFamily="50" charset="-128"/>
              <a:ea typeface="メイリオ" panose="020B0604030504040204" pitchFamily="50" charset="-128"/>
            </a:endParaRPr>
          </a:p>
        </p:txBody>
      </p:sp>
      <p:pic>
        <p:nvPicPr>
          <p:cNvPr id="57" name="図 56" descr="ロゴ が含まれている画像&#10;&#10;AI 生成コンテンツは誤りを含む可能性があります。">
            <a:extLst>
              <a:ext uri="{FF2B5EF4-FFF2-40B4-BE49-F238E27FC236}">
                <a16:creationId xmlns:a16="http://schemas.microsoft.com/office/drawing/2014/main" id="{B0EE868E-470C-7B06-7B35-115964CC1CF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128738" y="74579"/>
            <a:ext cx="3177167" cy="592295"/>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3755193" y="5885517"/>
            <a:ext cx="1881260" cy="2565355"/>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lang="ja-JP" altLang="en-US" sz="1400" b="1" dirty="0">
                <a:solidFill>
                  <a:prstClr val="white"/>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endPar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33" name="テキスト ボックス 258"/>
          <p:cNvSpPr txBox="1">
            <a:spLocks noChangeArrowheads="1"/>
          </p:cNvSpPr>
          <p:nvPr/>
        </p:nvSpPr>
        <p:spPr bwMode="auto">
          <a:xfrm>
            <a:off x="9527866" y="8642596"/>
            <a:ext cx="27009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400" dirty="0">
                <a:latin typeface="メイリオ" panose="020B0604030504040204" pitchFamily="50" charset="-128"/>
                <a:ea typeface="メイリオ" panose="020B0604030504040204" pitchFamily="50" charset="-128"/>
              </a:rPr>
              <a:t>専用の</a:t>
            </a: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を介して天気予測データを基にエコキュートの</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運転を計画します。</a:t>
            </a:r>
            <a:endParaRPr kumimoji="1" lang="en-US" altLang="ja-JP" sz="1400" dirty="0">
              <a:latin typeface="メイリオ" panose="020B0604030504040204" pitchFamily="50" charset="-128"/>
              <a:ea typeface="メイリオ" panose="020B0604030504040204" pitchFamily="50" charset="-128"/>
            </a:endParaRPr>
          </a:p>
        </p:txBody>
      </p:sp>
      <p:grpSp>
        <p:nvGrpSpPr>
          <p:cNvPr id="68" name="グループ化 67">
            <a:extLst>
              <a:ext uri="{FF2B5EF4-FFF2-40B4-BE49-F238E27FC236}">
                <a16:creationId xmlns:a16="http://schemas.microsoft.com/office/drawing/2014/main" id="{10B79E81-C75F-751F-23F3-5718783CDFB7}"/>
              </a:ext>
            </a:extLst>
          </p:cNvPr>
          <p:cNvGrpSpPr/>
          <p:nvPr/>
        </p:nvGrpSpPr>
        <p:grpSpPr>
          <a:xfrm>
            <a:off x="9570578" y="7781665"/>
            <a:ext cx="2621230" cy="736261"/>
            <a:chOff x="9710096" y="7879415"/>
            <a:chExt cx="2621230" cy="736261"/>
          </a:xfrm>
        </p:grpSpPr>
        <p:sp>
          <p:nvSpPr>
            <p:cNvPr id="223" name="角丸四角形 305"/>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226" name="テキスト ボックス 8"/>
            <p:cNvSpPr txBox="1">
              <a:spLocks noChangeArrowheads="1"/>
            </p:cNvSpPr>
            <p:nvPr/>
          </p:nvSpPr>
          <p:spPr bwMode="auto">
            <a:xfrm>
              <a:off x="9755751" y="7935929"/>
              <a:ext cx="2122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9710096" y="8330996"/>
              <a:ext cx="26212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242" name="直線コネクタ 241"/>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0" name="テキスト ボックス 258"/>
          <p:cNvSpPr txBox="1">
            <a:spLocks noChangeArrowheads="1"/>
          </p:cNvSpPr>
          <p:nvPr/>
        </p:nvSpPr>
        <p:spPr bwMode="auto">
          <a:xfrm>
            <a:off x="6242992" y="8656426"/>
            <a:ext cx="23857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400" dirty="0">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8888955" y="6630654"/>
            <a:ext cx="3357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アプリの設定を行うことで、天気予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測データを基に、自動でエコキュート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の沸き上げ運転を計画します。</a:t>
            </a:r>
            <a:endParaRPr kumimoji="1" lang="en-US" altLang="ja-JP" sz="14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51496" y="1767258"/>
            <a:ext cx="6527195" cy="430887"/>
          </a:xfrm>
          <a:prstGeom prst="rect">
            <a:avLst/>
          </a:prstGeom>
          <a:noFill/>
        </p:spPr>
        <p:txBody>
          <a:bodyPr wrap="square" rtlCol="0">
            <a:spAutoFit/>
          </a:bodyPr>
          <a:lstStyle/>
          <a:p>
            <a:r>
              <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天気予報を確認して、夜間の沸き上げを一部昼間へ移動して、昼間に発電した電力で沸き上げ運転を行うことができます。</a:t>
            </a:r>
          </a:p>
        </p:txBody>
      </p:sp>
      <p:sp>
        <p:nvSpPr>
          <p:cNvPr id="253" name="テキスト ボックス 252"/>
          <p:cNvSpPr txBox="1"/>
          <p:nvPr/>
        </p:nvSpPr>
        <p:spPr>
          <a:xfrm>
            <a:off x="6110564" y="2241251"/>
            <a:ext cx="1415772" cy="461665"/>
          </a:xfrm>
          <a:prstGeom prst="rect">
            <a:avLst/>
          </a:prstGeom>
          <a:noFill/>
          <a:ln>
            <a:solidFill>
              <a:schemeClr val="accent2"/>
            </a:solidFill>
          </a:ln>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＜制御イメージ＞</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晴れの日</a:t>
            </a:r>
          </a:p>
        </p:txBody>
      </p:sp>
      <p:sp>
        <p:nvSpPr>
          <p:cNvPr id="329" name="テキスト ボックス 328"/>
          <p:cNvSpPr txBox="1"/>
          <p:nvPr/>
        </p:nvSpPr>
        <p:spPr>
          <a:xfrm>
            <a:off x="5851496" y="1396715"/>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grpSp>
        <p:nvGrpSpPr>
          <p:cNvPr id="103" name="グループ化 102">
            <a:extLst>
              <a:ext uri="{FF2B5EF4-FFF2-40B4-BE49-F238E27FC236}">
                <a16:creationId xmlns:a16="http://schemas.microsoft.com/office/drawing/2014/main" id="{736033E8-A4F6-A7B5-9531-383EBA3839B7}"/>
              </a:ext>
            </a:extLst>
          </p:cNvPr>
          <p:cNvGrpSpPr/>
          <p:nvPr/>
        </p:nvGrpSpPr>
        <p:grpSpPr>
          <a:xfrm>
            <a:off x="5978949" y="5469190"/>
            <a:ext cx="6762931" cy="1109516"/>
            <a:chOff x="6035382" y="5095329"/>
            <a:chExt cx="6762931" cy="1109516"/>
          </a:xfrm>
        </p:grpSpPr>
        <p:sp>
          <p:nvSpPr>
            <p:cNvPr id="254" name="角丸四角形 305"/>
            <p:cNvSpPr>
              <a:spLocks noChangeArrowheads="1"/>
            </p:cNvSpPr>
            <p:nvPr/>
          </p:nvSpPr>
          <p:spPr bwMode="auto">
            <a:xfrm>
              <a:off x="6035382" y="5148849"/>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93445" y="5170085"/>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86935" y="5618976"/>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55473" y="5441804"/>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1604">
              <a:off x="9501743" y="5095329"/>
              <a:ext cx="556797" cy="356540"/>
            </a:xfrm>
            <a:prstGeom prst="rect">
              <a:avLst/>
            </a:prstGeom>
          </p:spPr>
        </p:pic>
        <p:sp>
          <p:nvSpPr>
            <p:cNvPr id="334" name="テキスト ボックス 274"/>
            <p:cNvSpPr txBox="1"/>
            <p:nvPr/>
          </p:nvSpPr>
          <p:spPr>
            <a:xfrm>
              <a:off x="10078181" y="5096849"/>
              <a:ext cx="2720132" cy="11079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※2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運転モードはお買い上げ時の設定、ソーラーモードアプリは積極</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endParaRPr kumimoji="1" lang="en-US" altLang="zh-TW"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sp>
          <p:nvSpPr>
            <p:cNvPr id="126" name="テキスト ボックス 125"/>
            <p:cNvSpPr txBox="1"/>
            <p:nvPr/>
          </p:nvSpPr>
          <p:spPr>
            <a:xfrm>
              <a:off x="6080949" y="5504978"/>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71173" y="5666084"/>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69317" y="5454128"/>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83693" y="5612463"/>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gr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34328"/>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9"/>
          <a:srcRect l="12285" t="20323" r="33121" b="13059"/>
          <a:stretch/>
        </p:blipFill>
        <p:spPr>
          <a:xfrm>
            <a:off x="3408689" y="7532455"/>
            <a:ext cx="2247900" cy="1737389"/>
          </a:xfrm>
          <a:prstGeom prst="rect">
            <a:avLst/>
          </a:prstGeom>
        </p:spPr>
      </p:pic>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720729"/>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a:t>
            </a:r>
            <a:r>
              <a:rPr kumimoji="1" lang="en-US" altLang="ja-JP" sz="1200" b="1">
                <a:solidFill>
                  <a:prstClr val="black"/>
                </a:solidFill>
                <a:latin typeface="メイリオ" panose="020B0604030504040204" pitchFamily="50" charset="-128"/>
                <a:ea typeface="メイリオ" panose="020B0604030504040204" pitchFamily="50" charset="-128"/>
              </a:rPr>
              <a:t>r</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825544"/>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323" y="5578947"/>
            <a:ext cx="3672822" cy="1644318"/>
          </a:xfrm>
          <a:prstGeom prst="rect">
            <a:avLst/>
          </a:prstGeom>
        </p:spPr>
      </p:pic>
      <p:sp>
        <p:nvSpPr>
          <p:cNvPr id="114" name="矢印: 右 113">
            <a:extLst>
              <a:ext uri="{FF2B5EF4-FFF2-40B4-BE49-F238E27FC236}">
                <a16:creationId xmlns:a16="http://schemas.microsoft.com/office/drawing/2014/main" id="{2C6BD78B-0E05-2F81-A582-91F687B5EB24}"/>
              </a:ext>
            </a:extLst>
          </p:cNvPr>
          <p:cNvSpPr/>
          <p:nvPr/>
        </p:nvSpPr>
        <p:spPr>
          <a:xfrm>
            <a:off x="2792418" y="8195306"/>
            <a:ext cx="529069" cy="651263"/>
          </a:xfrm>
          <a:prstGeom prst="rightArrow">
            <a:avLst>
              <a:gd name="adj1" fmla="val 50000"/>
              <a:gd name="adj2" fmla="val 65524"/>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653564" y="7118390"/>
            <a:ext cx="353343" cy="811779"/>
          </a:xfrm>
          <a:prstGeom prst="rightArrow">
            <a:avLst>
              <a:gd name="adj1" fmla="val 58256"/>
              <a:gd name="adj2" fmla="val 65016"/>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2250339" y="7369317"/>
            <a:ext cx="902811"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83">
            <a:extLst>
              <a:ext uri="{FF2B5EF4-FFF2-40B4-BE49-F238E27FC236}">
                <a16:creationId xmlns:a16="http://schemas.microsoft.com/office/drawing/2014/main" id="{8754155D-78B6-234D-DB44-3B6BD05F7CA1}"/>
              </a:ext>
            </a:extLst>
          </p:cNvPr>
          <p:cNvGrpSpPr/>
          <p:nvPr/>
        </p:nvGrpSpPr>
        <p:grpSpPr>
          <a:xfrm>
            <a:off x="5893034" y="6612833"/>
            <a:ext cx="2829569" cy="753383"/>
            <a:chOff x="5952931" y="6204315"/>
            <a:chExt cx="2829569" cy="753383"/>
          </a:xfrm>
        </p:grpSpPr>
        <p:grpSp>
          <p:nvGrpSpPr>
            <p:cNvPr id="330" name="グループ化 329"/>
            <p:cNvGrpSpPr/>
            <p:nvPr/>
          </p:nvGrpSpPr>
          <p:grpSpPr>
            <a:xfrm>
              <a:off x="8357944" y="6247633"/>
              <a:ext cx="318110" cy="353343"/>
              <a:chOff x="3289753" y="4746779"/>
              <a:chExt cx="407501" cy="452635"/>
            </a:xfrm>
          </p:grpSpPr>
          <p:pic>
            <p:nvPicPr>
              <p:cNvPr id="331" name="図 3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37658CBC-C946-E3F6-5C2E-03D0DA8612EC}"/>
                </a:ext>
              </a:extLst>
            </p:cNvPr>
            <p:cNvGrpSpPr/>
            <p:nvPr/>
          </p:nvGrpSpPr>
          <p:grpSpPr>
            <a:xfrm>
              <a:off x="6270791" y="6221437"/>
              <a:ext cx="2511709" cy="736261"/>
              <a:chOff x="9711984" y="7879415"/>
              <a:chExt cx="2511709" cy="736261"/>
            </a:xfrm>
          </p:grpSpPr>
          <p:sp>
            <p:nvSpPr>
              <p:cNvPr id="71" name="角丸四角形 305">
                <a:extLst>
                  <a:ext uri="{FF2B5EF4-FFF2-40B4-BE49-F238E27FC236}">
                    <a16:creationId xmlns:a16="http://schemas.microsoft.com/office/drawing/2014/main" id="{14FC3D9D-1DF8-4ED1-5BED-5B23660A7013}"/>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72" name="テキスト ボックス 8">
                <a:extLst>
                  <a:ext uri="{FF2B5EF4-FFF2-40B4-BE49-F238E27FC236}">
                    <a16:creationId xmlns:a16="http://schemas.microsoft.com/office/drawing/2014/main" id="{6598B1F6-AB39-97CB-8EB6-845A6324C144}"/>
                  </a:ext>
                </a:extLst>
              </p:cNvPr>
              <p:cNvSpPr txBox="1">
                <a:spLocks noChangeArrowheads="1"/>
              </p:cNvSpPr>
              <p:nvPr/>
            </p:nvSpPr>
            <p:spPr bwMode="auto">
              <a:xfrm>
                <a:off x="9755751" y="7935929"/>
                <a:ext cx="21259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73" name="テキスト ボックス 258">
                <a:extLst>
                  <a:ext uri="{FF2B5EF4-FFF2-40B4-BE49-F238E27FC236}">
                    <a16:creationId xmlns:a16="http://schemas.microsoft.com/office/drawing/2014/main" id="{E7526360-3A43-5691-F58C-8D19E756E0C5}"/>
                  </a:ext>
                </a:extLst>
              </p:cNvPr>
              <p:cNvSpPr txBox="1">
                <a:spLocks noChangeArrowheads="1"/>
              </p:cNvSpPr>
              <p:nvPr/>
            </p:nvSpPr>
            <p:spPr bwMode="auto">
              <a:xfrm>
                <a:off x="9805292" y="8330402"/>
                <a:ext cx="1980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アプリが自動で転記予報を確認</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74" name="直線コネクタ 73">
                <a:extLst>
                  <a:ext uri="{FF2B5EF4-FFF2-40B4-BE49-F238E27FC236}">
                    <a16:creationId xmlns:a16="http://schemas.microsoft.com/office/drawing/2014/main" id="{57C16A5D-EB9F-238E-22F5-1B2401BEBB81}"/>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 name="object 33">
              <a:extLst>
                <a:ext uri="{FF2B5EF4-FFF2-40B4-BE49-F238E27FC236}">
                  <a16:creationId xmlns:a16="http://schemas.microsoft.com/office/drawing/2014/main" id="{D4D27440-8EF0-0D20-D211-D0173B8DA0B0}"/>
                </a:ext>
              </a:extLst>
            </p:cNvPr>
            <p:cNvGrpSpPr/>
            <p:nvPr/>
          </p:nvGrpSpPr>
          <p:grpSpPr>
            <a:xfrm>
              <a:off x="5952931" y="6204315"/>
              <a:ext cx="382221" cy="382221"/>
              <a:chOff x="890682" y="2161233"/>
              <a:chExt cx="432434" cy="432434"/>
            </a:xfrm>
          </p:grpSpPr>
          <p:sp>
            <p:nvSpPr>
              <p:cNvPr id="76" name="object 34">
                <a:extLst>
                  <a:ext uri="{FF2B5EF4-FFF2-40B4-BE49-F238E27FC236}">
                    <a16:creationId xmlns:a16="http://schemas.microsoft.com/office/drawing/2014/main" id="{9B4C4070-BA13-92BD-BDCF-DCE2D3B66DD7}"/>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78" name="object 35">
                <a:extLst>
                  <a:ext uri="{FF2B5EF4-FFF2-40B4-BE49-F238E27FC236}">
                    <a16:creationId xmlns:a16="http://schemas.microsoft.com/office/drawing/2014/main" id="{7B1E8434-8EA1-376B-6243-96D002DACEC0}"/>
                  </a:ext>
                </a:extLst>
              </p:cNvPr>
              <p:cNvPicPr/>
              <p:nvPr/>
            </p:nvPicPr>
            <p:blipFill>
              <a:blip r:embed="rId13" cstate="print"/>
              <a:stretch>
                <a:fillRect/>
              </a:stretch>
            </p:blipFill>
            <p:spPr>
              <a:xfrm>
                <a:off x="972442" y="2324323"/>
                <a:ext cx="87109" cy="106311"/>
              </a:xfrm>
              <a:prstGeom prst="rect">
                <a:avLst/>
              </a:prstGeom>
            </p:spPr>
          </p:pic>
          <p:pic>
            <p:nvPicPr>
              <p:cNvPr id="80" name="object 36">
                <a:extLst>
                  <a:ext uri="{FF2B5EF4-FFF2-40B4-BE49-F238E27FC236}">
                    <a16:creationId xmlns:a16="http://schemas.microsoft.com/office/drawing/2014/main" id="{1C0CD065-3EE0-342E-3730-4E0791EF6003}"/>
                  </a:ext>
                </a:extLst>
              </p:cNvPr>
              <p:cNvPicPr/>
              <p:nvPr/>
            </p:nvPicPr>
            <p:blipFill>
              <a:blip r:embed="rId14" cstate="print"/>
              <a:stretch>
                <a:fillRect/>
              </a:stretch>
            </p:blipFill>
            <p:spPr>
              <a:xfrm>
                <a:off x="1079921" y="2323413"/>
                <a:ext cx="199285" cy="107861"/>
              </a:xfrm>
              <a:prstGeom prst="rect">
                <a:avLst/>
              </a:prstGeom>
            </p:spPr>
          </p:pic>
        </p:grpSp>
      </p:grpSp>
      <p:grpSp>
        <p:nvGrpSpPr>
          <p:cNvPr id="85" name="グループ化 84">
            <a:extLst>
              <a:ext uri="{FF2B5EF4-FFF2-40B4-BE49-F238E27FC236}">
                <a16:creationId xmlns:a16="http://schemas.microsoft.com/office/drawing/2014/main" id="{F8100147-1577-CB6C-59C9-CDD57B7F2432}"/>
              </a:ext>
            </a:extLst>
          </p:cNvPr>
          <p:cNvGrpSpPr/>
          <p:nvPr/>
        </p:nvGrpSpPr>
        <p:grpSpPr>
          <a:xfrm>
            <a:off x="6215858" y="7781665"/>
            <a:ext cx="2511709" cy="736261"/>
            <a:chOff x="9711984" y="7879415"/>
            <a:chExt cx="2511709" cy="736261"/>
          </a:xfrm>
        </p:grpSpPr>
        <p:sp>
          <p:nvSpPr>
            <p:cNvPr id="87" name="角丸四角形 305">
              <a:extLst>
                <a:ext uri="{FF2B5EF4-FFF2-40B4-BE49-F238E27FC236}">
                  <a16:creationId xmlns:a16="http://schemas.microsoft.com/office/drawing/2014/main" id="{E25A75E4-EC2D-311D-50C1-EE1487CEA5FD}"/>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89" name="テキスト ボックス 8">
              <a:extLst>
                <a:ext uri="{FF2B5EF4-FFF2-40B4-BE49-F238E27FC236}">
                  <a16:creationId xmlns:a16="http://schemas.microsoft.com/office/drawing/2014/main" id="{6B9F6E1C-2D85-F89A-265A-85E4EC944D4D}"/>
                </a:ext>
              </a:extLst>
            </p:cNvPr>
            <p:cNvSpPr txBox="1">
              <a:spLocks noChangeArrowheads="1"/>
            </p:cNvSpPr>
            <p:nvPr/>
          </p:nvSpPr>
          <p:spPr bwMode="auto">
            <a:xfrm>
              <a:off x="9755751" y="7935929"/>
              <a:ext cx="1531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90" name="テキスト ボックス 258">
              <a:extLst>
                <a:ext uri="{FF2B5EF4-FFF2-40B4-BE49-F238E27FC236}">
                  <a16:creationId xmlns:a16="http://schemas.microsoft.com/office/drawing/2014/main" id="{F27FBA3C-E88A-40F3-7237-A5293E2D2248}"/>
                </a:ext>
              </a:extLst>
            </p:cNvPr>
            <p:cNvSpPr txBox="1">
              <a:spLocks noChangeArrowheads="1"/>
            </p:cNvSpPr>
            <p:nvPr/>
          </p:nvSpPr>
          <p:spPr bwMode="auto">
            <a:xfrm>
              <a:off x="9759904" y="8332172"/>
              <a:ext cx="82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91" name="直線コネクタ 90">
              <a:extLst>
                <a:ext uri="{FF2B5EF4-FFF2-40B4-BE49-F238E27FC236}">
                  <a16:creationId xmlns:a16="http://schemas.microsoft.com/office/drawing/2014/main" id="{9ACCE098-1DB4-11D1-45CF-909099D3E4A8}"/>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5" name="テキスト ボックス 274">
            <a:extLst>
              <a:ext uri="{FF2B5EF4-FFF2-40B4-BE49-F238E27FC236}">
                <a16:creationId xmlns:a16="http://schemas.microsoft.com/office/drawing/2014/main" id="{603C72C1-E8C3-C2C7-482C-ACAB4B4854CA}"/>
              </a:ext>
            </a:extLst>
          </p:cNvPr>
          <p:cNvSpPr txBox="1"/>
          <p:nvPr/>
        </p:nvSpPr>
        <p:spPr>
          <a:xfrm>
            <a:off x="5983280" y="5111217"/>
            <a:ext cx="639541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lang="ja-JP" altLang="en-US" sz="600" dirty="0">
                <a:latin typeface="メイリオ" panose="020B0604030504040204" pitchFamily="50" charset="-128"/>
                <a:ea typeface="メイリオ" panose="020B0604030504040204" pitchFamily="50" charset="-128"/>
              </a:rPr>
              <a:t>条件（当社試算）：給湯負荷 </a:t>
            </a:r>
            <a:r>
              <a:rPr lang="en-US" altLang="ja-JP" sz="600" dirty="0">
                <a:latin typeface="メイリオ" panose="020B0604030504040204" pitchFamily="50" charset="-128"/>
                <a:ea typeface="メイリオ" panose="020B0604030504040204" pitchFamily="50" charset="-128"/>
              </a:rPr>
              <a:t>JIS C 9220:2018</a:t>
            </a:r>
            <a:r>
              <a:rPr lang="ja-JP" altLang="en-US" sz="600" dirty="0">
                <a:latin typeface="メイリオ" panose="020B0604030504040204" pitchFamily="50" charset="-128"/>
                <a:ea typeface="メイリオ" panose="020B0604030504040204" pitchFamily="50" charset="-128"/>
              </a:rPr>
              <a:t>の給湯保温モード熱量、地域：大阪地区、</a:t>
            </a:r>
            <a:r>
              <a:rPr lang="en-US" altLang="ja-JP" sz="600" dirty="0">
                <a:latin typeface="メイリオ" panose="020B0604030504040204" pitchFamily="50" charset="-128"/>
                <a:ea typeface="メイリオ" panose="020B0604030504040204" pitchFamily="50" charset="-128"/>
              </a:rPr>
              <a:t>CHP-37AZ2</a:t>
            </a:r>
            <a:r>
              <a:rPr lang="ja-JP" altLang="en-US" sz="600" dirty="0">
                <a:latin typeface="メイリオ" panose="020B0604030504040204" pitchFamily="50" charset="-128"/>
                <a:ea typeface="メイリオ" panose="020B0604030504040204" pitchFamily="50" charset="-128"/>
              </a:rPr>
              <a:t>（運転モード：おまかせ省エネ）において。アプリ設定値 太陽光発電</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システム容量：</a:t>
            </a:r>
            <a:r>
              <a:rPr lang="en-US" altLang="ja-JP" sz="600" dirty="0">
                <a:latin typeface="メイリオ" panose="020B0604030504040204" pitchFamily="50" charset="-128"/>
                <a:ea typeface="メイリオ" panose="020B0604030504040204" pitchFamily="50" charset="-128"/>
              </a:rPr>
              <a:t>5.0kW</a:t>
            </a:r>
            <a:r>
              <a:rPr lang="ja-JP" altLang="en-US" sz="600" dirty="0">
                <a:latin typeface="メイリオ" panose="020B0604030504040204" pitchFamily="50" charset="-128"/>
                <a:ea typeface="メイリオ" panose="020B0604030504040204" pitchFamily="50" charset="-128"/>
              </a:rPr>
              <a:t>、ご家庭の消費電力：</a:t>
            </a:r>
            <a:r>
              <a:rPr lang="en-US" altLang="ja-JP" sz="600" dirty="0">
                <a:latin typeface="メイリオ" panose="020B0604030504040204" pitchFamily="50" charset="-128"/>
                <a:ea typeface="メイリオ" panose="020B0604030504040204" pitchFamily="50" charset="-128"/>
              </a:rPr>
              <a:t>0.3kW</a:t>
            </a:r>
            <a:r>
              <a:rPr lang="ja-JP" altLang="en-US" sz="600" dirty="0">
                <a:latin typeface="メイリオ" panose="020B0604030504040204" pitchFamily="50" charset="-128"/>
                <a:ea typeface="メイリオ" panose="020B0604030504040204" pitchFamily="50" charset="-128"/>
              </a:rPr>
              <a:t>、晴天日。天候の条件やご使用状況等により昼間沸き上げ比率は変動します。年間の昼間消費電力量比率は</a:t>
            </a:r>
            <a:r>
              <a:rPr lang="en-US" altLang="ja-JP" sz="600" dirty="0">
                <a:latin typeface="メイリオ" panose="020B0604030504040204" pitchFamily="50" charset="-128"/>
                <a:ea typeface="メイリオ" panose="020B0604030504040204" pitchFamily="50" charset="-128"/>
              </a:rPr>
              <a:t>50</a:t>
            </a:r>
            <a:r>
              <a:rPr lang="ja-JP" altLang="en-US" sz="600" dirty="0">
                <a:latin typeface="メイリオ" panose="020B0604030504040204" pitchFamily="50" charset="-128"/>
                <a:ea typeface="メイリオ" panose="020B0604030504040204" pitchFamily="50" charset="-128"/>
              </a:rPr>
              <a:t>％以下です。</a:t>
            </a:r>
            <a:endParaRPr kumimoji="1" lang="ja-JP" altLang="en-US" sz="600" dirty="0">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28011EE0-20FB-BBDA-D1D8-C35A869A4E0A}"/>
              </a:ext>
            </a:extLst>
          </p:cNvPr>
          <p:cNvGrpSpPr/>
          <p:nvPr/>
        </p:nvGrpSpPr>
        <p:grpSpPr>
          <a:xfrm>
            <a:off x="314977" y="8307429"/>
            <a:ext cx="2318392" cy="1096817"/>
            <a:chOff x="314977" y="8307429"/>
            <a:chExt cx="2318392" cy="1096817"/>
          </a:xfrm>
        </p:grpSpPr>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307429"/>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15">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17"/>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17"/>
              <a:srcRect t="93213"/>
              <a:stretch/>
            </p:blipFill>
            <p:spPr>
              <a:xfrm>
                <a:off x="4558036" y="6659875"/>
                <a:ext cx="638166" cy="109581"/>
              </a:xfrm>
              <a:prstGeom prst="rect">
                <a:avLst/>
              </a:prstGeom>
            </p:spPr>
          </p:pic>
        </p:grpSp>
        <p:grpSp>
          <p:nvGrpSpPr>
            <p:cNvPr id="34" name="object 33">
              <a:extLst>
                <a:ext uri="{FF2B5EF4-FFF2-40B4-BE49-F238E27FC236}">
                  <a16:creationId xmlns:a16="http://schemas.microsoft.com/office/drawing/2014/main" id="{59F0ACFD-1B8B-EEAD-CF72-00CD98C81FB8}"/>
                </a:ext>
              </a:extLst>
            </p:cNvPr>
            <p:cNvGrpSpPr/>
            <p:nvPr/>
          </p:nvGrpSpPr>
          <p:grpSpPr>
            <a:xfrm>
              <a:off x="870627" y="8341302"/>
              <a:ext cx="432434" cy="432434"/>
              <a:chOff x="890682" y="2161233"/>
              <a:chExt cx="432434" cy="432434"/>
            </a:xfrm>
          </p:grpSpPr>
          <p:sp>
            <p:nvSpPr>
              <p:cNvPr id="35" name="object 34">
                <a:extLst>
                  <a:ext uri="{FF2B5EF4-FFF2-40B4-BE49-F238E27FC236}">
                    <a16:creationId xmlns:a16="http://schemas.microsoft.com/office/drawing/2014/main" id="{5649B901-C994-C2FD-A5DB-C27CDB9BD006}"/>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9" name="object 35">
                <a:extLst>
                  <a:ext uri="{FF2B5EF4-FFF2-40B4-BE49-F238E27FC236}">
                    <a16:creationId xmlns:a16="http://schemas.microsoft.com/office/drawing/2014/main" id="{DA57A966-5F29-4455-E547-187FCBCB9AC6}"/>
                  </a:ext>
                </a:extLst>
              </p:cNvPr>
              <p:cNvPicPr/>
              <p:nvPr/>
            </p:nvPicPr>
            <p:blipFill>
              <a:blip r:embed="rId13" cstate="print"/>
              <a:stretch>
                <a:fillRect/>
              </a:stretch>
            </p:blipFill>
            <p:spPr>
              <a:xfrm>
                <a:off x="972442" y="2324323"/>
                <a:ext cx="87109" cy="106311"/>
              </a:xfrm>
              <a:prstGeom prst="rect">
                <a:avLst/>
              </a:prstGeom>
            </p:spPr>
          </p:pic>
          <p:pic>
            <p:nvPicPr>
              <p:cNvPr id="57" name="object 36">
                <a:extLst>
                  <a:ext uri="{FF2B5EF4-FFF2-40B4-BE49-F238E27FC236}">
                    <a16:creationId xmlns:a16="http://schemas.microsoft.com/office/drawing/2014/main" id="{6290EE55-7BF8-B102-CF65-44B0E46C7138}"/>
                  </a:ext>
                </a:extLst>
              </p:cNvPr>
              <p:cNvPicPr/>
              <p:nvPr/>
            </p:nvPicPr>
            <p:blipFill>
              <a:blip r:embed="rId14" cstate="print"/>
              <a:stretch>
                <a:fillRect/>
              </a:stretch>
            </p:blipFill>
            <p:spPr>
              <a:xfrm>
                <a:off x="1079921" y="2323413"/>
                <a:ext cx="199285" cy="107861"/>
              </a:xfrm>
              <a:prstGeom prst="rect">
                <a:avLst/>
              </a:prstGeom>
            </p:spPr>
          </p:pic>
        </p:grpSp>
        <p:pic>
          <p:nvPicPr>
            <p:cNvPr id="2" name="図 7">
              <a:extLst>
                <a:ext uri="{FF2B5EF4-FFF2-40B4-BE49-F238E27FC236}">
                  <a16:creationId xmlns:a16="http://schemas.microsoft.com/office/drawing/2014/main" id="{673D4A95-2F2B-FA59-D899-4F14ABE7A2EA}"/>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70712" y="8493324"/>
              <a:ext cx="962657" cy="7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グループ化 12">
            <a:extLst>
              <a:ext uri="{FF2B5EF4-FFF2-40B4-BE49-F238E27FC236}">
                <a16:creationId xmlns:a16="http://schemas.microsoft.com/office/drawing/2014/main" id="{5A6683F1-DB86-C5E8-B870-745D59DC3ADA}"/>
              </a:ext>
            </a:extLst>
          </p:cNvPr>
          <p:cNvGrpSpPr/>
          <p:nvPr/>
        </p:nvGrpSpPr>
        <p:grpSpPr>
          <a:xfrm>
            <a:off x="6006059" y="2213757"/>
            <a:ext cx="6125222" cy="2897460"/>
            <a:chOff x="6006059" y="2213757"/>
            <a:chExt cx="6125222" cy="2897460"/>
          </a:xfrm>
        </p:grpSpPr>
        <p:grpSp>
          <p:nvGrpSpPr>
            <p:cNvPr id="138" name="グループ化 137">
              <a:extLst>
                <a:ext uri="{FF2B5EF4-FFF2-40B4-BE49-F238E27FC236}">
                  <a16:creationId xmlns:a16="http://schemas.microsoft.com/office/drawing/2014/main" id="{AB7C9CB3-6AC5-FC2F-53F9-59322EC17B90}"/>
                </a:ext>
              </a:extLst>
            </p:cNvPr>
            <p:cNvGrpSpPr/>
            <p:nvPr/>
          </p:nvGrpSpPr>
          <p:grpSpPr>
            <a:xfrm>
              <a:off x="6006059" y="2213757"/>
              <a:ext cx="6125222" cy="2897460"/>
              <a:chOff x="5936771" y="2189963"/>
              <a:chExt cx="6500165" cy="3074822"/>
            </a:xfrm>
          </p:grpSpPr>
          <p:pic>
            <p:nvPicPr>
              <p:cNvPr id="119" name="図 118" descr="グラフィカル ユーザー インターフェイス&#10;&#10;AI 生成コンテンツは誤りを含む可能性があります。">
                <a:extLst>
                  <a:ext uri="{FF2B5EF4-FFF2-40B4-BE49-F238E27FC236}">
                    <a16:creationId xmlns:a16="http://schemas.microsoft.com/office/drawing/2014/main" id="{1D6FE2BA-82DA-6082-802F-7F9C05B522B0}"/>
                  </a:ext>
                </a:extLst>
              </p:cNvPr>
              <p:cNvPicPr>
                <a:picLocks noChangeAspect="1"/>
              </p:cNvPicPr>
              <p:nvPr/>
            </p:nvPicPr>
            <p:blipFill>
              <a:blip r:embed="rId19" cstate="print">
                <a:extLst>
                  <a:ext uri="{28A0092B-C50C-407E-A947-70E740481C1C}">
                    <a14:useLocalDpi xmlns:a14="http://schemas.microsoft.com/office/drawing/2010/main" val="0"/>
                  </a:ext>
                </a:extLst>
              </a:blip>
              <a:srcRect l="32771" t="155" b="8851"/>
              <a:stretch>
                <a:fillRect/>
              </a:stretch>
            </p:blipFill>
            <p:spPr>
              <a:xfrm>
                <a:off x="7952204" y="2189963"/>
                <a:ext cx="4484732" cy="2973958"/>
              </a:xfrm>
              <a:prstGeom prst="rect">
                <a:avLst/>
              </a:prstGeom>
            </p:spPr>
          </p:pic>
          <p:pic>
            <p:nvPicPr>
              <p:cNvPr id="133" name="図 132" descr="グラフィカル ユーザー インターフェイス&#10;&#10;AI 生成コンテンツは誤りを含む可能性があります。">
                <a:extLst>
                  <a:ext uri="{FF2B5EF4-FFF2-40B4-BE49-F238E27FC236}">
                    <a16:creationId xmlns:a16="http://schemas.microsoft.com/office/drawing/2014/main" id="{5FF7FA8A-13C1-1688-2016-3341C7ED07CA}"/>
                  </a:ext>
                </a:extLst>
              </p:cNvPr>
              <p:cNvPicPr>
                <a:picLocks noChangeAspect="1"/>
              </p:cNvPicPr>
              <p:nvPr/>
            </p:nvPicPr>
            <p:blipFill>
              <a:blip r:embed="rId20" cstate="print">
                <a:extLst>
                  <a:ext uri="{28A0092B-C50C-407E-A947-70E740481C1C}">
                    <a14:useLocalDpi xmlns:a14="http://schemas.microsoft.com/office/drawing/2010/main" val="0"/>
                  </a:ext>
                </a:extLst>
              </a:blip>
              <a:srcRect t="27809" r="67467"/>
              <a:stretch>
                <a:fillRect/>
              </a:stretch>
            </p:blipFill>
            <p:spPr>
              <a:xfrm>
                <a:off x="5936771" y="3050030"/>
                <a:ext cx="2037177" cy="2214755"/>
              </a:xfrm>
              <a:prstGeom prst="rect">
                <a:avLst/>
              </a:prstGeom>
            </p:spPr>
          </p:pic>
        </p:grpSp>
        <p:sp>
          <p:nvSpPr>
            <p:cNvPr id="12" name="正方形/長方形 11">
              <a:extLst>
                <a:ext uri="{FF2B5EF4-FFF2-40B4-BE49-F238E27FC236}">
                  <a16:creationId xmlns:a16="http://schemas.microsoft.com/office/drawing/2014/main" id="{4D36ACE0-C9AC-1266-24A8-C0081ACA84D1}"/>
                </a:ext>
              </a:extLst>
            </p:cNvPr>
            <p:cNvSpPr/>
            <p:nvPr/>
          </p:nvSpPr>
          <p:spPr>
            <a:xfrm>
              <a:off x="7345363" y="3975358"/>
              <a:ext cx="147633" cy="45719"/>
            </a:xfrm>
            <a:prstGeom prst="rect">
              <a:avLst/>
            </a:prstGeom>
            <a:solidFill>
              <a:srgbClr val="F0F1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a:extLst>
              <a:ext uri="{FF2B5EF4-FFF2-40B4-BE49-F238E27FC236}">
                <a16:creationId xmlns:a16="http://schemas.microsoft.com/office/drawing/2014/main" id="{F5EC866A-41A1-5F8B-25CB-8D084EEF56AE}"/>
              </a:ext>
            </a:extLst>
          </p:cNvPr>
          <p:cNvSpPr/>
          <p:nvPr/>
        </p:nvSpPr>
        <p:spPr>
          <a:xfrm>
            <a:off x="662949" y="8527992"/>
            <a:ext cx="83345" cy="457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274">
            <a:extLst>
              <a:ext uri="{FF2B5EF4-FFF2-40B4-BE49-F238E27FC236}">
                <a16:creationId xmlns:a16="http://schemas.microsoft.com/office/drawing/2014/main" id="{96A396ED-96A1-3AD7-DECE-9FE987A65BB7}"/>
              </a:ext>
            </a:extLst>
          </p:cNvPr>
          <p:cNvSpPr txBox="1"/>
          <p:nvPr/>
        </p:nvSpPr>
        <p:spPr>
          <a:xfrm>
            <a:off x="153570" y="4946821"/>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写真はフルオートタイプになります。</a:t>
            </a:r>
            <a:endParaRPr lang="en-US" altLang="ja-JP" sz="600" dirty="0">
              <a:latin typeface="メイリオ" panose="020B0604030504040204" pitchFamily="50" charset="-128"/>
              <a:ea typeface="メイリオ" panose="020B0604030504040204" pitchFamily="50" charset="-128"/>
            </a:endParaRPr>
          </a:p>
        </p:txBody>
      </p:sp>
      <p:pic>
        <p:nvPicPr>
          <p:cNvPr id="17" name="図 16" descr="ロゴ が含まれている画像&#10;&#10;AI 生成コンテンツは誤りを含む可能性があります。">
            <a:extLst>
              <a:ext uri="{FF2B5EF4-FFF2-40B4-BE49-F238E27FC236}">
                <a16:creationId xmlns:a16="http://schemas.microsoft.com/office/drawing/2014/main" id="{FAD8A117-75AC-E607-CD22-9FA5FD4E5EF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28738" y="74579"/>
            <a:ext cx="3177167" cy="592295"/>
          </a:xfrm>
          <a:prstGeom prst="rect">
            <a:avLst/>
          </a:prstGeom>
        </p:spPr>
      </p:pic>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5353</TotalTime>
  <Words>1481</Words>
  <Application>Microsoft Office PowerPoint</Application>
  <PresentationFormat>A3 297x420 mm</PresentationFormat>
  <Paragraphs>168</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338</cp:revision>
  <cp:lastPrinted>2026-05-28T00:12:57Z</cp:lastPrinted>
  <dcterms:created xsi:type="dcterms:W3CDTF">2020-12-15T06:24:16Z</dcterms:created>
  <dcterms:modified xsi:type="dcterms:W3CDTF">2026-06-15T06:38:31Z</dcterms:modified>
</cp:coreProperties>
</file>