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264" r:id="rId2"/>
    <p:sldId id="266" r:id="rId3"/>
  </p:sldIdLst>
  <p:sldSz cx="12801600" cy="9601200" type="A3"/>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6F6"/>
    <a:srgbClr val="ECECEC"/>
    <a:srgbClr val="FFE1E1"/>
    <a:srgbClr val="B9E0B4"/>
    <a:srgbClr val="F0975A"/>
    <a:srgbClr val="FFE9B3"/>
    <a:srgbClr val="103879"/>
    <a:srgbClr val="ECB2B2"/>
    <a:srgbClr val="EB3644"/>
    <a:srgbClr val="DEE9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82" autoAdjust="0"/>
    <p:restoredTop sz="91872" autoAdjust="0"/>
  </p:normalViewPr>
  <p:slideViewPr>
    <p:cSldViewPr snapToGrid="0">
      <p:cViewPr varScale="1">
        <p:scale>
          <a:sx n="55" d="100"/>
          <a:sy n="55" d="100"/>
        </p:scale>
        <p:origin x="1644" y="90"/>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8000" y="0"/>
            <a:ext cx="4276725" cy="338138"/>
          </a:xfrm>
          <a:prstGeom prst="rect">
            <a:avLst/>
          </a:prstGeom>
        </p:spPr>
        <p:txBody>
          <a:bodyPr vert="horz" lIns="91440" tIns="45720" rIns="91440" bIns="45720" rtlCol="0"/>
          <a:lstStyle>
            <a:lvl1pPr algn="r">
              <a:defRPr sz="1200"/>
            </a:lvl1pPr>
          </a:lstStyle>
          <a:p>
            <a:fld id="{0C58EF74-72C3-47D3-9E6E-294A98BBDCEF}" type="datetimeFigureOut">
              <a:rPr kumimoji="1" lang="ja-JP" altLang="en-US" smtClean="0"/>
              <a:t>2026/6/17</a:t>
            </a:fld>
            <a:endParaRPr kumimoji="1" lang="ja-JP" altLang="en-US"/>
          </a:p>
        </p:txBody>
      </p:sp>
      <p:sp>
        <p:nvSpPr>
          <p:cNvPr id="4" name="フッター プレースホルダー 3"/>
          <p:cNvSpPr>
            <a:spLocks noGrp="1"/>
          </p:cNvSpPr>
          <p:nvPr>
            <p:ph type="ftr" sz="quarter" idx="2"/>
          </p:nvPr>
        </p:nvSpPr>
        <p:spPr>
          <a:xfrm>
            <a:off x="0" y="6397625"/>
            <a:ext cx="4275138" cy="33813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000" y="6397625"/>
            <a:ext cx="4276725" cy="338138"/>
          </a:xfrm>
          <a:prstGeom prst="rect">
            <a:avLst/>
          </a:prstGeom>
        </p:spPr>
        <p:txBody>
          <a:bodyPr vert="horz" lIns="91440" tIns="45720" rIns="91440" bIns="45720" rtlCol="0" anchor="b"/>
          <a:lstStyle>
            <a:lvl1pPr algn="r">
              <a:defRPr sz="1200"/>
            </a:lvl1pPr>
          </a:lstStyle>
          <a:p>
            <a:fld id="{0D093284-5B8D-4CFD-8AED-FC95B052486C}" type="slidenum">
              <a:rPr kumimoji="1" lang="ja-JP" altLang="en-US" smtClean="0"/>
              <a:t>‹#›</a:t>
            </a:fld>
            <a:endParaRPr kumimoji="1" lang="ja-JP" altLang="en-US"/>
          </a:p>
        </p:txBody>
      </p:sp>
    </p:spTree>
    <p:extLst>
      <p:ext uri="{BB962C8B-B14F-4D97-AF65-F5344CB8AC3E}">
        <p14:creationId xmlns:p14="http://schemas.microsoft.com/office/powerpoint/2010/main" val="944941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001" y="0"/>
            <a:ext cx="4276725" cy="338138"/>
          </a:xfrm>
          <a:prstGeom prst="rect">
            <a:avLst/>
          </a:prstGeom>
        </p:spPr>
        <p:txBody>
          <a:bodyPr vert="horz" lIns="91434" tIns="45717" rIns="91434" bIns="45717" rtlCol="0"/>
          <a:lstStyle>
            <a:lvl1pPr algn="r">
              <a:defRPr sz="1200"/>
            </a:lvl1pPr>
          </a:lstStyle>
          <a:p>
            <a:fld id="{3BEB7AA9-D0C3-4E39-A644-74EA938EBC65}" type="datetimeFigureOut">
              <a:rPr kumimoji="1" lang="ja-JP" altLang="en-US" smtClean="0"/>
              <a:t>2026/6/17</a:t>
            </a:fld>
            <a:endParaRPr kumimoji="1" lang="ja-JP" altLang="en-US"/>
          </a:p>
        </p:txBody>
      </p:sp>
      <p:sp>
        <p:nvSpPr>
          <p:cNvPr id="4" name="スライド イメージ プレースホルダー 3"/>
          <p:cNvSpPr>
            <a:spLocks noGrp="1" noRot="1" noChangeAspect="1"/>
          </p:cNvSpPr>
          <p:nvPr>
            <p:ph type="sldImg" idx="2"/>
          </p:nvPr>
        </p:nvSpPr>
        <p:spPr>
          <a:xfrm>
            <a:off x="3417888" y="841375"/>
            <a:ext cx="3032125" cy="2273300"/>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987425" y="3241676"/>
            <a:ext cx="7893050" cy="2652713"/>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397625"/>
            <a:ext cx="4275138" cy="338138"/>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001" y="6397625"/>
            <a:ext cx="4276725" cy="338138"/>
          </a:xfrm>
          <a:prstGeom prst="rect">
            <a:avLst/>
          </a:prstGeom>
        </p:spPr>
        <p:txBody>
          <a:bodyPr vert="horz" lIns="91434" tIns="45717" rIns="91434" bIns="45717" rtlCol="0" anchor="b"/>
          <a:lstStyle>
            <a:lvl1pPr algn="r">
              <a:defRPr sz="1200"/>
            </a:lvl1pPr>
          </a:lstStyle>
          <a:p>
            <a:fld id="{AF620734-2E1A-4476-9876-54DA5171AC29}" type="slidenum">
              <a:rPr kumimoji="1" lang="ja-JP" altLang="en-US" smtClean="0"/>
              <a:t>‹#›</a:t>
            </a:fld>
            <a:endParaRPr kumimoji="1" lang="ja-JP" altLang="en-US"/>
          </a:p>
        </p:txBody>
      </p:sp>
    </p:spTree>
    <p:extLst>
      <p:ext uri="{BB962C8B-B14F-4D97-AF65-F5344CB8AC3E}">
        <p14:creationId xmlns:p14="http://schemas.microsoft.com/office/powerpoint/2010/main" val="3035854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20734-2E1A-4476-9876-54DA5171AC29}" type="slidenum">
              <a:rPr kumimoji="1" lang="ja-JP" altLang="en-US" smtClean="0"/>
              <a:t>1</a:t>
            </a:fld>
            <a:endParaRPr kumimoji="1" lang="ja-JP" altLang="en-US"/>
          </a:p>
        </p:txBody>
      </p:sp>
    </p:spTree>
    <p:extLst>
      <p:ext uri="{BB962C8B-B14F-4D97-AF65-F5344CB8AC3E}">
        <p14:creationId xmlns:p14="http://schemas.microsoft.com/office/powerpoint/2010/main" val="382280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71" rtl="0" eaLnBrk="1" fontAlgn="auto" latinLnBrk="0" hangingPunct="1">
              <a:lnSpc>
                <a:spcPct val="100000"/>
              </a:lnSpc>
              <a:spcBef>
                <a:spcPts val="0"/>
              </a:spcBef>
              <a:spcAft>
                <a:spcPts val="0"/>
              </a:spcAft>
              <a:buClrTx/>
              <a:buSzTx/>
              <a:buFontTx/>
              <a:buNone/>
              <a:tabLst/>
              <a:defRPr/>
            </a:pPr>
            <a:fld id="{AF620734-2E1A-4476-9876-54DA5171AC29}"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71"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35374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98041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1383208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1362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45232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2026/6/17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34958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29751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1C7D5E0-5B79-4097-B91E-839C56C35C0B}" type="datetimeFigureOut">
              <a:rPr kumimoji="1" lang="ja-JP" altLang="en-US" smtClean="0"/>
              <a:t>2026/6/17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96262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1C7D5E0-5B79-4097-B91E-839C56C35C0B}" type="datetimeFigureOut">
              <a:rPr kumimoji="1" lang="ja-JP" altLang="en-US" smtClean="0"/>
              <a:t>2026/6/17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4493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7D5E0-5B79-4097-B91E-839C56C35C0B}" type="datetimeFigureOut">
              <a:rPr kumimoji="1" lang="ja-JP" altLang="en-US" smtClean="0"/>
              <a:t>2026/6/17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31297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12386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2026/6/17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3330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21C7D5E0-5B79-4097-B91E-839C56C35C0B}" type="datetimeFigureOut">
              <a:rPr kumimoji="1" lang="ja-JP" altLang="en-US" smtClean="0"/>
              <a:t>2026/6/17</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0688023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jpeg"/><Relationship Id="rId20"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8.png"/><Relationship Id="rId18" Type="http://schemas.openxmlformats.org/officeDocument/2006/relationships/image" Target="../media/image10.png"/><Relationship Id="rId3" Type="http://schemas.openxmlformats.org/officeDocument/2006/relationships/image" Target="../media/image22.png"/><Relationship Id="rId21" Type="http://schemas.openxmlformats.org/officeDocument/2006/relationships/image" Target="../media/image20.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3.emf"/><Relationship Id="rId2" Type="http://schemas.openxmlformats.org/officeDocument/2006/relationships/notesSlide" Target="../notesSlides/notesSlide2.xml"/><Relationship Id="rId16" Type="http://schemas.openxmlformats.org/officeDocument/2006/relationships/image" Target="../media/image32.png"/><Relationship Id="rId20"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9.png"/><Relationship Id="rId5" Type="http://schemas.openxmlformats.org/officeDocument/2006/relationships/image" Target="../media/image1.png"/><Relationship Id="rId15" Type="http://schemas.openxmlformats.org/officeDocument/2006/relationships/image" Target="../media/image31.png"/><Relationship Id="rId10" Type="http://schemas.openxmlformats.org/officeDocument/2006/relationships/image" Target="../media/image28.png"/><Relationship Id="rId19" Type="http://schemas.openxmlformats.org/officeDocument/2006/relationships/image" Target="../media/image11.png"/><Relationship Id="rId4" Type="http://schemas.openxmlformats.org/officeDocument/2006/relationships/image" Target="../media/image23.svg"/><Relationship Id="rId9" Type="http://schemas.openxmlformats.org/officeDocument/2006/relationships/image" Target="../media/image27.svg"/><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12"/>
          <p:cNvSpPr>
            <a:spLocks noChangeArrowheads="1"/>
          </p:cNvSpPr>
          <p:nvPr/>
        </p:nvSpPr>
        <p:spPr bwMode="auto">
          <a:xfrm>
            <a:off x="7579518" y="-6554"/>
            <a:ext cx="1056424"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自然冷媒</a:t>
            </a:r>
            <a:r>
              <a:rPr lang="en-US" altLang="ja-JP"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CO</a:t>
            </a:r>
            <a:r>
              <a:rPr lang="en-US" altLang="ja-JP" sz="6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2</a:t>
            </a: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家庭用</a:t>
            </a:r>
          </a:p>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10476"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14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給湯専用</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20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コロナエコキュート</a:t>
            </a:r>
          </a:p>
        </p:txBody>
      </p:sp>
      <p:sp>
        <p:nvSpPr>
          <p:cNvPr id="10" name="Rectangle 16"/>
          <p:cNvSpPr>
            <a:spLocks/>
          </p:cNvSpPr>
          <p:nvPr/>
        </p:nvSpPr>
        <p:spPr bwMode="auto">
          <a:xfrm>
            <a:off x="5737269" y="130254"/>
            <a:ext cx="1815559"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一般地向け（－</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10℃</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対応）</a:t>
            </a:r>
            <a:endPar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a:p>
            <a:pPr algn="ctr" eaLnBrk="1">
              <a:spcBef>
                <a:spcPct val="0"/>
              </a:spcBef>
              <a:buSzTx/>
              <a:buFontTx/>
              <a:buNone/>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460L</a:t>
            </a:r>
            <a:endPar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p:txBody>
      </p:sp>
      <p:pic>
        <p:nvPicPr>
          <p:cNvPr id="11" name="図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直線コネクタ 32"/>
          <p:cNvCxnSpPr/>
          <p:nvPr/>
        </p:nvCxnSpPr>
        <p:spPr>
          <a:xfrm>
            <a:off x="-2899" y="716576"/>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sp>
        <p:nvSpPr>
          <p:cNvPr id="389" name="テキスト ボックス 13"/>
          <p:cNvSpPr txBox="1">
            <a:spLocks noChangeArrowheads="1"/>
          </p:cNvSpPr>
          <p:nvPr/>
        </p:nvSpPr>
        <p:spPr bwMode="auto">
          <a:xfrm>
            <a:off x="6163085" y="1189344"/>
            <a:ext cx="23663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無線</a:t>
            </a:r>
            <a:r>
              <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LAN</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対応</a:t>
            </a:r>
            <a:r>
              <a:rPr kumimoji="1" lang="en-US" altLang="ja-JP" sz="1400" b="1" baseline="300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台所リモコン</a:t>
            </a:r>
          </a:p>
        </p:txBody>
      </p:sp>
      <p:sp>
        <p:nvSpPr>
          <p:cNvPr id="390" name="テキスト ボックス 14"/>
          <p:cNvSpPr txBox="1">
            <a:spLocks noChangeArrowheads="1"/>
          </p:cNvSpPr>
          <p:nvPr/>
        </p:nvSpPr>
        <p:spPr bwMode="auto">
          <a:xfrm>
            <a:off x="6133783" y="1675342"/>
            <a:ext cx="326243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ミドルウェアアダプターなしで</a:t>
            </a: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HEMS</a:t>
            </a:r>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接続可能。</a:t>
            </a:r>
            <a:endPar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コロナ快適ホームアプリも使える！</a:t>
            </a:r>
          </a:p>
        </p:txBody>
      </p:sp>
      <p:cxnSp>
        <p:nvCxnSpPr>
          <p:cNvPr id="396" name="直線コネクタ 27"/>
          <p:cNvCxnSpPr>
            <a:cxnSpLocks noChangeShapeType="1"/>
          </p:cNvCxnSpPr>
          <p:nvPr/>
        </p:nvCxnSpPr>
        <p:spPr bwMode="auto">
          <a:xfrm>
            <a:off x="9276472" y="729132"/>
            <a:ext cx="0" cy="2837028"/>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05" name="図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3085" y="854334"/>
            <a:ext cx="1560637" cy="26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6" name="テキスト ボックス 405"/>
          <p:cNvSpPr txBox="1"/>
          <p:nvPr/>
        </p:nvSpPr>
        <p:spPr>
          <a:xfrm>
            <a:off x="6080616" y="1429550"/>
            <a:ext cx="1290926" cy="276999"/>
          </a:xfrm>
          <a:prstGeom prst="rect">
            <a:avLst/>
          </a:prstGeom>
          <a:noFill/>
        </p:spPr>
        <p:txBody>
          <a:bodyPr wrap="square">
            <a:spAutoFit/>
          </a:bodyPr>
          <a:lstStyle/>
          <a:p>
            <a:pPr algn="ctr">
              <a:defRPr/>
            </a:pPr>
            <a:r>
              <a:rPr kumimoji="1" lang="en-US" altLang="ja-JP" sz="1200" b="1" dirty="0">
                <a:solidFill>
                  <a:schemeClr val="tx1">
                    <a:lumMod val="75000"/>
                    <a:lumOff val="25000"/>
                  </a:schemeClr>
                </a:solidFill>
                <a:latin typeface="Meiryo UI" panose="020B0604030504040204" pitchFamily="50" charset="-128"/>
                <a:ea typeface="Meiryo UI" panose="020B0604030504040204" pitchFamily="50" charset="-128"/>
              </a:rPr>
              <a:t>RMP-GNW2</a:t>
            </a:r>
          </a:p>
        </p:txBody>
      </p:sp>
      <p:pic>
        <p:nvPicPr>
          <p:cNvPr id="416" name="Picture 24" descr="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0572" y="3160824"/>
            <a:ext cx="381000"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7" name="Rectangle 30"/>
          <p:cNvSpPr>
            <a:spLocks/>
          </p:cNvSpPr>
          <p:nvPr/>
        </p:nvSpPr>
        <p:spPr bwMode="auto">
          <a:xfrm>
            <a:off x="2617351" y="2963876"/>
            <a:ext cx="787400" cy="30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「エネルギー消費性能計算プログラム（住宅版）」</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への</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効率の入力値</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418" name="Rectangle 32"/>
          <p:cNvSpPr>
            <a:spLocks/>
          </p:cNvSpPr>
          <p:nvPr/>
        </p:nvSpPr>
        <p:spPr bwMode="auto">
          <a:xfrm>
            <a:off x="2812571" y="3165220"/>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3.5</a:t>
            </a:r>
          </a:p>
        </p:txBody>
      </p:sp>
      <p:sp>
        <p:nvSpPr>
          <p:cNvPr id="419" name="Rectangle 33"/>
          <p:cNvSpPr>
            <a:spLocks/>
          </p:cNvSpPr>
          <p:nvPr/>
        </p:nvSpPr>
        <p:spPr bwMode="auto">
          <a:xfrm>
            <a:off x="2589962" y="2982460"/>
            <a:ext cx="784225" cy="421365"/>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grpSp>
        <p:nvGrpSpPr>
          <p:cNvPr id="420" name="グループ化 419"/>
          <p:cNvGrpSpPr/>
          <p:nvPr/>
        </p:nvGrpSpPr>
        <p:grpSpPr>
          <a:xfrm>
            <a:off x="199187" y="2949840"/>
            <a:ext cx="2502080" cy="473123"/>
            <a:chOff x="168669" y="2921069"/>
            <a:chExt cx="2502080" cy="473123"/>
          </a:xfrm>
        </p:grpSpPr>
        <p:sp>
          <p:nvSpPr>
            <p:cNvPr id="421" name="Rectangle 26"/>
            <p:cNvSpPr>
              <a:spLocks/>
            </p:cNvSpPr>
            <p:nvPr/>
          </p:nvSpPr>
          <p:spPr bwMode="auto">
            <a:xfrm>
              <a:off x="168669" y="2921069"/>
              <a:ext cx="380871"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区分</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E  ]</a:t>
              </a:r>
            </a:p>
          </p:txBody>
        </p:sp>
        <p:sp>
          <p:nvSpPr>
            <p:cNvPr id="422" name="Rectangle 27"/>
            <p:cNvSpPr>
              <a:spLocks/>
            </p:cNvSpPr>
            <p:nvPr/>
          </p:nvSpPr>
          <p:spPr bwMode="auto">
            <a:xfrm>
              <a:off x="2026044" y="2924244"/>
              <a:ext cx="533157"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 C 9220:2018</a:t>
              </a:r>
            </a:p>
          </p:txBody>
        </p:sp>
        <p:sp>
          <p:nvSpPr>
            <p:cNvPr id="423" name="Rectangle 28"/>
            <p:cNvSpPr>
              <a:spLocks/>
            </p:cNvSpPr>
            <p:nvPr/>
          </p:nvSpPr>
          <p:spPr bwMode="auto">
            <a:xfrm>
              <a:off x="508763" y="3090948"/>
              <a:ext cx="3460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目標年度</a:t>
              </a:r>
            </a:p>
            <a:p>
              <a:pPr eaLnBrk="1">
                <a:spcBef>
                  <a:spcPct val="0"/>
                </a:spcBef>
                <a:buSzTx/>
                <a:buFontTx/>
                <a:buNone/>
              </a:pPr>
              <a:r>
                <a:rPr lang="en-US" altLang="ja-JP"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2025</a:t>
              </a: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年度</a:t>
              </a:r>
            </a:p>
          </p:txBody>
        </p:sp>
        <p:sp>
          <p:nvSpPr>
            <p:cNvPr id="424" name="Rectangle 29"/>
            <p:cNvSpPr>
              <a:spLocks/>
            </p:cNvSpPr>
            <p:nvPr/>
          </p:nvSpPr>
          <p:spPr bwMode="auto">
            <a:xfrm>
              <a:off x="983057" y="3056462"/>
              <a:ext cx="798512" cy="16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省エネ基準達成率</a:t>
              </a:r>
            </a:p>
          </p:txBody>
        </p:sp>
        <p:sp>
          <p:nvSpPr>
            <p:cNvPr id="425" name="Rectangle 30"/>
            <p:cNvSpPr>
              <a:spLocks/>
            </p:cNvSpPr>
            <p:nvPr/>
          </p:nvSpPr>
          <p:spPr bwMode="auto">
            <a:xfrm>
              <a:off x="1883349" y="3044933"/>
              <a:ext cx="787400"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年間給湯効率</a:t>
              </a:r>
            </a:p>
          </p:txBody>
        </p:sp>
        <p:sp>
          <p:nvSpPr>
            <p:cNvPr id="426" name="Rectangle 31"/>
            <p:cNvSpPr>
              <a:spLocks/>
            </p:cNvSpPr>
            <p:nvPr/>
          </p:nvSpPr>
          <p:spPr bwMode="auto">
            <a:xfrm>
              <a:off x="1054125" y="3114814"/>
              <a:ext cx="470640"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100</a:t>
              </a:r>
              <a:r>
                <a:rPr lang="ja-JP" altLang="en-US" sz="7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endParaRPr lang="ja-JP" altLang="en-US"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endParaRPr>
            </a:p>
          </p:txBody>
        </p:sp>
        <p:sp>
          <p:nvSpPr>
            <p:cNvPr id="427" name="Rectangle 32"/>
            <p:cNvSpPr>
              <a:spLocks/>
            </p:cNvSpPr>
            <p:nvPr/>
          </p:nvSpPr>
          <p:spPr bwMode="auto">
            <a:xfrm>
              <a:off x="1948615" y="3117195"/>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3.5</a:t>
              </a:r>
            </a:p>
          </p:txBody>
        </p:sp>
        <p:sp>
          <p:nvSpPr>
            <p:cNvPr id="428" name="Rectangle 33"/>
            <p:cNvSpPr>
              <a:spLocks/>
            </p:cNvSpPr>
            <p:nvPr/>
          </p:nvSpPr>
          <p:spPr bwMode="auto">
            <a:xfrm>
              <a:off x="198832" y="3064444"/>
              <a:ext cx="2314575" cy="312176"/>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sp>
          <p:nvSpPr>
            <p:cNvPr id="429" name="Line 34"/>
            <p:cNvSpPr>
              <a:spLocks noChangeShapeType="1"/>
            </p:cNvSpPr>
            <p:nvPr/>
          </p:nvSpPr>
          <p:spPr bwMode="auto">
            <a:xfrm>
              <a:off x="875107" y="3062857"/>
              <a:ext cx="0" cy="311536"/>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sp>
          <p:nvSpPr>
            <p:cNvPr id="430" name="Line 35"/>
            <p:cNvSpPr>
              <a:spLocks noChangeShapeType="1"/>
            </p:cNvSpPr>
            <p:nvPr/>
          </p:nvSpPr>
          <p:spPr bwMode="auto">
            <a:xfrm>
              <a:off x="1706957" y="3062856"/>
              <a:ext cx="0" cy="311537"/>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grpSp>
      <p:sp>
        <p:nvSpPr>
          <p:cNvPr id="432" name="テキスト ボックス 431"/>
          <p:cNvSpPr txBox="1"/>
          <p:nvPr/>
        </p:nvSpPr>
        <p:spPr>
          <a:xfrm>
            <a:off x="276550" y="2353702"/>
            <a:ext cx="1883849" cy="215444"/>
          </a:xfrm>
          <a:prstGeom prst="rect">
            <a:avLst/>
          </a:prstGeom>
          <a:noFill/>
        </p:spPr>
        <p:txBody>
          <a:bodyPr wrap="none">
            <a:spAutoFit/>
          </a:bodyPr>
          <a:lstStyle/>
          <a:p>
            <a:pPr>
              <a:defRPr/>
            </a:pP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本体希望小売価格</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台所リモコン付属</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33" name="Rectangle 36"/>
          <p:cNvSpPr>
            <a:spLocks/>
          </p:cNvSpPr>
          <p:nvPr/>
        </p:nvSpPr>
        <p:spPr bwMode="auto">
          <a:xfrm>
            <a:off x="232761" y="2491252"/>
            <a:ext cx="2338139"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defRPr/>
            </a:pPr>
            <a:r>
              <a:rPr lang="en-US" altLang="ja-JP"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1,304,600</a:t>
            </a:r>
            <a:r>
              <a:rPr lang="ja-JP" altLang="en-US"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税抜</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1,186,000</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p>
        </p:txBody>
      </p:sp>
      <p:sp>
        <p:nvSpPr>
          <p:cNvPr id="436" name="テキスト ボックス 435"/>
          <p:cNvSpPr txBox="1"/>
          <p:nvPr/>
        </p:nvSpPr>
        <p:spPr>
          <a:xfrm>
            <a:off x="253658" y="1995368"/>
            <a:ext cx="1463945" cy="338554"/>
          </a:xfrm>
          <a:prstGeom prst="rect">
            <a:avLst/>
          </a:prstGeom>
          <a:noFill/>
        </p:spPr>
        <p:txBody>
          <a:bodyPr wrap="square" rtlCol="0">
            <a:spAutoFit/>
          </a:bodyPr>
          <a:lstStyle/>
          <a:p>
            <a:r>
              <a:rPr kumimoji="1" lang="en-US" altLang="ja-JP" sz="1600" b="1" dirty="0">
                <a:solidFill>
                  <a:schemeClr val="tx1">
                    <a:lumMod val="75000"/>
                    <a:lumOff val="25000"/>
                  </a:schemeClr>
                </a:solidFill>
              </a:rPr>
              <a:t>CHP-46NZ2JJ</a:t>
            </a:r>
          </a:p>
        </p:txBody>
      </p:sp>
      <p:cxnSp>
        <p:nvCxnSpPr>
          <p:cNvPr id="437" name="直線コネクタ 436"/>
          <p:cNvCxnSpPr/>
          <p:nvPr/>
        </p:nvCxnSpPr>
        <p:spPr>
          <a:xfrm>
            <a:off x="0" y="3575381"/>
            <a:ext cx="12801600" cy="0"/>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cxnSp>
        <p:nvCxnSpPr>
          <p:cNvPr id="440" name="直線コネクタ 439"/>
          <p:cNvCxnSpPr/>
          <p:nvPr/>
        </p:nvCxnSpPr>
        <p:spPr>
          <a:xfrm>
            <a:off x="6633327" y="3575381"/>
            <a:ext cx="0" cy="6036106"/>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pic>
        <p:nvPicPr>
          <p:cNvPr id="442" name="図 441"/>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5600" y="854334"/>
            <a:ext cx="2258484" cy="1088902"/>
          </a:xfrm>
          <a:prstGeom prst="rect">
            <a:avLst/>
          </a:prstGeom>
        </p:spPr>
      </p:pic>
      <p:sp>
        <p:nvSpPr>
          <p:cNvPr id="443" name="Rectangle 61"/>
          <p:cNvSpPr>
            <a:spLocks/>
          </p:cNvSpPr>
          <p:nvPr/>
        </p:nvSpPr>
        <p:spPr bwMode="auto">
          <a:xfrm>
            <a:off x="494695" y="1006549"/>
            <a:ext cx="1894475" cy="811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6798" tIns="46798" rIns="46798" bIns="46798"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115000"/>
              </a:lnSpc>
              <a:spcBef>
                <a:spcPct val="0"/>
              </a:spcBef>
              <a:buSzTx/>
              <a:buFontTx/>
              <a:buNone/>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耐重塩害仕様！</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endParaRPr>
          </a:p>
          <a:p>
            <a:pPr eaLnBrk="1">
              <a:lnSpc>
                <a:spcPct val="115000"/>
              </a:lnSpc>
              <a:spcBef>
                <a:spcPct val="0"/>
              </a:spcBef>
              <a:buSzTx/>
              <a:buFontTx/>
              <a:buNone/>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新たにアプリ対応で</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endParaRPr>
          </a:p>
          <a:p>
            <a:pPr eaLnBrk="1">
              <a:lnSpc>
                <a:spcPct val="115000"/>
              </a:lnSpc>
              <a:spcBef>
                <a:spcPct val="0"/>
              </a:spcBef>
              <a:buSzTx/>
              <a:buFontTx/>
              <a:buNone/>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補助金要件の対象に！</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endParaRPr>
          </a:p>
        </p:txBody>
      </p:sp>
      <p:pic>
        <p:nvPicPr>
          <p:cNvPr id="445" name="図 44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63906" y="2487866"/>
            <a:ext cx="1144475" cy="979067"/>
          </a:xfrm>
          <a:prstGeom prst="rect">
            <a:avLst/>
          </a:prstGeom>
        </p:spPr>
      </p:pic>
      <p:pic>
        <p:nvPicPr>
          <p:cNvPr id="35" name="図 34" descr="テキスト&#10;&#10;AI によって生成されたコンテンツは間違っている可能性があります。">
            <a:extLst>
              <a:ext uri="{FF2B5EF4-FFF2-40B4-BE49-F238E27FC236}">
                <a16:creationId xmlns:a16="http://schemas.microsoft.com/office/drawing/2014/main" id="{8AF0B9D3-E8AF-084C-22C2-CFDE5FA27DE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41200" y="1082880"/>
            <a:ext cx="1932000" cy="781444"/>
          </a:xfrm>
          <a:prstGeom prst="rect">
            <a:avLst/>
          </a:prstGeom>
        </p:spPr>
      </p:pic>
      <p:sp>
        <p:nvSpPr>
          <p:cNvPr id="36" name="正方形/長方形 35">
            <a:extLst>
              <a:ext uri="{FF2B5EF4-FFF2-40B4-BE49-F238E27FC236}">
                <a16:creationId xmlns:a16="http://schemas.microsoft.com/office/drawing/2014/main" id="{3D664EA1-B05B-D4B0-0004-5B362335A5B9}"/>
              </a:ext>
            </a:extLst>
          </p:cNvPr>
          <p:cNvSpPr/>
          <p:nvPr/>
        </p:nvSpPr>
        <p:spPr>
          <a:xfrm>
            <a:off x="9519027" y="795369"/>
            <a:ext cx="1620958"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給湯圧力の向上</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37" name="直線コネクタ 9">
            <a:extLst>
              <a:ext uri="{FF2B5EF4-FFF2-40B4-BE49-F238E27FC236}">
                <a16:creationId xmlns:a16="http://schemas.microsoft.com/office/drawing/2014/main" id="{AF52E258-480B-7CF6-AC2F-3040CDF6F794}"/>
              </a:ext>
            </a:extLst>
          </p:cNvPr>
          <p:cNvCxnSpPr>
            <a:cxnSpLocks noChangeShapeType="1"/>
          </p:cNvCxnSpPr>
          <p:nvPr/>
        </p:nvCxnSpPr>
        <p:spPr bwMode="auto">
          <a:xfrm>
            <a:off x="9385837" y="1171818"/>
            <a:ext cx="315668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正方形/長方形 19">
            <a:extLst>
              <a:ext uri="{FF2B5EF4-FFF2-40B4-BE49-F238E27FC236}">
                <a16:creationId xmlns:a16="http://schemas.microsoft.com/office/drawing/2014/main" id="{C7CC0D1B-0E96-9639-E962-65DE203CB56E}"/>
              </a:ext>
            </a:extLst>
          </p:cNvPr>
          <p:cNvSpPr>
            <a:spLocks noChangeArrowheads="1"/>
          </p:cNvSpPr>
          <p:nvPr/>
        </p:nvSpPr>
        <p:spPr bwMode="auto">
          <a:xfrm>
            <a:off x="9381074" y="795580"/>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pic>
        <p:nvPicPr>
          <p:cNvPr id="40" name="図 39">
            <a:extLst>
              <a:ext uri="{FF2B5EF4-FFF2-40B4-BE49-F238E27FC236}">
                <a16:creationId xmlns:a16="http://schemas.microsoft.com/office/drawing/2014/main" id="{2B337C2B-CCD9-B62E-768E-02C402E5941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138"/>
          <a:stretch/>
        </p:blipFill>
        <p:spPr bwMode="auto">
          <a:xfrm>
            <a:off x="9846648" y="2126602"/>
            <a:ext cx="2615564" cy="1178322"/>
          </a:xfrm>
          <a:prstGeom prst="rect">
            <a:avLst/>
          </a:prstGeom>
          <a:noFill/>
          <a:ln>
            <a:noFill/>
          </a:ln>
          <a:extLst>
            <a:ext uri="{53640926-AAD7-44D8-BBD7-CCE9431645EC}">
              <a14:shadowObscured xmlns:a14="http://schemas.microsoft.com/office/drawing/2010/main"/>
            </a:ext>
          </a:extLst>
        </p:spPr>
      </p:pic>
      <p:sp>
        <p:nvSpPr>
          <p:cNvPr id="43" name="テキスト ボックス 10">
            <a:extLst>
              <a:ext uri="{FF2B5EF4-FFF2-40B4-BE49-F238E27FC236}">
                <a16:creationId xmlns:a16="http://schemas.microsoft.com/office/drawing/2014/main" id="{755379C3-35A2-CDD7-E015-E7E0B1C077B9}"/>
              </a:ext>
            </a:extLst>
          </p:cNvPr>
          <p:cNvSpPr txBox="1">
            <a:spLocks noChangeArrowheads="1"/>
          </p:cNvSpPr>
          <p:nvPr/>
        </p:nvSpPr>
        <p:spPr bwMode="auto">
          <a:xfrm>
            <a:off x="9352250" y="1260929"/>
            <a:ext cx="29546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給湯圧力の向上によりシャワーも快適に</a:t>
            </a:r>
            <a:endPar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1" name="テキスト ボックス 50">
            <a:extLst>
              <a:ext uri="{FF2B5EF4-FFF2-40B4-BE49-F238E27FC236}">
                <a16:creationId xmlns:a16="http://schemas.microsoft.com/office/drawing/2014/main" id="{8345C57B-3777-018A-EB76-41572C04C6E4}"/>
              </a:ext>
            </a:extLst>
          </p:cNvPr>
          <p:cNvSpPr txBox="1"/>
          <p:nvPr/>
        </p:nvSpPr>
        <p:spPr>
          <a:xfrm>
            <a:off x="9361271" y="1682688"/>
            <a:ext cx="2185989" cy="461665"/>
          </a:xfrm>
          <a:prstGeom prst="rect">
            <a:avLst/>
          </a:prstGeom>
          <a:noFill/>
        </p:spPr>
        <p:txBody>
          <a:bodyPr wrap="square" lIns="0" tIns="0" rIns="0" bIns="0" rtlCol="0">
            <a:spAutoFit/>
          </a:bodyPr>
          <a:lstStyle/>
          <a:p>
            <a:r>
              <a:rPr lang="ja-JP" altLang="en-US" sz="1000" dirty="0">
                <a:effectLst/>
                <a:latin typeface="HGPｺﾞｼｯｸM" panose="020B0600000000000000" pitchFamily="50" charset="-128"/>
                <a:ea typeface="HGPｺﾞｼｯｸM" panose="020B0600000000000000" pitchFamily="50" charset="-128"/>
              </a:rPr>
              <a:t>減圧弁設定圧力</a:t>
            </a:r>
            <a:r>
              <a:rPr lang="en-US" altLang="ja-JP" sz="1000" dirty="0">
                <a:effectLst/>
                <a:latin typeface="HGPｺﾞｼｯｸM" panose="020B0600000000000000" pitchFamily="50" charset="-128"/>
                <a:ea typeface="HGPｺﾞｼｯｸM" panose="020B0600000000000000" pitchFamily="50" charset="-128"/>
              </a:rPr>
              <a:t> </a:t>
            </a:r>
            <a:r>
              <a:rPr lang="en-US" altLang="ja-JP" sz="2000" dirty="0">
                <a:effectLst/>
                <a:latin typeface="HGPｺﾞｼｯｸE" panose="020B0900000000000000" pitchFamily="50" charset="-128"/>
                <a:ea typeface="HGPｺﾞｼｯｸE" panose="020B0900000000000000" pitchFamily="50" charset="-128"/>
              </a:rPr>
              <a:t>170kPa</a:t>
            </a:r>
            <a:endParaRPr lang="ja-JP" altLang="en-US" sz="2000" dirty="0">
              <a:effectLst/>
              <a:latin typeface="HGPｺﾞｼｯｸE" panose="020B0900000000000000" pitchFamily="50" charset="-128"/>
              <a:ea typeface="HGPｺﾞｼｯｸE" panose="020B0900000000000000" pitchFamily="50" charset="-128"/>
            </a:endParaRPr>
          </a:p>
          <a:p>
            <a:endParaRPr lang="ja-JP" altLang="en-US" sz="1000" dirty="0">
              <a:effectLst/>
              <a:latin typeface="Hiragino Sans" panose="020B0400000000000000" pitchFamily="34" charset="-128"/>
              <a:ea typeface="Hiragino Sans" panose="020B0400000000000000" pitchFamily="34" charset="-128"/>
            </a:endParaRPr>
          </a:p>
        </p:txBody>
      </p:sp>
      <p:sp>
        <p:nvSpPr>
          <p:cNvPr id="52" name="テキスト ボックス 51">
            <a:extLst>
              <a:ext uri="{FF2B5EF4-FFF2-40B4-BE49-F238E27FC236}">
                <a16:creationId xmlns:a16="http://schemas.microsoft.com/office/drawing/2014/main" id="{49086CF1-1387-0142-D74B-35F5A3C98185}"/>
              </a:ext>
            </a:extLst>
          </p:cNvPr>
          <p:cNvSpPr txBox="1"/>
          <p:nvPr/>
        </p:nvSpPr>
        <p:spPr>
          <a:xfrm>
            <a:off x="10953110" y="1522494"/>
            <a:ext cx="1833693" cy="553998"/>
          </a:xfrm>
          <a:prstGeom prst="rect">
            <a:avLst/>
          </a:prstGeom>
          <a:noFill/>
        </p:spPr>
        <p:txBody>
          <a:bodyPr wrap="square" lIns="0" tIns="0" rIns="0" bIns="0" rtlCol="0">
            <a:spAutoFit/>
          </a:bodyPr>
          <a:lstStyle/>
          <a:p>
            <a:pPr algn="r"/>
            <a:r>
              <a:rPr lang="en-US" altLang="ja-JP" sz="3600" dirty="0">
                <a:solidFill>
                  <a:srgbClr val="3D4A83"/>
                </a:solidFill>
                <a:effectLst/>
                <a:latin typeface="HGPｺﾞｼｯｸE" panose="020B0900000000000000" pitchFamily="50" charset="-128"/>
                <a:ea typeface="HGPｺﾞｼｯｸE" panose="020B0900000000000000" pitchFamily="50" charset="-128"/>
              </a:rPr>
              <a:t>180</a:t>
            </a:r>
            <a:r>
              <a:rPr lang="en-US" altLang="ja-JP" sz="3000" dirty="0">
                <a:solidFill>
                  <a:srgbClr val="3D4A83"/>
                </a:solidFill>
                <a:effectLst/>
                <a:latin typeface="HGPｺﾞｼｯｸE" panose="020B0900000000000000" pitchFamily="50" charset="-128"/>
                <a:ea typeface="HGPｺﾞｼｯｸE" panose="020B0900000000000000" pitchFamily="50" charset="-128"/>
              </a:rPr>
              <a:t>kPa</a:t>
            </a:r>
            <a:endParaRPr lang="ja-JP" altLang="en-US" sz="3000" dirty="0">
              <a:solidFill>
                <a:srgbClr val="3D4A83"/>
              </a:solidFill>
              <a:effectLst/>
              <a:latin typeface="HGPｺﾞｼｯｸE" panose="020B0900000000000000" pitchFamily="50" charset="-128"/>
              <a:ea typeface="HGPｺﾞｼｯｸE" panose="020B0900000000000000" pitchFamily="50" charset="-128"/>
            </a:endParaRPr>
          </a:p>
        </p:txBody>
      </p:sp>
      <p:sp>
        <p:nvSpPr>
          <p:cNvPr id="53" name="矢印: 右 52">
            <a:extLst>
              <a:ext uri="{FF2B5EF4-FFF2-40B4-BE49-F238E27FC236}">
                <a16:creationId xmlns:a16="http://schemas.microsoft.com/office/drawing/2014/main" id="{2A0ACEA5-4876-FEE3-149A-A85DE0493C97}"/>
              </a:ext>
            </a:extLst>
          </p:cNvPr>
          <p:cNvSpPr/>
          <p:nvPr/>
        </p:nvSpPr>
        <p:spPr>
          <a:xfrm>
            <a:off x="11167071" y="1669511"/>
            <a:ext cx="228600" cy="349977"/>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4" name="直線コネクタ 9">
            <a:extLst>
              <a:ext uri="{FF2B5EF4-FFF2-40B4-BE49-F238E27FC236}">
                <a16:creationId xmlns:a16="http://schemas.microsoft.com/office/drawing/2014/main" id="{68F6BD06-95AF-EFF7-7BDD-ACEC7AF0E362}"/>
              </a:ext>
            </a:extLst>
          </p:cNvPr>
          <p:cNvCxnSpPr>
            <a:cxnSpLocks noChangeShapeType="1"/>
          </p:cNvCxnSpPr>
          <p:nvPr/>
        </p:nvCxnSpPr>
        <p:spPr bwMode="auto">
          <a:xfrm>
            <a:off x="9396215" y="803910"/>
            <a:ext cx="320853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4" name="object 33">
            <a:extLst>
              <a:ext uri="{FF2B5EF4-FFF2-40B4-BE49-F238E27FC236}">
                <a16:creationId xmlns:a16="http://schemas.microsoft.com/office/drawing/2014/main" id="{CBB63731-B15E-112B-1FC9-ED3168027636}"/>
              </a:ext>
            </a:extLst>
          </p:cNvPr>
          <p:cNvGrpSpPr/>
          <p:nvPr/>
        </p:nvGrpSpPr>
        <p:grpSpPr>
          <a:xfrm>
            <a:off x="12306525" y="771673"/>
            <a:ext cx="432434" cy="432434"/>
            <a:chOff x="909735" y="2161233"/>
            <a:chExt cx="432434" cy="432434"/>
          </a:xfrm>
        </p:grpSpPr>
        <p:sp>
          <p:nvSpPr>
            <p:cNvPr id="45" name="object 34">
              <a:extLst>
                <a:ext uri="{FF2B5EF4-FFF2-40B4-BE49-F238E27FC236}">
                  <a16:creationId xmlns:a16="http://schemas.microsoft.com/office/drawing/2014/main" id="{7DDBCB9E-DB22-2F65-0F09-32D69114695F}"/>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46" name="object 35">
              <a:extLst>
                <a:ext uri="{FF2B5EF4-FFF2-40B4-BE49-F238E27FC236}">
                  <a16:creationId xmlns:a16="http://schemas.microsoft.com/office/drawing/2014/main" id="{A8C92DA5-1DC9-A53F-0207-A60D1C2CEF6B}"/>
                </a:ext>
              </a:extLst>
            </p:cNvPr>
            <p:cNvPicPr/>
            <p:nvPr/>
          </p:nvPicPr>
          <p:blipFill>
            <a:blip r:embed="rId10" cstate="print"/>
            <a:stretch>
              <a:fillRect/>
            </a:stretch>
          </p:blipFill>
          <p:spPr>
            <a:xfrm>
              <a:off x="972442" y="2324323"/>
              <a:ext cx="87109" cy="106311"/>
            </a:xfrm>
            <a:prstGeom prst="rect">
              <a:avLst/>
            </a:prstGeom>
          </p:spPr>
        </p:pic>
        <p:pic>
          <p:nvPicPr>
            <p:cNvPr id="47" name="object 36">
              <a:extLst>
                <a:ext uri="{FF2B5EF4-FFF2-40B4-BE49-F238E27FC236}">
                  <a16:creationId xmlns:a16="http://schemas.microsoft.com/office/drawing/2014/main" id="{22D28520-14B6-1184-83E3-83D0F92A833F}"/>
                </a:ext>
              </a:extLst>
            </p:cNvPr>
            <p:cNvPicPr/>
            <p:nvPr/>
          </p:nvPicPr>
          <p:blipFill>
            <a:blip r:embed="rId11" cstate="print"/>
            <a:stretch>
              <a:fillRect/>
            </a:stretch>
          </p:blipFill>
          <p:spPr>
            <a:xfrm>
              <a:off x="1079921" y="2323413"/>
              <a:ext cx="199285" cy="107861"/>
            </a:xfrm>
            <a:prstGeom prst="rect">
              <a:avLst/>
            </a:prstGeom>
          </p:spPr>
        </p:pic>
      </p:grpSp>
      <p:sp>
        <p:nvSpPr>
          <p:cNvPr id="34" name="テキスト ボックス 274">
            <a:extLst>
              <a:ext uri="{FF2B5EF4-FFF2-40B4-BE49-F238E27FC236}">
                <a16:creationId xmlns:a16="http://schemas.microsoft.com/office/drawing/2014/main" id="{7A74F99D-5852-3DFD-3B94-6F484A25D31F}"/>
              </a:ext>
            </a:extLst>
          </p:cNvPr>
          <p:cNvSpPr txBox="1"/>
          <p:nvPr/>
        </p:nvSpPr>
        <p:spPr>
          <a:xfrm>
            <a:off x="9776017" y="3335388"/>
            <a:ext cx="2782023"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600" dirty="0">
                <a:latin typeface="メイリオ" panose="020B0604030504040204" pitchFamily="50" charset="-128"/>
                <a:ea typeface="メイリオ" panose="020B0604030504040204" pitchFamily="50" charset="-128"/>
              </a:rPr>
              <a:t>［</a:t>
            </a:r>
            <a:r>
              <a:rPr lang="ja-JP" altLang="en-US" sz="600" dirty="0">
                <a:latin typeface="メイリオ" panose="020B0604030504040204" pitchFamily="50" charset="-128"/>
                <a:ea typeface="メイリオ" panose="020B0604030504040204" pitchFamily="50" charset="-128"/>
              </a:rPr>
              <a:t>条件］給水元圧</a:t>
            </a:r>
            <a:r>
              <a:rPr lang="en-US" altLang="ja-JP" sz="600" dirty="0">
                <a:latin typeface="メイリオ" panose="020B0604030504040204" pitchFamily="50" charset="-128"/>
                <a:ea typeface="メイリオ" panose="020B0604030504040204" pitchFamily="50" charset="-128"/>
              </a:rPr>
              <a:t>200kPa</a:t>
            </a:r>
            <a:r>
              <a:rPr lang="ja-JP" altLang="en-US" sz="600" dirty="0">
                <a:latin typeface="メイリオ" panose="020B0604030504040204" pitchFamily="50" charset="-128"/>
                <a:ea typeface="メイリオ" panose="020B0604030504040204" pitchFamily="50" charset="-128"/>
              </a:rPr>
              <a:t>、シャワー 温度</a:t>
            </a:r>
            <a:r>
              <a:rPr lang="en-US" altLang="ja-JP" sz="600" dirty="0">
                <a:latin typeface="メイリオ" panose="020B0604030504040204" pitchFamily="50" charset="-128"/>
                <a:ea typeface="メイリオ" panose="020B0604030504040204" pitchFamily="50" charset="-128"/>
              </a:rPr>
              <a:t>40℃</a:t>
            </a:r>
            <a:r>
              <a:rPr lang="ja-JP" altLang="en-US" sz="600" dirty="0">
                <a:latin typeface="メイリオ" panose="020B0604030504040204" pitchFamily="50" charset="-128"/>
                <a:ea typeface="メイリオ" panose="020B0604030504040204" pitchFamily="50" charset="-128"/>
              </a:rPr>
              <a:t>、ダイレクト出湯、</a:t>
            </a:r>
            <a:endParaRPr lang="en-US" altLang="ja-JP" sz="600" dirty="0">
              <a:latin typeface="メイリオ" panose="020B0604030504040204" pitchFamily="50" charset="-128"/>
              <a:ea typeface="メイリオ" panose="020B0604030504040204" pitchFamily="50" charset="-128"/>
            </a:endParaRPr>
          </a:p>
          <a:p>
            <a:r>
              <a:rPr lang="ja-JP" altLang="en-US" sz="600" dirty="0">
                <a:latin typeface="メイリオ" panose="020B0604030504040204" pitchFamily="50" charset="-128"/>
                <a:ea typeface="メイリオ" panose="020B0604030504040204" pitchFamily="50" charset="-128"/>
              </a:rPr>
              <a:t>　 架橋ポリエチレン管</a:t>
            </a:r>
            <a:r>
              <a:rPr lang="en-US" altLang="ja-JP" sz="600" dirty="0">
                <a:latin typeface="メイリオ" panose="020B0604030504040204" pitchFamily="50" charset="-128"/>
                <a:ea typeface="メイリオ" panose="020B0604030504040204" pitchFamily="50" charset="-128"/>
              </a:rPr>
              <a:t>16A</a:t>
            </a:r>
            <a:r>
              <a:rPr lang="ja-JP" altLang="en-US" sz="600" dirty="0">
                <a:latin typeface="メイリオ" panose="020B0604030504040204" pitchFamily="50" charset="-128"/>
                <a:ea typeface="メイリオ" panose="020B0604030504040204" pitchFamily="50" charset="-128"/>
              </a:rPr>
              <a:t>・</a:t>
            </a:r>
            <a:r>
              <a:rPr lang="en-US" altLang="ja-JP" sz="600" dirty="0">
                <a:latin typeface="メイリオ" panose="020B0604030504040204" pitchFamily="50" charset="-128"/>
                <a:ea typeface="メイリオ" panose="020B0604030504040204" pitchFamily="50" charset="-128"/>
              </a:rPr>
              <a:t>15m 5</a:t>
            </a:r>
            <a:r>
              <a:rPr lang="ja-JP" altLang="en-US" sz="600" dirty="0">
                <a:latin typeface="メイリオ" panose="020B0604030504040204" pitchFamily="50" charset="-128"/>
                <a:ea typeface="メイリオ" panose="020B0604030504040204" pitchFamily="50" charset="-128"/>
              </a:rPr>
              <a:t>曲がり。</a:t>
            </a:r>
            <a:endParaRPr kumimoji="1" lang="ja-JP" altLang="en-US" sz="600" dirty="0">
              <a:latin typeface="メイリオ" panose="020B0604030504040204" pitchFamily="50" charset="-128"/>
              <a:ea typeface="メイリオ" panose="020B0604030504040204" pitchFamily="50" charset="-128"/>
            </a:endParaRPr>
          </a:p>
        </p:txBody>
      </p:sp>
      <p:grpSp>
        <p:nvGrpSpPr>
          <p:cNvPr id="61" name="グループ化 60">
            <a:extLst>
              <a:ext uri="{FF2B5EF4-FFF2-40B4-BE49-F238E27FC236}">
                <a16:creationId xmlns:a16="http://schemas.microsoft.com/office/drawing/2014/main" id="{1B40CC89-BBD6-3D7B-18D7-D128D4C7EDA4}"/>
              </a:ext>
            </a:extLst>
          </p:cNvPr>
          <p:cNvGrpSpPr/>
          <p:nvPr/>
        </p:nvGrpSpPr>
        <p:grpSpPr>
          <a:xfrm>
            <a:off x="5963859" y="6062450"/>
            <a:ext cx="591636" cy="1228988"/>
            <a:chOff x="4553023" y="4890757"/>
            <a:chExt cx="1018959" cy="2116656"/>
          </a:xfrm>
        </p:grpSpPr>
        <p:pic>
          <p:nvPicPr>
            <p:cNvPr id="62" name="Picture 2" descr="「スマートフォン」の画像検索結果">
              <a:extLst>
                <a:ext uri="{FF2B5EF4-FFF2-40B4-BE49-F238E27FC236}">
                  <a16:creationId xmlns:a16="http://schemas.microsoft.com/office/drawing/2014/main" id="{A2FC93B4-220F-3DF2-A816-D6E016438A37}"/>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l="29608" r="22359"/>
            <a:stretch>
              <a:fillRect/>
            </a:stretch>
          </p:blipFill>
          <p:spPr bwMode="auto">
            <a:xfrm>
              <a:off x="4553023" y="4890757"/>
              <a:ext cx="1018959" cy="211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図 62">
              <a:extLst>
                <a:ext uri="{FF2B5EF4-FFF2-40B4-BE49-F238E27FC236}">
                  <a16:creationId xmlns:a16="http://schemas.microsoft.com/office/drawing/2014/main" id="{BCE5B485-C831-685A-6E06-90C5D290051F}"/>
                </a:ext>
              </a:extLst>
            </p:cNvPr>
            <p:cNvPicPr>
              <a:picLocks noChangeAspect="1"/>
            </p:cNvPicPr>
            <p:nvPr/>
          </p:nvPicPr>
          <p:blipFill rotWithShape="1">
            <a:blip r:embed="rId13"/>
            <a:srcRect b="20647"/>
            <a:stretch/>
          </p:blipFill>
          <p:spPr>
            <a:xfrm>
              <a:off x="4652057" y="5196348"/>
              <a:ext cx="763793" cy="1533426"/>
            </a:xfrm>
            <a:prstGeom prst="rect">
              <a:avLst/>
            </a:prstGeom>
          </p:spPr>
        </p:pic>
        <p:pic>
          <p:nvPicPr>
            <p:cNvPr id="128" name="図 127">
              <a:extLst>
                <a:ext uri="{FF2B5EF4-FFF2-40B4-BE49-F238E27FC236}">
                  <a16:creationId xmlns:a16="http://schemas.microsoft.com/office/drawing/2014/main" id="{93A687E3-719D-1C33-8288-325A4094564F}"/>
                </a:ext>
              </a:extLst>
            </p:cNvPr>
            <p:cNvPicPr>
              <a:picLocks noChangeAspect="1"/>
            </p:cNvPicPr>
            <p:nvPr/>
          </p:nvPicPr>
          <p:blipFill rotWithShape="1">
            <a:blip r:embed="rId13"/>
            <a:srcRect t="93213"/>
            <a:stretch/>
          </p:blipFill>
          <p:spPr>
            <a:xfrm>
              <a:off x="4644106" y="6594445"/>
              <a:ext cx="766167" cy="131560"/>
            </a:xfrm>
            <a:prstGeom prst="rect">
              <a:avLst/>
            </a:prstGeom>
          </p:spPr>
        </p:pic>
      </p:grpSp>
      <p:pic>
        <p:nvPicPr>
          <p:cNvPr id="129" name="図 128">
            <a:extLst>
              <a:ext uri="{FF2B5EF4-FFF2-40B4-BE49-F238E27FC236}">
                <a16:creationId xmlns:a16="http://schemas.microsoft.com/office/drawing/2014/main" id="{2B0DE821-C744-B24B-E9D5-7D7DEC38624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459078" y="6158740"/>
            <a:ext cx="606032" cy="606032"/>
          </a:xfrm>
          <a:prstGeom prst="rect">
            <a:avLst/>
          </a:prstGeom>
          <a:ln>
            <a:noFill/>
          </a:ln>
          <a:effectLst>
            <a:outerShdw blurRad="63500" sx="102000" sy="102000" algn="ctr" rotWithShape="0">
              <a:prstClr val="black">
                <a:alpha val="40000"/>
              </a:prstClr>
            </a:outerShdw>
          </a:effectLst>
        </p:spPr>
      </p:pic>
      <p:sp>
        <p:nvSpPr>
          <p:cNvPr id="131" name="テキスト ボックス 289">
            <a:extLst>
              <a:ext uri="{FF2B5EF4-FFF2-40B4-BE49-F238E27FC236}">
                <a16:creationId xmlns:a16="http://schemas.microsoft.com/office/drawing/2014/main" id="{A40371A0-F58E-43B7-A8EE-D389C75997AE}"/>
              </a:ext>
            </a:extLst>
          </p:cNvPr>
          <p:cNvSpPr txBox="1">
            <a:spLocks noChangeArrowheads="1"/>
          </p:cNvSpPr>
          <p:nvPr/>
        </p:nvSpPr>
        <p:spPr bwMode="auto">
          <a:xfrm>
            <a:off x="3280315" y="7622727"/>
            <a:ext cx="8883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見える化</a:t>
            </a:r>
          </a:p>
        </p:txBody>
      </p:sp>
      <p:sp>
        <p:nvSpPr>
          <p:cNvPr id="132" name="正方形/長方形 290">
            <a:extLst>
              <a:ext uri="{FF2B5EF4-FFF2-40B4-BE49-F238E27FC236}">
                <a16:creationId xmlns:a16="http://schemas.microsoft.com/office/drawing/2014/main" id="{326984FD-0434-5A36-2C1F-AEE86D94384E}"/>
              </a:ext>
            </a:extLst>
          </p:cNvPr>
          <p:cNvSpPr>
            <a:spLocks noChangeArrowheads="1"/>
          </p:cNvSpPr>
          <p:nvPr/>
        </p:nvSpPr>
        <p:spPr bwMode="auto">
          <a:xfrm>
            <a:off x="3351171" y="8077410"/>
            <a:ext cx="32688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■お湯使用量</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日、</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週間、</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か月、</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年間</a:t>
            </a:r>
            <a:r>
              <a:rPr kumimoji="1" lang="en-US" altLang="ja-JP"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　 ■貯湯量　　</a:t>
            </a:r>
            <a:endParaRPr kumimoji="1" lang="en-US" altLang="ja-JP" sz="900" dirty="0">
              <a:latin typeface="メイリオ" panose="020B0604030504040204" pitchFamily="50" charset="-128"/>
              <a:ea typeface="メイリオ" panose="020B0604030504040204" pitchFamily="50" charset="-128"/>
            </a:endParaRPr>
          </a:p>
        </p:txBody>
      </p:sp>
      <p:sp>
        <p:nvSpPr>
          <p:cNvPr id="133" name="正方形/長方形 291">
            <a:extLst>
              <a:ext uri="{FF2B5EF4-FFF2-40B4-BE49-F238E27FC236}">
                <a16:creationId xmlns:a16="http://schemas.microsoft.com/office/drawing/2014/main" id="{410549D9-94BD-05A5-AE57-9F189659F2DC}"/>
              </a:ext>
            </a:extLst>
          </p:cNvPr>
          <p:cNvSpPr>
            <a:spLocks noChangeArrowheads="1"/>
          </p:cNvSpPr>
          <p:nvPr/>
        </p:nvSpPr>
        <p:spPr bwMode="auto">
          <a:xfrm>
            <a:off x="3350195" y="8297042"/>
            <a:ext cx="33009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■使用可能湯量　■給湯温度　■ふろ温度　■湯はり状況</a:t>
            </a:r>
            <a:endParaRPr kumimoji="1" lang="en-US" altLang="ja-JP" sz="900" dirty="0">
              <a:latin typeface="メイリオ" panose="020B0604030504040204" pitchFamily="50" charset="-128"/>
              <a:ea typeface="メイリオ" panose="020B0604030504040204" pitchFamily="50" charset="-128"/>
            </a:endParaRPr>
          </a:p>
        </p:txBody>
      </p:sp>
      <p:sp>
        <p:nvSpPr>
          <p:cNvPr id="134" name="テキスト ボックス 292">
            <a:extLst>
              <a:ext uri="{FF2B5EF4-FFF2-40B4-BE49-F238E27FC236}">
                <a16:creationId xmlns:a16="http://schemas.microsoft.com/office/drawing/2014/main" id="{A06DAB18-60FF-979A-DCA3-8C6AFA1CEADE}"/>
              </a:ext>
            </a:extLst>
          </p:cNvPr>
          <p:cNvSpPr txBox="1">
            <a:spLocks noChangeArrowheads="1"/>
          </p:cNvSpPr>
          <p:nvPr/>
        </p:nvSpPr>
        <p:spPr bwMode="auto">
          <a:xfrm>
            <a:off x="80464" y="8666777"/>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自宅みまもり</a:t>
            </a:r>
          </a:p>
        </p:txBody>
      </p:sp>
      <p:sp>
        <p:nvSpPr>
          <p:cNvPr id="135" name="テキスト ボックス 293">
            <a:extLst>
              <a:ext uri="{FF2B5EF4-FFF2-40B4-BE49-F238E27FC236}">
                <a16:creationId xmlns:a16="http://schemas.microsoft.com/office/drawing/2014/main" id="{AD05885E-C255-3D79-0FDA-52C0933E43BF}"/>
              </a:ext>
            </a:extLst>
          </p:cNvPr>
          <p:cNvSpPr txBox="1">
            <a:spLocks noChangeArrowheads="1"/>
          </p:cNvSpPr>
          <p:nvPr/>
        </p:nvSpPr>
        <p:spPr bwMode="auto">
          <a:xfrm>
            <a:off x="3319993" y="8628339"/>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遠隔みまもり</a:t>
            </a:r>
          </a:p>
        </p:txBody>
      </p:sp>
      <p:sp>
        <p:nvSpPr>
          <p:cNvPr id="138" name="角丸四角形 305">
            <a:extLst>
              <a:ext uri="{FF2B5EF4-FFF2-40B4-BE49-F238E27FC236}">
                <a16:creationId xmlns:a16="http://schemas.microsoft.com/office/drawing/2014/main" id="{0D96DA9C-B0E8-CFD7-18CE-F84AF131BE24}"/>
              </a:ext>
            </a:extLst>
          </p:cNvPr>
          <p:cNvSpPr>
            <a:spLocks noChangeArrowheads="1"/>
          </p:cNvSpPr>
          <p:nvPr/>
        </p:nvSpPr>
        <p:spPr bwMode="auto">
          <a:xfrm>
            <a:off x="4190136" y="7571337"/>
            <a:ext cx="1873518"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39" name="テキスト ボックス 258">
            <a:extLst>
              <a:ext uri="{FF2B5EF4-FFF2-40B4-BE49-F238E27FC236}">
                <a16:creationId xmlns:a16="http://schemas.microsoft.com/office/drawing/2014/main" id="{5CFE4C8E-0D0D-FE30-4546-8590230C32D8}"/>
              </a:ext>
            </a:extLst>
          </p:cNvPr>
          <p:cNvSpPr txBox="1">
            <a:spLocks noChangeArrowheads="1"/>
          </p:cNvSpPr>
          <p:nvPr/>
        </p:nvSpPr>
        <p:spPr bwMode="auto">
          <a:xfrm>
            <a:off x="132794" y="9126118"/>
            <a:ext cx="26084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900" dirty="0">
                <a:latin typeface="メイリオ" panose="020B0604030504040204" pitchFamily="50" charset="-128"/>
                <a:ea typeface="メイリオ" panose="020B0604030504040204" pitchFamily="50" charset="-128"/>
              </a:rPr>
              <a:t>入浴者の入浴状況をスマホで確認できるから、</a:t>
            </a:r>
            <a:endParaRPr kumimoji="1" lang="en-US" altLang="ja-JP" sz="900" dirty="0">
              <a:latin typeface="メイリオ" panose="020B0604030504040204" pitchFamily="50" charset="-128"/>
              <a:ea typeface="メイリオ" panose="020B0604030504040204" pitchFamily="50" charset="-128"/>
            </a:endParaRPr>
          </a:p>
          <a:p>
            <a:pPr>
              <a:defRPr/>
            </a:pPr>
            <a:r>
              <a:rPr kumimoji="1" lang="ja-JP" altLang="en-US" sz="900" dirty="0">
                <a:latin typeface="メイリオ" panose="020B0604030504040204" pitchFamily="50" charset="-128"/>
                <a:ea typeface="メイリオ" panose="020B0604030504040204" pitchFamily="50" charset="-128"/>
              </a:rPr>
              <a:t>高齢者やこどもの入浴をサポートします。</a:t>
            </a:r>
            <a:endParaRPr kumimoji="1" lang="en-US" altLang="ja-JP" sz="900" dirty="0">
              <a:latin typeface="メイリオ" panose="020B0604030504040204" pitchFamily="50" charset="-128"/>
              <a:ea typeface="メイリオ" panose="020B0604030504040204" pitchFamily="50" charset="-128"/>
            </a:endParaRPr>
          </a:p>
        </p:txBody>
      </p:sp>
      <p:sp>
        <p:nvSpPr>
          <p:cNvPr id="140" name="テキスト ボックス 258">
            <a:extLst>
              <a:ext uri="{FF2B5EF4-FFF2-40B4-BE49-F238E27FC236}">
                <a16:creationId xmlns:a16="http://schemas.microsoft.com/office/drawing/2014/main" id="{8CBE53F9-6BED-9A52-D0FB-F8257C07EBA4}"/>
              </a:ext>
            </a:extLst>
          </p:cNvPr>
          <p:cNvSpPr txBox="1">
            <a:spLocks noChangeArrowheads="1"/>
          </p:cNvSpPr>
          <p:nvPr/>
        </p:nvSpPr>
        <p:spPr bwMode="auto">
          <a:xfrm>
            <a:off x="3355527" y="9079015"/>
            <a:ext cx="30721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900" dirty="0">
                <a:latin typeface="メイリオ" panose="020B0604030504040204" pitchFamily="50" charset="-128"/>
                <a:ea typeface="メイリオ" panose="020B0604030504040204" pitchFamily="50" charset="-128"/>
              </a:rPr>
              <a:t>遠隔地にあるエコキュートの使用状況を確認できます。前日のお湯の使用有無、長湯をお知らせする機能も。</a:t>
            </a:r>
            <a:endParaRPr kumimoji="1" lang="en-US" altLang="ja-JP" sz="900" dirty="0">
              <a:latin typeface="メイリオ" panose="020B0604030504040204" pitchFamily="50" charset="-128"/>
              <a:ea typeface="メイリオ" panose="020B0604030504040204" pitchFamily="50" charset="-128"/>
            </a:endParaRPr>
          </a:p>
        </p:txBody>
      </p:sp>
      <p:sp>
        <p:nvSpPr>
          <p:cNvPr id="141" name="角丸四角形 322">
            <a:extLst>
              <a:ext uri="{FF2B5EF4-FFF2-40B4-BE49-F238E27FC236}">
                <a16:creationId xmlns:a16="http://schemas.microsoft.com/office/drawing/2014/main" id="{205723DF-C09C-2E46-BCE8-845D90B8A4D7}"/>
              </a:ext>
            </a:extLst>
          </p:cNvPr>
          <p:cNvSpPr>
            <a:spLocks noChangeArrowheads="1"/>
          </p:cNvSpPr>
          <p:nvPr/>
        </p:nvSpPr>
        <p:spPr bwMode="auto">
          <a:xfrm>
            <a:off x="1441933" y="8619060"/>
            <a:ext cx="1370077" cy="427037"/>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42" name="テキスト ボックス 323">
            <a:extLst>
              <a:ext uri="{FF2B5EF4-FFF2-40B4-BE49-F238E27FC236}">
                <a16:creationId xmlns:a16="http://schemas.microsoft.com/office/drawing/2014/main" id="{39E9ED73-21DB-D108-B23B-14F0D524084A}"/>
              </a:ext>
            </a:extLst>
          </p:cNvPr>
          <p:cNvSpPr txBox="1">
            <a:spLocks noChangeArrowheads="1"/>
          </p:cNvSpPr>
          <p:nvPr/>
        </p:nvSpPr>
        <p:spPr bwMode="auto">
          <a:xfrm>
            <a:off x="1516346" y="8684948"/>
            <a:ext cx="14924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家事の最中でもスマホ</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から簡単にチェック！</a:t>
            </a:r>
          </a:p>
        </p:txBody>
      </p:sp>
      <p:sp>
        <p:nvSpPr>
          <p:cNvPr id="143" name="角丸四角形 325">
            <a:extLst>
              <a:ext uri="{FF2B5EF4-FFF2-40B4-BE49-F238E27FC236}">
                <a16:creationId xmlns:a16="http://schemas.microsoft.com/office/drawing/2014/main" id="{0A717959-B736-3D18-6DC7-BC39B87CFA11}"/>
              </a:ext>
            </a:extLst>
          </p:cNvPr>
          <p:cNvSpPr>
            <a:spLocks noChangeArrowheads="1"/>
          </p:cNvSpPr>
          <p:nvPr/>
        </p:nvSpPr>
        <p:spPr bwMode="auto">
          <a:xfrm>
            <a:off x="4563183" y="8596135"/>
            <a:ext cx="1362957"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dirty="0">
              <a:ea typeface="ＭＳ Ｐゴシック" panose="020B0600070205080204" pitchFamily="50" charset="-128"/>
            </a:endParaRPr>
          </a:p>
        </p:txBody>
      </p:sp>
      <p:sp>
        <p:nvSpPr>
          <p:cNvPr id="144" name="正方形/長方形 143">
            <a:extLst>
              <a:ext uri="{FF2B5EF4-FFF2-40B4-BE49-F238E27FC236}">
                <a16:creationId xmlns:a16="http://schemas.microsoft.com/office/drawing/2014/main" id="{C5BED994-530C-6AA0-5EBA-0B3022275D9A}"/>
              </a:ext>
            </a:extLst>
          </p:cNvPr>
          <p:cNvSpPr/>
          <p:nvPr/>
        </p:nvSpPr>
        <p:spPr>
          <a:xfrm>
            <a:off x="4636367" y="8660015"/>
            <a:ext cx="1249897" cy="338554"/>
          </a:xfrm>
          <a:prstGeom prst="rect">
            <a:avLst/>
          </a:prstGeom>
        </p:spPr>
        <p:txBody>
          <a:bodyPr wrap="squar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離れて暮らすご家族の見まもりに。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147" name="テキスト ボックス 146">
            <a:extLst>
              <a:ext uri="{FF2B5EF4-FFF2-40B4-BE49-F238E27FC236}">
                <a16:creationId xmlns:a16="http://schemas.microsoft.com/office/drawing/2014/main" id="{1F945CFC-1A6D-17D4-FCAD-C97DC037F731}"/>
              </a:ext>
            </a:extLst>
          </p:cNvPr>
          <p:cNvSpPr txBox="1"/>
          <p:nvPr/>
        </p:nvSpPr>
        <p:spPr>
          <a:xfrm>
            <a:off x="102770" y="7113892"/>
            <a:ext cx="3147015" cy="415498"/>
          </a:xfrm>
          <a:prstGeom prst="rect">
            <a:avLst/>
          </a:prstGeom>
          <a:noFill/>
        </p:spPr>
        <p:txBody>
          <a:bodyPr wrap="none" rtlCol="0">
            <a:spAutoFit/>
          </a:bodyPr>
          <a:lstStyle/>
          <a:p>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を導入していなくても！毎回手動で設定</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しなくても太陽光発電余剰電力の活用ができる！</a:t>
            </a:r>
          </a:p>
        </p:txBody>
      </p:sp>
      <p:sp>
        <p:nvSpPr>
          <p:cNvPr id="149" name="テキスト ボックス 148">
            <a:extLst>
              <a:ext uri="{FF2B5EF4-FFF2-40B4-BE49-F238E27FC236}">
                <a16:creationId xmlns:a16="http://schemas.microsoft.com/office/drawing/2014/main" id="{F7F3017E-FBCD-8910-25AF-41785DBC5A04}"/>
              </a:ext>
            </a:extLst>
          </p:cNvPr>
          <p:cNvSpPr txBox="1"/>
          <p:nvPr/>
        </p:nvSpPr>
        <p:spPr>
          <a:xfrm>
            <a:off x="78414" y="6832250"/>
            <a:ext cx="1856598"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ソーラーモードアプリ</a:t>
            </a:r>
          </a:p>
        </p:txBody>
      </p:sp>
      <p:sp>
        <p:nvSpPr>
          <p:cNvPr id="150" name="テキスト ボックス 149">
            <a:extLst>
              <a:ext uri="{FF2B5EF4-FFF2-40B4-BE49-F238E27FC236}">
                <a16:creationId xmlns:a16="http://schemas.microsoft.com/office/drawing/2014/main" id="{0904FF78-1B17-AAA3-780C-2825C7B0E141}"/>
              </a:ext>
            </a:extLst>
          </p:cNvPr>
          <p:cNvSpPr txBox="1"/>
          <p:nvPr/>
        </p:nvSpPr>
        <p:spPr>
          <a:xfrm>
            <a:off x="3272541" y="6822974"/>
            <a:ext cx="2064989"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レジリエンス機能の充実</a:t>
            </a:r>
          </a:p>
        </p:txBody>
      </p:sp>
      <p:sp>
        <p:nvSpPr>
          <p:cNvPr id="151" name="テキスト ボックス 150">
            <a:extLst>
              <a:ext uri="{FF2B5EF4-FFF2-40B4-BE49-F238E27FC236}">
                <a16:creationId xmlns:a16="http://schemas.microsoft.com/office/drawing/2014/main" id="{CE3DCB92-00BD-B8D4-8E32-48B562AD22D1}"/>
              </a:ext>
            </a:extLst>
          </p:cNvPr>
          <p:cNvSpPr txBox="1"/>
          <p:nvPr/>
        </p:nvSpPr>
        <p:spPr>
          <a:xfrm>
            <a:off x="3247261" y="7120741"/>
            <a:ext cx="2743059" cy="415498"/>
          </a:xfrm>
          <a:prstGeom prst="rect">
            <a:avLst/>
          </a:prstGeom>
          <a:noFill/>
        </p:spPr>
        <p:txBody>
          <a:bodyPr wrap="none" rtlCol="0">
            <a:spAutoFit/>
          </a:bodyPr>
          <a:lstStyle/>
          <a:p>
            <a:r>
              <a:rPr kumimoji="1" lang="ja-JP" altLang="en-US" sz="1050" dirty="0">
                <a:latin typeface="メイリオ" panose="020B0604030504040204" pitchFamily="50" charset="-128"/>
                <a:ea typeface="メイリオ" panose="020B0604030504040204" pitchFamily="50" charset="-128"/>
              </a:rPr>
              <a:t>タンクにお湯を満タンまで沸き上げたり、</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生活用水として浴槽への水はりができる！</a:t>
            </a:r>
            <a:endParaRPr kumimoji="1" lang="en-US" altLang="ja-JP" sz="1050" dirty="0">
              <a:latin typeface="メイリオ" panose="020B0604030504040204" pitchFamily="50" charset="-128"/>
              <a:ea typeface="メイリオ" panose="020B0604030504040204" pitchFamily="50" charset="-128"/>
            </a:endParaRPr>
          </a:p>
        </p:txBody>
      </p:sp>
      <p:sp>
        <p:nvSpPr>
          <p:cNvPr id="152" name="テキスト ボックス 151">
            <a:extLst>
              <a:ext uri="{FF2B5EF4-FFF2-40B4-BE49-F238E27FC236}">
                <a16:creationId xmlns:a16="http://schemas.microsoft.com/office/drawing/2014/main" id="{15C41602-E4A9-4E83-2D27-D8356B258916}"/>
              </a:ext>
            </a:extLst>
          </p:cNvPr>
          <p:cNvSpPr txBox="1"/>
          <p:nvPr/>
        </p:nvSpPr>
        <p:spPr>
          <a:xfrm>
            <a:off x="123271" y="6095296"/>
            <a:ext cx="3781924"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「コロナ快適ホームアプリ」で遠隔操作や見まもりが可能に。</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もっと一人ひとりの生活に寄り添います！</a:t>
            </a:r>
          </a:p>
        </p:txBody>
      </p:sp>
      <p:sp>
        <p:nvSpPr>
          <p:cNvPr id="153" name="テキスト ボックス 152">
            <a:extLst>
              <a:ext uri="{FF2B5EF4-FFF2-40B4-BE49-F238E27FC236}">
                <a16:creationId xmlns:a16="http://schemas.microsoft.com/office/drawing/2014/main" id="{9A9A768A-BE92-EA2C-10B4-D86408076289}"/>
              </a:ext>
            </a:extLst>
          </p:cNvPr>
          <p:cNvSpPr txBox="1"/>
          <p:nvPr/>
        </p:nvSpPr>
        <p:spPr>
          <a:xfrm>
            <a:off x="510710" y="6566041"/>
            <a:ext cx="3863292" cy="261610"/>
          </a:xfrm>
          <a:prstGeom prst="rect">
            <a:avLst/>
          </a:prstGeom>
          <a:noFill/>
        </p:spPr>
        <p:txBody>
          <a:bodyPr wrap="square" rtlCol="0">
            <a:spAutoFit/>
          </a:bodyPr>
          <a:lstStyle/>
          <a:p>
            <a:r>
              <a:rPr kumimoji="1" lang="ja-JP" altLang="en-US" sz="1100" b="1" dirty="0">
                <a:solidFill>
                  <a:srgbClr val="103879"/>
                </a:solidFill>
                <a:latin typeface="BIZ UDPゴシック" panose="020B0400000000000000" pitchFamily="50" charset="-128"/>
                <a:ea typeface="BIZ UDPゴシック" panose="020B0400000000000000" pitchFamily="50" charset="-128"/>
              </a:rPr>
              <a:t>「コロナ快適ホームアプリ」は、こんなに便利！　</a:t>
            </a:r>
          </a:p>
        </p:txBody>
      </p:sp>
      <p:cxnSp>
        <p:nvCxnSpPr>
          <p:cNvPr id="154" name="直線コネクタ 153">
            <a:extLst>
              <a:ext uri="{FF2B5EF4-FFF2-40B4-BE49-F238E27FC236}">
                <a16:creationId xmlns:a16="http://schemas.microsoft.com/office/drawing/2014/main" id="{8B48A91D-9737-312B-CEE8-54DC64B9D60B}"/>
              </a:ext>
            </a:extLst>
          </p:cNvPr>
          <p:cNvCxnSpPr/>
          <p:nvPr/>
        </p:nvCxnSpPr>
        <p:spPr>
          <a:xfrm>
            <a:off x="184047" y="6606737"/>
            <a:ext cx="257345" cy="17839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5" name="直線コネクタ 154">
            <a:extLst>
              <a:ext uri="{FF2B5EF4-FFF2-40B4-BE49-F238E27FC236}">
                <a16:creationId xmlns:a16="http://schemas.microsoft.com/office/drawing/2014/main" id="{CB19B337-E35C-BEF2-AA3A-CC30D7FFC346}"/>
              </a:ext>
            </a:extLst>
          </p:cNvPr>
          <p:cNvCxnSpPr/>
          <p:nvPr/>
        </p:nvCxnSpPr>
        <p:spPr>
          <a:xfrm flipV="1">
            <a:off x="3404751" y="6555395"/>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58" name="テキスト ボックス 258">
            <a:extLst>
              <a:ext uri="{FF2B5EF4-FFF2-40B4-BE49-F238E27FC236}">
                <a16:creationId xmlns:a16="http://schemas.microsoft.com/office/drawing/2014/main" id="{B7394D2A-3492-CB0A-94C0-FDB01E3C889A}"/>
              </a:ext>
            </a:extLst>
          </p:cNvPr>
          <p:cNvSpPr txBox="1">
            <a:spLocks noChangeArrowheads="1"/>
          </p:cNvSpPr>
          <p:nvPr/>
        </p:nvSpPr>
        <p:spPr bwMode="auto">
          <a:xfrm>
            <a:off x="2513557" y="5713955"/>
            <a:ext cx="37208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なら、スマホからエコキュートを操作できる！</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165" name="図 197">
            <a:extLst>
              <a:ext uri="{FF2B5EF4-FFF2-40B4-BE49-F238E27FC236}">
                <a16:creationId xmlns:a16="http://schemas.microsoft.com/office/drawing/2014/main" id="{438F05B3-4DB3-BEA7-D89D-AAFAAED2CDED}"/>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67506" y="5766588"/>
            <a:ext cx="2186144" cy="20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 name="テキスト ボックス 306">
            <a:extLst>
              <a:ext uri="{FF2B5EF4-FFF2-40B4-BE49-F238E27FC236}">
                <a16:creationId xmlns:a16="http://schemas.microsoft.com/office/drawing/2014/main" id="{99DEDE8A-BA79-8E2C-D115-FCF40E539250}"/>
              </a:ext>
            </a:extLst>
          </p:cNvPr>
          <p:cNvSpPr txBox="1">
            <a:spLocks noChangeArrowheads="1"/>
          </p:cNvSpPr>
          <p:nvPr/>
        </p:nvSpPr>
        <p:spPr bwMode="auto">
          <a:xfrm>
            <a:off x="4269130" y="7635649"/>
            <a:ext cx="17235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お湯の使用量や使用可能湯量など</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知りたい情報を簡単確認！</a:t>
            </a:r>
          </a:p>
        </p:txBody>
      </p:sp>
      <p:pic>
        <p:nvPicPr>
          <p:cNvPr id="167" name="図 166">
            <a:extLst>
              <a:ext uri="{FF2B5EF4-FFF2-40B4-BE49-F238E27FC236}">
                <a16:creationId xmlns:a16="http://schemas.microsoft.com/office/drawing/2014/main" id="{EBFD1A82-FEEF-ADE0-CB80-D45C51476BEF}"/>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151513" y="6106986"/>
            <a:ext cx="717570" cy="717570"/>
          </a:xfrm>
          <a:prstGeom prst="rect">
            <a:avLst/>
          </a:prstGeom>
        </p:spPr>
      </p:pic>
      <p:sp>
        <p:nvSpPr>
          <p:cNvPr id="168" name="テキスト ボックス 203">
            <a:extLst>
              <a:ext uri="{FF2B5EF4-FFF2-40B4-BE49-F238E27FC236}">
                <a16:creationId xmlns:a16="http://schemas.microsoft.com/office/drawing/2014/main" id="{01677E83-B3A8-D625-A535-B336F008EC3C}"/>
              </a:ext>
            </a:extLst>
          </p:cNvPr>
          <p:cNvSpPr txBox="1"/>
          <p:nvPr/>
        </p:nvSpPr>
        <p:spPr>
          <a:xfrm>
            <a:off x="5281408" y="6749706"/>
            <a:ext cx="706749"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600" dirty="0"/>
              <a:t>▲動画</a:t>
            </a:r>
          </a:p>
        </p:txBody>
      </p:sp>
      <p:cxnSp>
        <p:nvCxnSpPr>
          <p:cNvPr id="169" name="直線コネクタ 9">
            <a:extLst>
              <a:ext uri="{FF2B5EF4-FFF2-40B4-BE49-F238E27FC236}">
                <a16:creationId xmlns:a16="http://schemas.microsoft.com/office/drawing/2014/main" id="{C3E66D12-BAD1-7577-BF75-B95E8B180911}"/>
              </a:ext>
            </a:extLst>
          </p:cNvPr>
          <p:cNvCxnSpPr>
            <a:cxnSpLocks noChangeShapeType="1"/>
          </p:cNvCxnSpPr>
          <p:nvPr/>
        </p:nvCxnSpPr>
        <p:spPr bwMode="auto">
          <a:xfrm>
            <a:off x="129874" y="6053915"/>
            <a:ext cx="633330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0" name="正方形/長方形 19">
            <a:extLst>
              <a:ext uri="{FF2B5EF4-FFF2-40B4-BE49-F238E27FC236}">
                <a16:creationId xmlns:a16="http://schemas.microsoft.com/office/drawing/2014/main" id="{54AA59CB-B139-D067-7C6F-B69035244389}"/>
              </a:ext>
            </a:extLst>
          </p:cNvPr>
          <p:cNvSpPr>
            <a:spLocks noChangeArrowheads="1"/>
          </p:cNvSpPr>
          <p:nvPr/>
        </p:nvSpPr>
        <p:spPr bwMode="auto">
          <a:xfrm>
            <a:off x="125111" y="5677677"/>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cxnSp>
        <p:nvCxnSpPr>
          <p:cNvPr id="171" name="直線コネクタ 9">
            <a:extLst>
              <a:ext uri="{FF2B5EF4-FFF2-40B4-BE49-F238E27FC236}">
                <a16:creationId xmlns:a16="http://schemas.microsoft.com/office/drawing/2014/main" id="{89779CD2-31D1-C385-AC3B-0E4A02D99D9B}"/>
              </a:ext>
            </a:extLst>
          </p:cNvPr>
          <p:cNvCxnSpPr>
            <a:cxnSpLocks noChangeShapeType="1"/>
          </p:cNvCxnSpPr>
          <p:nvPr/>
        </p:nvCxnSpPr>
        <p:spPr bwMode="auto">
          <a:xfrm>
            <a:off x="125111" y="5676806"/>
            <a:ext cx="633806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2" name="正方形/長方形 171">
            <a:extLst>
              <a:ext uri="{FF2B5EF4-FFF2-40B4-BE49-F238E27FC236}">
                <a16:creationId xmlns:a16="http://schemas.microsoft.com/office/drawing/2014/main" id="{54BECCF5-4C55-5AC6-7556-A96C631BC23F}"/>
              </a:ext>
            </a:extLst>
          </p:cNvPr>
          <p:cNvSpPr/>
          <p:nvPr/>
        </p:nvSpPr>
        <p:spPr>
          <a:xfrm>
            <a:off x="6342966" y="6325041"/>
            <a:ext cx="120208" cy="5868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3" name="直線コネクタ 9">
            <a:extLst>
              <a:ext uri="{FF2B5EF4-FFF2-40B4-BE49-F238E27FC236}">
                <a16:creationId xmlns:a16="http://schemas.microsoft.com/office/drawing/2014/main" id="{DDE30BDD-8A75-58BF-C317-1C07DF4B7580}"/>
              </a:ext>
            </a:extLst>
          </p:cNvPr>
          <p:cNvCxnSpPr>
            <a:cxnSpLocks noChangeShapeType="1"/>
          </p:cNvCxnSpPr>
          <p:nvPr/>
        </p:nvCxnSpPr>
        <p:spPr bwMode="auto">
          <a:xfrm>
            <a:off x="153884" y="3684687"/>
            <a:ext cx="6344098"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8" name="正方形/長方形 177">
            <a:extLst>
              <a:ext uri="{FF2B5EF4-FFF2-40B4-BE49-F238E27FC236}">
                <a16:creationId xmlns:a16="http://schemas.microsoft.com/office/drawing/2014/main" id="{0995C056-784C-0FE6-FA94-20873C4DB1A4}"/>
              </a:ext>
            </a:extLst>
          </p:cNvPr>
          <p:cNvSpPr/>
          <p:nvPr/>
        </p:nvSpPr>
        <p:spPr>
          <a:xfrm>
            <a:off x="252665" y="3697380"/>
            <a:ext cx="3815468"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耐重塩害仕様だから海の近くでも安心！</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187" name="直線コネクタ 9">
            <a:extLst>
              <a:ext uri="{FF2B5EF4-FFF2-40B4-BE49-F238E27FC236}">
                <a16:creationId xmlns:a16="http://schemas.microsoft.com/office/drawing/2014/main" id="{02D9668B-94C3-3FB5-1D0E-06B1F91ECA66}"/>
              </a:ext>
            </a:extLst>
          </p:cNvPr>
          <p:cNvCxnSpPr>
            <a:cxnSpLocks noChangeShapeType="1"/>
          </p:cNvCxnSpPr>
          <p:nvPr/>
        </p:nvCxnSpPr>
        <p:spPr bwMode="auto">
          <a:xfrm>
            <a:off x="121254" y="4052677"/>
            <a:ext cx="6365271"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8" name="正方形/長方形 19">
            <a:extLst>
              <a:ext uri="{FF2B5EF4-FFF2-40B4-BE49-F238E27FC236}">
                <a16:creationId xmlns:a16="http://schemas.microsoft.com/office/drawing/2014/main" id="{1681E2FA-275A-83B8-B28D-7F82FFFB2A35}"/>
              </a:ext>
            </a:extLst>
          </p:cNvPr>
          <p:cNvSpPr>
            <a:spLocks noChangeArrowheads="1"/>
          </p:cNvSpPr>
          <p:nvPr/>
        </p:nvSpPr>
        <p:spPr bwMode="auto">
          <a:xfrm>
            <a:off x="116491" y="3676439"/>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grpSp>
        <p:nvGrpSpPr>
          <p:cNvPr id="240" name="object 33">
            <a:extLst>
              <a:ext uri="{FF2B5EF4-FFF2-40B4-BE49-F238E27FC236}">
                <a16:creationId xmlns:a16="http://schemas.microsoft.com/office/drawing/2014/main" id="{05DAFF85-5E36-6ABE-A14C-FC0B1BA5EFC6}"/>
              </a:ext>
            </a:extLst>
          </p:cNvPr>
          <p:cNvGrpSpPr/>
          <p:nvPr/>
        </p:nvGrpSpPr>
        <p:grpSpPr>
          <a:xfrm>
            <a:off x="6163085" y="5655145"/>
            <a:ext cx="432434" cy="432434"/>
            <a:chOff x="909735" y="2161233"/>
            <a:chExt cx="432434" cy="432434"/>
          </a:xfrm>
        </p:grpSpPr>
        <p:sp>
          <p:nvSpPr>
            <p:cNvPr id="241" name="object 34">
              <a:extLst>
                <a:ext uri="{FF2B5EF4-FFF2-40B4-BE49-F238E27FC236}">
                  <a16:creationId xmlns:a16="http://schemas.microsoft.com/office/drawing/2014/main" id="{C5F759E4-A53F-963B-340D-FB9EB5422A67}"/>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242" name="object 35">
              <a:extLst>
                <a:ext uri="{FF2B5EF4-FFF2-40B4-BE49-F238E27FC236}">
                  <a16:creationId xmlns:a16="http://schemas.microsoft.com/office/drawing/2014/main" id="{852D3208-B5BE-5D9C-DAF7-4AC6498235FB}"/>
                </a:ext>
              </a:extLst>
            </p:cNvPr>
            <p:cNvPicPr/>
            <p:nvPr/>
          </p:nvPicPr>
          <p:blipFill>
            <a:blip r:embed="rId10" cstate="print"/>
            <a:stretch>
              <a:fillRect/>
            </a:stretch>
          </p:blipFill>
          <p:spPr>
            <a:xfrm>
              <a:off x="972442" y="2324323"/>
              <a:ext cx="87109" cy="106311"/>
            </a:xfrm>
            <a:prstGeom prst="rect">
              <a:avLst/>
            </a:prstGeom>
          </p:spPr>
        </p:pic>
        <p:pic>
          <p:nvPicPr>
            <p:cNvPr id="243" name="object 36">
              <a:extLst>
                <a:ext uri="{FF2B5EF4-FFF2-40B4-BE49-F238E27FC236}">
                  <a16:creationId xmlns:a16="http://schemas.microsoft.com/office/drawing/2014/main" id="{8ADB9751-F21E-4037-3909-4244A119D1C8}"/>
                </a:ext>
              </a:extLst>
            </p:cNvPr>
            <p:cNvPicPr/>
            <p:nvPr/>
          </p:nvPicPr>
          <p:blipFill>
            <a:blip r:embed="rId11" cstate="print"/>
            <a:stretch>
              <a:fillRect/>
            </a:stretch>
          </p:blipFill>
          <p:spPr>
            <a:xfrm>
              <a:off x="1079921" y="2323413"/>
              <a:ext cx="199285" cy="107861"/>
            </a:xfrm>
            <a:prstGeom prst="rect">
              <a:avLst/>
            </a:prstGeom>
          </p:spPr>
        </p:pic>
      </p:grpSp>
      <p:pic>
        <p:nvPicPr>
          <p:cNvPr id="244" name="図 5">
            <a:extLst>
              <a:ext uri="{FF2B5EF4-FFF2-40B4-BE49-F238E27FC236}">
                <a16:creationId xmlns:a16="http://schemas.microsoft.com/office/drawing/2014/main" id="{B8BB53AA-B116-C62A-5A96-FD42E5054250}"/>
              </a:ext>
            </a:extLst>
          </p:cNvPr>
          <p:cNvPicPr>
            <a:picLocks noChangeAspect="1"/>
          </p:cNvPicPr>
          <p:nvPr/>
        </p:nvPicPr>
        <p:blipFill>
          <a:blip r:embed="rId17">
            <a:extLst>
              <a:ext uri="{28A0092B-C50C-407E-A947-70E740481C1C}">
                <a14:useLocalDpi xmlns:a14="http://schemas.microsoft.com/office/drawing/2010/main" val="0"/>
              </a:ext>
            </a:extLst>
          </a:blip>
          <a:srcRect l="-1163" t="259"/>
          <a:stretch>
            <a:fillRect/>
          </a:stretch>
        </p:blipFill>
        <p:spPr bwMode="auto">
          <a:xfrm>
            <a:off x="4669507" y="4767253"/>
            <a:ext cx="182562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 name="グループ化 1">
            <a:extLst>
              <a:ext uri="{FF2B5EF4-FFF2-40B4-BE49-F238E27FC236}">
                <a16:creationId xmlns:a16="http://schemas.microsoft.com/office/drawing/2014/main" id="{94F8F598-4B9F-E930-A73C-BEBD8D1E8969}"/>
              </a:ext>
            </a:extLst>
          </p:cNvPr>
          <p:cNvGrpSpPr>
            <a:grpSpLocks/>
          </p:cNvGrpSpPr>
          <p:nvPr/>
        </p:nvGrpSpPr>
        <p:grpSpPr bwMode="auto">
          <a:xfrm>
            <a:off x="141669" y="4091065"/>
            <a:ext cx="5161155" cy="1469856"/>
            <a:chOff x="6980239" y="1407521"/>
            <a:chExt cx="5162108" cy="1469030"/>
          </a:xfrm>
        </p:grpSpPr>
        <p:pic>
          <p:nvPicPr>
            <p:cNvPr id="246" name="図 116">
              <a:extLst>
                <a:ext uri="{FF2B5EF4-FFF2-40B4-BE49-F238E27FC236}">
                  <a16:creationId xmlns:a16="http://schemas.microsoft.com/office/drawing/2014/main" id="{4BE6F96D-04AE-AA12-C1C6-0B984C6CDE3B}"/>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6980239" y="1441451"/>
              <a:ext cx="2676784"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 name="図 117">
              <a:extLst>
                <a:ext uri="{FF2B5EF4-FFF2-40B4-BE49-F238E27FC236}">
                  <a16:creationId xmlns:a16="http://schemas.microsoft.com/office/drawing/2014/main" id="{09147391-95F1-1555-36CA-78CF1431FF32}"/>
                </a:ext>
              </a:extLst>
            </p:cNvPr>
            <p:cNvPicPr>
              <a:picLocks noChangeAspect="1"/>
            </p:cNvPicPr>
            <p:nvPr/>
          </p:nvPicPr>
          <p:blipFill>
            <a:blip r:embed="rId19" cstate="print">
              <a:extLst>
                <a:ext uri="{28A0092B-C50C-407E-A947-70E740481C1C}">
                  <a14:useLocalDpi xmlns:a14="http://schemas.microsoft.com/office/drawing/2010/main" val="0"/>
                </a:ext>
              </a:extLst>
            </a:blip>
            <a:srcRect l="16437" t="8899" r="17484" b="10655"/>
            <a:stretch>
              <a:fillRect/>
            </a:stretch>
          </p:blipFill>
          <p:spPr bwMode="auto">
            <a:xfrm>
              <a:off x="11430707" y="1407521"/>
              <a:ext cx="262751" cy="38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8" name="テキスト ボックス 118">
              <a:extLst>
                <a:ext uri="{FF2B5EF4-FFF2-40B4-BE49-F238E27FC236}">
                  <a16:creationId xmlns:a16="http://schemas.microsoft.com/office/drawing/2014/main" id="{24458109-D7B9-8E9E-2D48-2E5A08B41A1C}"/>
                </a:ext>
              </a:extLst>
            </p:cNvPr>
            <p:cNvSpPr txBox="1">
              <a:spLocks noChangeArrowheads="1"/>
            </p:cNvSpPr>
            <p:nvPr/>
          </p:nvSpPr>
          <p:spPr bwMode="auto">
            <a:xfrm>
              <a:off x="9646400" y="1432995"/>
              <a:ext cx="24959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1" lang="ja-JP" altLang="en-US" sz="1800" dirty="0">
                  <a:latin typeface="BIZ UDPゴシック" panose="020B0400000000000000" pitchFamily="50" charset="-128"/>
                  <a:ea typeface="BIZ UDPゴシック" panose="020B0400000000000000" pitchFamily="50" charset="-128"/>
                </a:rPr>
                <a:t>耐重塩害仕様で</a:t>
              </a:r>
              <a:endParaRPr kumimoji="1" lang="en-US" altLang="ja-JP" sz="1800" dirty="0">
                <a:latin typeface="BIZ UDPゴシック" panose="020B0400000000000000" pitchFamily="50" charset="-128"/>
                <a:ea typeface="BIZ UDPゴシック" panose="020B0400000000000000" pitchFamily="50" charset="-128"/>
              </a:endParaRPr>
            </a:p>
            <a:p>
              <a:r>
                <a:rPr kumimoji="1" lang="ja-JP" altLang="en-US" sz="1800" dirty="0">
                  <a:latin typeface="BIZ UDPゴシック" panose="020B0400000000000000" pitchFamily="50" charset="-128"/>
                  <a:ea typeface="BIZ UDPゴシック" panose="020B0400000000000000" pitchFamily="50" charset="-128"/>
                </a:rPr>
                <a:t>海の近くの設置に最適</a:t>
              </a:r>
            </a:p>
          </p:txBody>
        </p:sp>
        <p:sp>
          <p:nvSpPr>
            <p:cNvPr id="249" name="Rectangle 61">
              <a:extLst>
                <a:ext uri="{FF2B5EF4-FFF2-40B4-BE49-F238E27FC236}">
                  <a16:creationId xmlns:a16="http://schemas.microsoft.com/office/drawing/2014/main" id="{9744D576-7AF4-628B-FE27-E40BED15E053}"/>
                </a:ext>
              </a:extLst>
            </p:cNvPr>
            <p:cNvSpPr>
              <a:spLocks/>
            </p:cNvSpPr>
            <p:nvPr/>
          </p:nvSpPr>
          <p:spPr bwMode="auto">
            <a:xfrm>
              <a:off x="9477874" y="2163265"/>
              <a:ext cx="2261017" cy="5886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115000"/>
                </a:lnSpc>
                <a:spcBef>
                  <a:spcPct val="0"/>
                </a:spcBef>
                <a:buSzTx/>
                <a:buFontTx/>
                <a:buNone/>
                <a:defRPr/>
              </a:pPr>
              <a:r>
                <a:rPr lang="ja-JP" altLang="en-US" sz="1200" dirty="0">
                  <a:solidFill>
                    <a:schemeClr val="tx1">
                      <a:lumMod val="75000"/>
                      <a:lumOff val="25000"/>
                    </a:schemeClr>
                  </a:solidFill>
                  <a:latin typeface="ＭＳ Ｐゴシック" panose="020B0600070205080204" pitchFamily="50" charset="-128"/>
                  <a:ea typeface="HGPｺﾞｼｯｸE" panose="020B0900000000000000" pitchFamily="50" charset="-128"/>
                  <a:sym typeface="ＭＳ Ｐゴシック" panose="020B060007020508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　コロナエコキュートで</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endParaRPr>
            </a:p>
            <a:p>
              <a:pPr eaLnBrk="1">
                <a:lnSpc>
                  <a:spcPct val="115000"/>
                </a:lnSpc>
                <a:spcBef>
                  <a:spcPct val="0"/>
                </a:spcBef>
                <a:buSzTx/>
                <a:buFontTx/>
                <a:buNone/>
                <a:defRPr/>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　　安心で快適な給湯生活</a:t>
              </a:r>
            </a:p>
          </p:txBody>
        </p:sp>
      </p:grpSp>
      <p:cxnSp>
        <p:nvCxnSpPr>
          <p:cNvPr id="2" name="直線コネクタ 9">
            <a:extLst>
              <a:ext uri="{FF2B5EF4-FFF2-40B4-BE49-F238E27FC236}">
                <a16:creationId xmlns:a16="http://schemas.microsoft.com/office/drawing/2014/main" id="{9C97B311-C177-9501-CFCF-F9193EFCB4CB}"/>
              </a:ext>
            </a:extLst>
          </p:cNvPr>
          <p:cNvCxnSpPr>
            <a:cxnSpLocks noChangeShapeType="1"/>
          </p:cNvCxnSpPr>
          <p:nvPr/>
        </p:nvCxnSpPr>
        <p:spPr bwMode="auto">
          <a:xfrm>
            <a:off x="6846858" y="3695531"/>
            <a:ext cx="5805026" cy="871"/>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テキスト ボックス 13">
            <a:extLst>
              <a:ext uri="{FF2B5EF4-FFF2-40B4-BE49-F238E27FC236}">
                <a16:creationId xmlns:a16="http://schemas.microsoft.com/office/drawing/2014/main" id="{39005856-4185-E4AB-9ACB-290103E02B12}"/>
              </a:ext>
            </a:extLst>
          </p:cNvPr>
          <p:cNvSpPr txBox="1">
            <a:spLocks noChangeArrowheads="1"/>
          </p:cNvSpPr>
          <p:nvPr/>
        </p:nvSpPr>
        <p:spPr bwMode="auto">
          <a:xfrm>
            <a:off x="6764612" y="4250371"/>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12" name="テキスト ボックス 6">
            <a:extLst>
              <a:ext uri="{FF2B5EF4-FFF2-40B4-BE49-F238E27FC236}">
                <a16:creationId xmlns:a16="http://schemas.microsoft.com/office/drawing/2014/main" id="{5FFCB40B-7A9F-4578-4585-0288930A4EFD}"/>
              </a:ext>
            </a:extLst>
          </p:cNvPr>
          <p:cNvSpPr txBox="1">
            <a:spLocks noChangeArrowheads="1"/>
          </p:cNvSpPr>
          <p:nvPr/>
        </p:nvSpPr>
        <p:spPr bwMode="auto">
          <a:xfrm>
            <a:off x="6768673" y="4182580"/>
            <a:ext cx="594654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環境の変化、お客様のライフスタイルの変化により、電気料金メニューも多様化しています。今までの通りの夜間電気料金メニューのほかに様々な電気料金メニューに対応する運転制御を搭載しました。</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cxnSp>
        <p:nvCxnSpPr>
          <p:cNvPr id="14" name="直線コネクタ 9">
            <a:extLst>
              <a:ext uri="{FF2B5EF4-FFF2-40B4-BE49-F238E27FC236}">
                <a16:creationId xmlns:a16="http://schemas.microsoft.com/office/drawing/2014/main" id="{A52C6DA7-7242-299C-C71A-611FBB49548A}"/>
              </a:ext>
            </a:extLst>
          </p:cNvPr>
          <p:cNvCxnSpPr>
            <a:cxnSpLocks noChangeShapeType="1"/>
          </p:cNvCxnSpPr>
          <p:nvPr/>
        </p:nvCxnSpPr>
        <p:spPr bwMode="auto">
          <a:xfrm>
            <a:off x="6814228" y="4063521"/>
            <a:ext cx="583765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正方形/長方形 19">
            <a:extLst>
              <a:ext uri="{FF2B5EF4-FFF2-40B4-BE49-F238E27FC236}">
                <a16:creationId xmlns:a16="http://schemas.microsoft.com/office/drawing/2014/main" id="{CD7BD26F-9A1E-72A6-624B-EA523740B7E5}"/>
              </a:ext>
            </a:extLst>
          </p:cNvPr>
          <p:cNvSpPr>
            <a:spLocks noChangeArrowheads="1"/>
          </p:cNvSpPr>
          <p:nvPr/>
        </p:nvSpPr>
        <p:spPr bwMode="auto">
          <a:xfrm>
            <a:off x="6809465" y="3687283"/>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16" name="テキスト ボックス 6">
            <a:extLst>
              <a:ext uri="{FF2B5EF4-FFF2-40B4-BE49-F238E27FC236}">
                <a16:creationId xmlns:a16="http://schemas.microsoft.com/office/drawing/2014/main" id="{9F24E7DC-DE38-EE94-AE24-69DC7772C406}"/>
              </a:ext>
            </a:extLst>
          </p:cNvPr>
          <p:cNvSpPr txBox="1">
            <a:spLocks noChangeArrowheads="1"/>
          </p:cNvSpPr>
          <p:nvPr/>
        </p:nvSpPr>
        <p:spPr bwMode="auto">
          <a:xfrm>
            <a:off x="6718165" y="6277411"/>
            <a:ext cx="598529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spcBef>
                <a:spcPts val="0"/>
              </a:spcBef>
              <a:buNone/>
            </a:pPr>
            <a:r>
              <a:rPr kumimoji="1" lang="ja-JP" altLang="en-US" sz="800" b="1" dirty="0">
                <a:latin typeface="BIZ UDPゴシック" panose="020B0400000000000000" pitchFamily="50" charset="-128"/>
                <a:ea typeface="BIZ UDPゴシック" panose="020B0400000000000000" pitchFamily="50" charset="-128"/>
              </a:rPr>
              <a:t>（注</a:t>
            </a:r>
            <a:r>
              <a:rPr kumimoji="1" lang="ja-JP" altLang="en-US" sz="800" b="1" dirty="0">
                <a:latin typeface="メイリオ" panose="020B0604030504040204" pitchFamily="50" charset="-128"/>
                <a:ea typeface="メイリオ" panose="020B0604030504040204" pitchFamily="50" charset="-128"/>
              </a:rPr>
              <a:t>）</a:t>
            </a:r>
            <a:endParaRPr kumimoji="1" lang="en-US" altLang="ja-JP" sz="8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800" dirty="0">
                <a:latin typeface="メイリオ" panose="020B0604030504040204" pitchFamily="50" charset="-128"/>
                <a:ea typeface="メイリオ" panose="020B0604030504040204" pitchFamily="50" charset="-128"/>
              </a:rPr>
              <a:t>当該機器は「夜間蓄熱式機器（エコキュート）」のため、「おひさまエコキュート」専用の電気料金メニューには加入できません。</a:t>
            </a:r>
            <a:endParaRPr lang="en-US" altLang="ja-JP" sz="8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800" dirty="0">
                <a:latin typeface="メイリオ" panose="020B0604030504040204" pitchFamily="50" charset="-128"/>
                <a:ea typeface="メイリオ" panose="020B0604030504040204" pitchFamily="50" charset="-128"/>
              </a:rPr>
              <a:t>「夜間蓄熱式機器（エコキュート）」の導入が条件の電気料金メニューで、リモコンにて昼間の主沸き上</a:t>
            </a:r>
            <a:r>
              <a:rPr lang="ja-JP" altLang="en-US" sz="800" dirty="0">
                <a:latin typeface="メイリオ" panose="020B0604030504040204" pitchFamily="50" charset="-128"/>
                <a:ea typeface="メイリオ" panose="020B0604030504040204" pitchFamily="50" charset="-128"/>
              </a:rPr>
              <a:t>げ</a:t>
            </a:r>
            <a:r>
              <a:rPr lang="ja-JP" altLang="ja-JP" sz="800" dirty="0">
                <a:latin typeface="メイリオ" panose="020B0604030504040204" pitchFamily="50" charset="-128"/>
                <a:ea typeface="メイリオ" panose="020B0604030504040204" pitchFamily="50" charset="-128"/>
              </a:rPr>
              <a:t>時間帯の選択をした場合、電気料金が高くなることや、電力契約の変更が必要になる場合がありますのでご注意ください。</a:t>
            </a:r>
            <a:endParaRPr lang="en-US" altLang="ja-JP" sz="8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800" dirty="0">
                <a:latin typeface="メイリオ" panose="020B0604030504040204" pitchFamily="50" charset="-128"/>
                <a:ea typeface="メイリオ" panose="020B0604030504040204" pitchFamily="50" charset="-128"/>
              </a:rPr>
              <a:t>「エネルギー性能計算プログラム（住宅版）」（通称</a:t>
            </a:r>
            <a:r>
              <a:rPr lang="en-US" altLang="ja-JP" sz="800" dirty="0">
                <a:latin typeface="メイリオ" panose="020B0604030504040204" pitchFamily="50" charset="-128"/>
                <a:ea typeface="メイリオ" panose="020B0604030504040204" pitchFamily="50" charset="-128"/>
              </a:rPr>
              <a:t>Web</a:t>
            </a:r>
            <a:r>
              <a:rPr lang="ja-JP" altLang="ja-JP" sz="800" dirty="0">
                <a:latin typeface="メイリオ" panose="020B0604030504040204" pitchFamily="50" charset="-128"/>
                <a:ea typeface="メイリオ" panose="020B0604030504040204" pitchFamily="50" charset="-128"/>
              </a:rPr>
              <a:t>プロ）では、給湯設備（ヒートポンプ給湯機）</a:t>
            </a:r>
            <a:r>
              <a:rPr lang="ja-JP" altLang="en-US" sz="800" dirty="0">
                <a:latin typeface="メイリオ" panose="020B0604030504040204" pitchFamily="50" charset="-128"/>
                <a:ea typeface="メイリオ" panose="020B0604030504040204" pitchFamily="50" charset="-128"/>
              </a:rPr>
              <a:t>の</a:t>
            </a:r>
            <a:r>
              <a:rPr lang="ja-JP" altLang="ja-JP" sz="800" dirty="0">
                <a:latin typeface="メイリオ" panose="020B0604030504040204" pitchFamily="50" charset="-128"/>
                <a:ea typeface="メイリオ" panose="020B0604030504040204" pitchFamily="50" charset="-128"/>
              </a:rPr>
              <a:t>「昼間沸上げ」の入力項目で「評価しない、または昼間沸上げ形ではない」を選択してください。</a:t>
            </a:r>
          </a:p>
          <a:p>
            <a:pPr marL="171450" indent="-171450">
              <a:spcBef>
                <a:spcPts val="0"/>
              </a:spcBef>
              <a:buFont typeface="Wingdings" panose="05000000000000000000" pitchFamily="2" charset="2"/>
              <a:buChar char="l"/>
            </a:pPr>
            <a:r>
              <a:rPr lang="ja-JP" altLang="ja-JP" sz="800" dirty="0">
                <a:latin typeface="メイリオ" panose="020B0604030504040204" pitchFamily="50" charset="-128"/>
                <a:ea typeface="メイリオ" panose="020B0604030504040204" pitchFamily="50" charset="-128"/>
              </a:rPr>
              <a:t>この機能は、電気のご使用を昼間に移行できるお客様向け電気料金メニューや太陽光発電システムとの併用を目的とした電気料金メニューへの対応を目的としたものです。ご契約のメニューに合った主沸き上げ時間の設定をお願いいたします。なお、加入可否や掲載のない電気料金メニューにつきましては、ご契約予定の電力会社へご確認ください。</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en-US" altLang="ja-JP"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sp>
        <p:nvSpPr>
          <p:cNvPr id="17" name="テキスト ボックス 6">
            <a:extLst>
              <a:ext uri="{FF2B5EF4-FFF2-40B4-BE49-F238E27FC236}">
                <a16:creationId xmlns:a16="http://schemas.microsoft.com/office/drawing/2014/main" id="{DBD3CA9B-4CF6-8922-D0AE-5397B0C15590}"/>
              </a:ext>
            </a:extLst>
          </p:cNvPr>
          <p:cNvSpPr txBox="1">
            <a:spLocks noChangeArrowheads="1"/>
          </p:cNvSpPr>
          <p:nvPr/>
        </p:nvSpPr>
        <p:spPr bwMode="auto">
          <a:xfrm>
            <a:off x="11822211" y="5960089"/>
            <a:ext cx="6758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など</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grpSp>
        <p:nvGrpSpPr>
          <p:cNvPr id="18" name="object 33">
            <a:extLst>
              <a:ext uri="{FF2B5EF4-FFF2-40B4-BE49-F238E27FC236}">
                <a16:creationId xmlns:a16="http://schemas.microsoft.com/office/drawing/2014/main" id="{9857DD75-8949-CFCD-095C-5D06E00DB122}"/>
              </a:ext>
            </a:extLst>
          </p:cNvPr>
          <p:cNvGrpSpPr/>
          <p:nvPr/>
        </p:nvGrpSpPr>
        <p:grpSpPr>
          <a:xfrm>
            <a:off x="12333825" y="3662360"/>
            <a:ext cx="432434" cy="432434"/>
            <a:chOff x="909735" y="2161233"/>
            <a:chExt cx="432434" cy="432434"/>
          </a:xfrm>
        </p:grpSpPr>
        <p:sp>
          <p:nvSpPr>
            <p:cNvPr id="19" name="object 34">
              <a:extLst>
                <a:ext uri="{FF2B5EF4-FFF2-40B4-BE49-F238E27FC236}">
                  <a16:creationId xmlns:a16="http://schemas.microsoft.com/office/drawing/2014/main" id="{B3B84079-1B2C-64E1-EB35-5134DA567CB9}"/>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20" name="object 35">
              <a:extLst>
                <a:ext uri="{FF2B5EF4-FFF2-40B4-BE49-F238E27FC236}">
                  <a16:creationId xmlns:a16="http://schemas.microsoft.com/office/drawing/2014/main" id="{04C24C5D-E713-2CAE-333D-7923FA9E85B9}"/>
                </a:ext>
              </a:extLst>
            </p:cNvPr>
            <p:cNvPicPr/>
            <p:nvPr/>
          </p:nvPicPr>
          <p:blipFill>
            <a:blip r:embed="rId10" cstate="print"/>
            <a:stretch>
              <a:fillRect/>
            </a:stretch>
          </p:blipFill>
          <p:spPr>
            <a:xfrm>
              <a:off x="972442" y="2324323"/>
              <a:ext cx="87109" cy="106311"/>
            </a:xfrm>
            <a:prstGeom prst="rect">
              <a:avLst/>
            </a:prstGeom>
          </p:spPr>
        </p:pic>
        <p:pic>
          <p:nvPicPr>
            <p:cNvPr id="21" name="object 36">
              <a:extLst>
                <a:ext uri="{FF2B5EF4-FFF2-40B4-BE49-F238E27FC236}">
                  <a16:creationId xmlns:a16="http://schemas.microsoft.com/office/drawing/2014/main" id="{38EBFF47-C58A-65CD-898B-BC42E3BB05DF}"/>
                </a:ext>
              </a:extLst>
            </p:cNvPr>
            <p:cNvPicPr/>
            <p:nvPr/>
          </p:nvPicPr>
          <p:blipFill>
            <a:blip r:embed="rId11" cstate="print"/>
            <a:stretch>
              <a:fillRect/>
            </a:stretch>
          </p:blipFill>
          <p:spPr>
            <a:xfrm>
              <a:off x="1079921" y="2323413"/>
              <a:ext cx="199285" cy="107861"/>
            </a:xfrm>
            <a:prstGeom prst="rect">
              <a:avLst/>
            </a:prstGeom>
          </p:spPr>
        </p:pic>
      </p:grpSp>
      <p:graphicFrame>
        <p:nvGraphicFramePr>
          <p:cNvPr id="22" name="表 21">
            <a:extLst>
              <a:ext uri="{FF2B5EF4-FFF2-40B4-BE49-F238E27FC236}">
                <a16:creationId xmlns:a16="http://schemas.microsoft.com/office/drawing/2014/main" id="{AFECDA38-BC84-C939-97DB-5B8EE283CAA8}"/>
              </a:ext>
            </a:extLst>
          </p:cNvPr>
          <p:cNvGraphicFramePr>
            <a:graphicFrameLocks noGrp="1"/>
          </p:cNvGraphicFramePr>
          <p:nvPr>
            <p:extLst>
              <p:ext uri="{D42A27DB-BD31-4B8C-83A1-F6EECF244321}">
                <p14:modId xmlns:p14="http://schemas.microsoft.com/office/powerpoint/2010/main" val="3603227171"/>
              </p:ext>
            </p:extLst>
          </p:nvPr>
        </p:nvGraphicFramePr>
        <p:xfrm>
          <a:off x="7359452" y="5129944"/>
          <a:ext cx="4409060" cy="1039191"/>
        </p:xfrm>
        <a:graphic>
          <a:graphicData uri="http://schemas.openxmlformats.org/drawingml/2006/table">
            <a:tbl>
              <a:tblPr firstRow="1" bandRow="1">
                <a:tableStyleId>{93296810-A885-4BE3-A3E7-6D5BEEA58F35}</a:tableStyleId>
              </a:tblPr>
              <a:tblGrid>
                <a:gridCol w="702509">
                  <a:extLst>
                    <a:ext uri="{9D8B030D-6E8A-4147-A177-3AD203B41FA5}">
                      <a16:colId xmlns:a16="http://schemas.microsoft.com/office/drawing/2014/main" val="3927586217"/>
                    </a:ext>
                  </a:extLst>
                </a:gridCol>
                <a:gridCol w="1502021">
                  <a:extLst>
                    <a:ext uri="{9D8B030D-6E8A-4147-A177-3AD203B41FA5}">
                      <a16:colId xmlns:a16="http://schemas.microsoft.com/office/drawing/2014/main" val="1864593865"/>
                    </a:ext>
                  </a:extLst>
                </a:gridCol>
                <a:gridCol w="629866">
                  <a:extLst>
                    <a:ext uri="{9D8B030D-6E8A-4147-A177-3AD203B41FA5}">
                      <a16:colId xmlns:a16="http://schemas.microsoft.com/office/drawing/2014/main" val="637975332"/>
                    </a:ext>
                  </a:extLst>
                </a:gridCol>
                <a:gridCol w="1574664">
                  <a:extLst>
                    <a:ext uri="{9D8B030D-6E8A-4147-A177-3AD203B41FA5}">
                      <a16:colId xmlns:a16="http://schemas.microsoft.com/office/drawing/2014/main" val="2500243132"/>
                    </a:ext>
                  </a:extLst>
                </a:gridCol>
              </a:tblGrid>
              <a:tr h="307772">
                <a:tc>
                  <a:txBody>
                    <a:bodyPr/>
                    <a:lstStyle/>
                    <a:p>
                      <a:pPr algn="ctr"/>
                      <a:r>
                        <a:rPr kumimoji="1" lang="ja-JP" altLang="en-US" sz="800" dirty="0"/>
                        <a:t>電力会社</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電気料金メニュー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電力会社</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電気料金メニュー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1358651075"/>
                  </a:ext>
                </a:extLst>
              </a:tr>
              <a:tr h="229967">
                <a:tc>
                  <a:txBody>
                    <a:bodyPr/>
                    <a:lstStyle/>
                    <a:p>
                      <a:pPr algn="l"/>
                      <a:r>
                        <a:rPr kumimoji="1" lang="ja-JP" altLang="en-US" sz="800" dirty="0"/>
                        <a:t>北海道電力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エネとくスマート</a:t>
                      </a:r>
                      <a:r>
                        <a:rPr kumimoji="1" lang="en-US" altLang="ja-JP" sz="800" dirty="0"/>
                        <a:t>life</a:t>
                      </a:r>
                      <a:r>
                        <a:rPr kumimoji="1" lang="ja-JP" altLang="en-US" sz="800" dirty="0"/>
                        <a:t>プラン</a:t>
                      </a:r>
                      <a:endParaRPr kumimoji="1" lang="ja-JP" altLang="en-US" sz="800" baseline="300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中国電力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おひさまシフトコース</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244185907"/>
                  </a:ext>
                </a:extLst>
              </a:tr>
              <a:tr h="196022">
                <a:tc>
                  <a:txBody>
                    <a:bodyPr/>
                    <a:lstStyle/>
                    <a:p>
                      <a:pPr algn="l"/>
                      <a:r>
                        <a:rPr kumimoji="1" lang="ja-JP" altLang="en-US" sz="800" dirty="0"/>
                        <a:t>東北電力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よりそう＋おひさま</a:t>
                      </a:r>
                      <a:r>
                        <a:rPr kumimoji="1" lang="en-US" altLang="ja-JP" sz="800" dirty="0"/>
                        <a:t>e</a:t>
                      </a:r>
                      <a:r>
                        <a:rPr kumimoji="1" lang="ja-JP" altLang="en-US" sz="800" dirty="0"/>
                        <a:t>バリュー</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四国電力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昼トク</a:t>
                      </a:r>
                      <a:r>
                        <a:rPr kumimoji="1" lang="en-US" altLang="ja-JP" sz="800" dirty="0"/>
                        <a:t>e</a:t>
                      </a:r>
                      <a:r>
                        <a:rPr kumimoji="1" lang="ja-JP" altLang="en-US" sz="800" dirty="0"/>
                        <a:t>プラン</a:t>
                      </a:r>
                      <a:endParaRPr kumimoji="1" lang="en-US" altLang="ja-JP"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14472966"/>
                  </a:ext>
                </a:extLst>
              </a:tr>
              <a:tr h="276757">
                <a:tc>
                  <a:txBody>
                    <a:bodyPr/>
                    <a:lstStyle/>
                    <a:p>
                      <a:pPr algn="l"/>
                      <a:r>
                        <a:rPr kumimoji="1" lang="ja-JP" altLang="en-US" sz="800" dirty="0"/>
                        <a:t>中部電力</a:t>
                      </a:r>
                      <a:endParaRPr kumimoji="1" lang="en-US" altLang="ja-JP" sz="800" dirty="0"/>
                    </a:p>
                    <a:p>
                      <a:pPr algn="l"/>
                      <a:r>
                        <a:rPr kumimoji="1" lang="ja-JP" altLang="en-US" sz="800" dirty="0"/>
                        <a:t>ミライズ</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tc>
                <a:tc>
                  <a:txBody>
                    <a:bodyPr/>
                    <a:lstStyle/>
                    <a:p>
                      <a:pPr algn="ctr"/>
                      <a:r>
                        <a:rPr kumimoji="1" lang="ja-JP" altLang="en-US" sz="800" dirty="0"/>
                        <a:t>昼とくプラン</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l"/>
                      <a:r>
                        <a:rPr kumimoji="1" lang="ja-JP" altLang="en-US" sz="800" dirty="0"/>
                        <a:t>九州電力</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t>おひさま昼トクプラン</a:t>
                      </a:r>
                      <a:endParaRPr kumimoji="1" lang="ja-JP" altLang="en-US" sz="800" dirty="0">
                        <a:latin typeface="メイリオ" panose="020B0604030504040204" pitchFamily="50" charset="-128"/>
                        <a:ea typeface="メイリオ" panose="020B0604030504040204" pitchFamily="50" charset="-128"/>
                      </a:endParaRPr>
                    </a:p>
                  </a:txBody>
                  <a:tcPr marL="61592" marR="61592" marT="30795" marB="30795" anchor="ctr"/>
                </a:tc>
                <a:extLst>
                  <a:ext uri="{0D108BD9-81ED-4DB2-BD59-A6C34878D82A}">
                    <a16:rowId xmlns:a16="http://schemas.microsoft.com/office/drawing/2014/main" val="3724015219"/>
                  </a:ext>
                </a:extLst>
              </a:tr>
            </a:tbl>
          </a:graphicData>
        </a:graphic>
      </p:graphicFrame>
      <p:cxnSp>
        <p:nvCxnSpPr>
          <p:cNvPr id="23" name="直線コネクタ 9">
            <a:extLst>
              <a:ext uri="{FF2B5EF4-FFF2-40B4-BE49-F238E27FC236}">
                <a16:creationId xmlns:a16="http://schemas.microsoft.com/office/drawing/2014/main" id="{67C920D9-BFDB-B843-1F86-A2DF39E84765}"/>
              </a:ext>
            </a:extLst>
          </p:cNvPr>
          <p:cNvCxnSpPr>
            <a:cxnSpLocks noChangeShapeType="1"/>
          </p:cNvCxnSpPr>
          <p:nvPr/>
        </p:nvCxnSpPr>
        <p:spPr bwMode="auto">
          <a:xfrm>
            <a:off x="6841977" y="7781858"/>
            <a:ext cx="576277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9">
            <a:extLst>
              <a:ext uri="{FF2B5EF4-FFF2-40B4-BE49-F238E27FC236}">
                <a16:creationId xmlns:a16="http://schemas.microsoft.com/office/drawing/2014/main" id="{4D4DA453-E384-B87A-3D4A-93982400A154}"/>
              </a:ext>
            </a:extLst>
          </p:cNvPr>
          <p:cNvCxnSpPr>
            <a:cxnSpLocks noChangeShapeType="1"/>
          </p:cNvCxnSpPr>
          <p:nvPr/>
        </p:nvCxnSpPr>
        <p:spPr bwMode="auto">
          <a:xfrm>
            <a:off x="6809347" y="8149848"/>
            <a:ext cx="573317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正方形/長方形 19">
            <a:extLst>
              <a:ext uri="{FF2B5EF4-FFF2-40B4-BE49-F238E27FC236}">
                <a16:creationId xmlns:a16="http://schemas.microsoft.com/office/drawing/2014/main" id="{48C4BBA6-A7C1-E0BB-E6E7-18DB5945CD3C}"/>
              </a:ext>
            </a:extLst>
          </p:cNvPr>
          <p:cNvSpPr>
            <a:spLocks noChangeArrowheads="1"/>
          </p:cNvSpPr>
          <p:nvPr/>
        </p:nvSpPr>
        <p:spPr bwMode="auto">
          <a:xfrm>
            <a:off x="6804584" y="7773610"/>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26" name="正方形/長方形 25">
            <a:extLst>
              <a:ext uri="{FF2B5EF4-FFF2-40B4-BE49-F238E27FC236}">
                <a16:creationId xmlns:a16="http://schemas.microsoft.com/office/drawing/2014/main" id="{023A0998-4EDA-0045-8B3A-7BBD56928BD0}"/>
              </a:ext>
            </a:extLst>
          </p:cNvPr>
          <p:cNvSpPr/>
          <p:nvPr/>
        </p:nvSpPr>
        <p:spPr>
          <a:xfrm>
            <a:off x="6764612" y="7790480"/>
            <a:ext cx="3831420" cy="338554"/>
          </a:xfrm>
          <a:prstGeom prst="rect">
            <a:avLst/>
          </a:prstGeom>
          <a:noFill/>
        </p:spPr>
        <p:txBody>
          <a:bodyPr wrap="square" lIns="91440" tIns="45720" rIns="91440" bIns="45720">
            <a:spAutoFit/>
          </a:bodyPr>
          <a:lstStyle/>
          <a:p>
            <a:pPr algn="ctr">
              <a:defRPr/>
            </a:pP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「ＪＣ</a:t>
            </a:r>
            <a:r>
              <a:rPr lang="en-US"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ＳＴＡＲ」</a:t>
            </a:r>
            <a:r>
              <a:rPr lang="ja-JP" altLang="en-US"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lang="en-US"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1</a:t>
            </a:r>
            <a:r>
              <a:rPr lang="ja-JP" altLang="ja-JP" sz="1600"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（レベル１）を取得</a:t>
            </a:r>
            <a:r>
              <a:rPr kumimoji="0" lang="ja-JP" altLang="en-US" sz="1600" i="0" u="none" strike="noStrike" kern="1200" cap="none" spc="0" normalizeH="0" baseline="0" noProof="0" dirty="0">
                <a:ln w="0"/>
                <a:effectLst>
                  <a:outerShdw blurRad="38100" dist="38100" dir="2700000" algn="tl" rotWithShape="0">
                    <a:srgbClr val="000000">
                      <a:alpha val="43137"/>
                    </a:srgbClr>
                  </a:outerShdw>
                </a:effectLst>
                <a:uLnTx/>
                <a:uFillTx/>
                <a:latin typeface="BIZ UDPゴシック" panose="020B0400000000000000" pitchFamily="50" charset="-128"/>
                <a:ea typeface="BIZ UDPゴシック" panose="020B0400000000000000" pitchFamily="50" charset="-128"/>
              </a:rPr>
              <a:t>！</a:t>
            </a:r>
            <a:endParaRPr kumimoji="0" lang="en-US" altLang="ja-JP" sz="1600" i="0" u="none" strike="noStrike" kern="1200" cap="none" spc="0" normalizeH="0" baseline="0" noProof="0" dirty="0">
              <a:ln w="0"/>
              <a:effectLst>
                <a:outerShdw blurRad="38100" dist="38100" dir="2700000" algn="tl" rotWithShape="0">
                  <a:srgbClr val="000000">
                    <a:alpha val="43137"/>
                  </a:srgbClr>
                </a:outerShdw>
              </a:effectLst>
              <a:uLnTx/>
              <a:uFillTx/>
              <a:latin typeface="BIZ UDPゴシック" panose="020B0400000000000000" pitchFamily="50" charset="-128"/>
              <a:ea typeface="BIZ UDPゴシック" panose="020B0400000000000000" pitchFamily="50" charset="-128"/>
            </a:endParaRPr>
          </a:p>
        </p:txBody>
      </p:sp>
      <p:pic>
        <p:nvPicPr>
          <p:cNvPr id="27" name="図 26" descr="QR コード&#10;&#10;AI 生成コンテンツは誤りを含む可能性があります。">
            <a:extLst>
              <a:ext uri="{FF2B5EF4-FFF2-40B4-BE49-F238E27FC236}">
                <a16:creationId xmlns:a16="http://schemas.microsoft.com/office/drawing/2014/main" id="{81AC2DF5-4452-41FC-940B-30E640669EE3}"/>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0404224" y="8310854"/>
            <a:ext cx="2247660" cy="1147540"/>
          </a:xfrm>
          <a:prstGeom prst="rect">
            <a:avLst/>
          </a:prstGeom>
        </p:spPr>
      </p:pic>
      <p:grpSp>
        <p:nvGrpSpPr>
          <p:cNvPr id="28" name="object 33">
            <a:extLst>
              <a:ext uri="{FF2B5EF4-FFF2-40B4-BE49-F238E27FC236}">
                <a16:creationId xmlns:a16="http://schemas.microsoft.com/office/drawing/2014/main" id="{444DA64F-7405-29B7-346C-F50B49EB937B}"/>
              </a:ext>
            </a:extLst>
          </p:cNvPr>
          <p:cNvGrpSpPr/>
          <p:nvPr/>
        </p:nvGrpSpPr>
        <p:grpSpPr>
          <a:xfrm>
            <a:off x="12313700" y="7728550"/>
            <a:ext cx="432434" cy="432434"/>
            <a:chOff x="909735" y="2161233"/>
            <a:chExt cx="432434" cy="432434"/>
          </a:xfrm>
        </p:grpSpPr>
        <p:sp>
          <p:nvSpPr>
            <p:cNvPr id="29" name="object 34">
              <a:extLst>
                <a:ext uri="{FF2B5EF4-FFF2-40B4-BE49-F238E27FC236}">
                  <a16:creationId xmlns:a16="http://schemas.microsoft.com/office/drawing/2014/main" id="{9A4F1D60-11E1-CCBE-3F3A-1F4448078C58}"/>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30" name="object 35">
              <a:extLst>
                <a:ext uri="{FF2B5EF4-FFF2-40B4-BE49-F238E27FC236}">
                  <a16:creationId xmlns:a16="http://schemas.microsoft.com/office/drawing/2014/main" id="{48A48F97-EA7A-22B2-8703-8336B3C2EC7B}"/>
                </a:ext>
              </a:extLst>
            </p:cNvPr>
            <p:cNvPicPr/>
            <p:nvPr/>
          </p:nvPicPr>
          <p:blipFill>
            <a:blip r:embed="rId10" cstate="print"/>
            <a:stretch>
              <a:fillRect/>
            </a:stretch>
          </p:blipFill>
          <p:spPr>
            <a:xfrm>
              <a:off x="972442" y="2324323"/>
              <a:ext cx="87109" cy="106311"/>
            </a:xfrm>
            <a:prstGeom prst="rect">
              <a:avLst/>
            </a:prstGeom>
          </p:spPr>
        </p:pic>
        <p:pic>
          <p:nvPicPr>
            <p:cNvPr id="31" name="object 36">
              <a:extLst>
                <a:ext uri="{FF2B5EF4-FFF2-40B4-BE49-F238E27FC236}">
                  <a16:creationId xmlns:a16="http://schemas.microsoft.com/office/drawing/2014/main" id="{5C46411B-CD6C-F1EF-BCD5-607AD0D6F49D}"/>
                </a:ext>
              </a:extLst>
            </p:cNvPr>
            <p:cNvPicPr/>
            <p:nvPr/>
          </p:nvPicPr>
          <p:blipFill>
            <a:blip r:embed="rId11" cstate="print"/>
            <a:stretch>
              <a:fillRect/>
            </a:stretch>
          </p:blipFill>
          <p:spPr>
            <a:xfrm>
              <a:off x="1079921" y="2323413"/>
              <a:ext cx="199285" cy="107861"/>
            </a:xfrm>
            <a:prstGeom prst="rect">
              <a:avLst/>
            </a:prstGeom>
          </p:spPr>
        </p:pic>
      </p:grpSp>
      <p:cxnSp>
        <p:nvCxnSpPr>
          <p:cNvPr id="32" name="直線コネクタ 31">
            <a:extLst>
              <a:ext uri="{FF2B5EF4-FFF2-40B4-BE49-F238E27FC236}">
                <a16:creationId xmlns:a16="http://schemas.microsoft.com/office/drawing/2014/main" id="{54F9E608-B25C-BEB8-7CD5-00BB0EDAEFE3}"/>
              </a:ext>
            </a:extLst>
          </p:cNvPr>
          <p:cNvCxnSpPr>
            <a:cxnSpLocks/>
          </p:cNvCxnSpPr>
          <p:nvPr/>
        </p:nvCxnSpPr>
        <p:spPr>
          <a:xfrm>
            <a:off x="6894283" y="8367388"/>
            <a:ext cx="298674" cy="20704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BA474A30-4375-4D10-AE65-90A780F3AE16}"/>
              </a:ext>
            </a:extLst>
          </p:cNvPr>
          <p:cNvCxnSpPr>
            <a:cxnSpLocks/>
          </p:cNvCxnSpPr>
          <p:nvPr/>
        </p:nvCxnSpPr>
        <p:spPr>
          <a:xfrm flipV="1">
            <a:off x="9916460" y="8339974"/>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42" name="テキスト ボックス 323">
            <a:extLst>
              <a:ext uri="{FF2B5EF4-FFF2-40B4-BE49-F238E27FC236}">
                <a16:creationId xmlns:a16="http://schemas.microsoft.com/office/drawing/2014/main" id="{20333117-96CC-BAC1-2CA2-2E562A5A2EEB}"/>
              </a:ext>
            </a:extLst>
          </p:cNvPr>
          <p:cNvSpPr txBox="1">
            <a:spLocks noChangeArrowheads="1"/>
          </p:cNvSpPr>
          <p:nvPr/>
        </p:nvSpPr>
        <p:spPr bwMode="auto">
          <a:xfrm>
            <a:off x="6828386" y="8963580"/>
            <a:ext cx="36334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ja-JP" altLang="ja-JP" sz="1200" b="1" dirty="0">
                <a:latin typeface="BIZ UDPゴシック" panose="020B0400000000000000" pitchFamily="50" charset="-128"/>
                <a:ea typeface="BIZ UDPゴシック" panose="020B0400000000000000" pitchFamily="50" charset="-128"/>
              </a:rPr>
              <a:t>サイバーセキュリティの面で信頼性が担保された</a:t>
            </a:r>
            <a:endParaRPr lang="en-US" altLang="ja-JP" sz="1200" b="1" dirty="0">
              <a:latin typeface="BIZ UDPゴシック" panose="020B0400000000000000" pitchFamily="50" charset="-128"/>
              <a:ea typeface="BIZ UDPゴシック" panose="020B0400000000000000" pitchFamily="50" charset="-128"/>
            </a:endParaRPr>
          </a:p>
          <a:p>
            <a:pPr algn="ctr"/>
            <a:r>
              <a:rPr lang="ja-JP" altLang="ja-JP" sz="1200" b="1" dirty="0">
                <a:latin typeface="BIZ UDPゴシック" panose="020B0400000000000000" pitchFamily="50" charset="-128"/>
                <a:ea typeface="BIZ UDPゴシック" panose="020B0400000000000000" pitchFamily="50" charset="-128"/>
              </a:rPr>
              <a:t>製品として、より安心してご利用いただけます</a:t>
            </a:r>
            <a:r>
              <a:rPr lang="ja-JP" altLang="en-US" sz="1200" b="1" dirty="0">
                <a:latin typeface="BIZ UDPゴシック" panose="020B0400000000000000" pitchFamily="50" charset="-128"/>
                <a:ea typeface="BIZ UDPゴシック" panose="020B0400000000000000" pitchFamily="50" charset="-128"/>
              </a:rPr>
              <a:t>！</a:t>
            </a:r>
            <a:endParaRPr lang="ja-JP" altLang="ja-JP" sz="1200" b="1" dirty="0">
              <a:latin typeface="BIZ UDPゴシック" panose="020B0400000000000000" pitchFamily="50" charset="-128"/>
              <a:ea typeface="BIZ UDPゴシック" panose="020B0400000000000000" pitchFamily="50" charset="-128"/>
            </a:endParaRPr>
          </a:p>
        </p:txBody>
      </p:sp>
      <p:sp>
        <p:nvSpPr>
          <p:cNvPr id="48" name="矢印: 右 47">
            <a:extLst>
              <a:ext uri="{FF2B5EF4-FFF2-40B4-BE49-F238E27FC236}">
                <a16:creationId xmlns:a16="http://schemas.microsoft.com/office/drawing/2014/main" id="{DCE058A6-E19D-F7EC-6E7B-C3AD5B387DA8}"/>
              </a:ext>
            </a:extLst>
          </p:cNvPr>
          <p:cNvSpPr/>
          <p:nvPr/>
        </p:nvSpPr>
        <p:spPr>
          <a:xfrm rot="5400000">
            <a:off x="8362489" y="8669504"/>
            <a:ext cx="277767" cy="350989"/>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29741B36-331E-7A6B-E591-2BB562D00B65}"/>
              </a:ext>
            </a:extLst>
          </p:cNvPr>
          <p:cNvSpPr txBox="1"/>
          <p:nvPr/>
        </p:nvSpPr>
        <p:spPr>
          <a:xfrm>
            <a:off x="6620015" y="8269531"/>
            <a:ext cx="3863292" cy="430887"/>
          </a:xfrm>
          <a:prstGeom prst="rect">
            <a:avLst/>
          </a:prstGeom>
          <a:noFill/>
        </p:spPr>
        <p:txBody>
          <a:bodyPr wrap="square" rtlCol="0">
            <a:spAutoFit/>
          </a:bodyPr>
          <a:lstStyle/>
          <a:p>
            <a:pPr algn="ctr"/>
            <a:r>
              <a:rPr kumimoji="1" lang="ja-JP" altLang="en-US" sz="1100" b="1" dirty="0">
                <a:solidFill>
                  <a:srgbClr val="103879"/>
                </a:solidFill>
                <a:latin typeface="BIZ UDPゴシック" panose="020B0400000000000000" pitchFamily="50" charset="-128"/>
                <a:ea typeface="BIZ UDPゴシック" panose="020B0400000000000000" pitchFamily="50" charset="-128"/>
              </a:rPr>
              <a:t>セキュリティ要件適合評価及びラベリング制度</a:t>
            </a:r>
            <a:endParaRPr kumimoji="1" lang="en-US" altLang="ja-JP" sz="1100" b="1" dirty="0">
              <a:solidFill>
                <a:srgbClr val="103879"/>
              </a:solidFill>
              <a:latin typeface="BIZ UDPゴシック" panose="020B0400000000000000" pitchFamily="50" charset="-128"/>
              <a:ea typeface="BIZ UDPゴシック" panose="020B0400000000000000" pitchFamily="50" charset="-128"/>
            </a:endParaRPr>
          </a:p>
          <a:p>
            <a:pPr algn="ctr"/>
            <a:r>
              <a:rPr kumimoji="1" lang="en-US" altLang="ja-JP" sz="1100" b="1" dirty="0">
                <a:solidFill>
                  <a:srgbClr val="103879"/>
                </a:solidFill>
                <a:latin typeface="BIZ UDPゴシック" panose="020B0400000000000000" pitchFamily="50" charset="-128"/>
                <a:ea typeface="BIZ UDPゴシック" panose="020B0400000000000000" pitchFamily="50" charset="-128"/>
              </a:rPr>
              <a:t>JC-STAR</a:t>
            </a:r>
            <a:r>
              <a:rPr kumimoji="1" lang="ja-JP" altLang="en-US" sz="1100" b="1" dirty="0">
                <a:solidFill>
                  <a:srgbClr val="103879"/>
                </a:solidFill>
                <a:latin typeface="BIZ UDPゴシック" panose="020B0400000000000000" pitchFamily="50" charset="-128"/>
                <a:ea typeface="BIZ UDPゴシック" panose="020B0400000000000000" pitchFamily="50" charset="-128"/>
              </a:rPr>
              <a:t>★</a:t>
            </a:r>
            <a:r>
              <a:rPr kumimoji="1" lang="en-US" altLang="ja-JP" sz="1100" b="1" dirty="0">
                <a:solidFill>
                  <a:srgbClr val="103879"/>
                </a:solidFill>
                <a:latin typeface="BIZ UDPゴシック" panose="020B0400000000000000" pitchFamily="50" charset="-128"/>
                <a:ea typeface="BIZ UDPゴシック" panose="020B0400000000000000" pitchFamily="50" charset="-128"/>
              </a:rPr>
              <a:t>1</a:t>
            </a:r>
            <a:r>
              <a:rPr kumimoji="1" lang="ja-JP" altLang="en-US" sz="1100" b="1" dirty="0">
                <a:solidFill>
                  <a:srgbClr val="103879"/>
                </a:solidFill>
                <a:latin typeface="BIZ UDPゴシック" panose="020B0400000000000000" pitchFamily="50" charset="-128"/>
                <a:ea typeface="BIZ UDPゴシック" panose="020B0400000000000000" pitchFamily="50" charset="-128"/>
              </a:rPr>
              <a:t>を取得</a:t>
            </a:r>
          </a:p>
        </p:txBody>
      </p:sp>
      <p:sp>
        <p:nvSpPr>
          <p:cNvPr id="3" name="正方形/長方形 2">
            <a:extLst>
              <a:ext uri="{FF2B5EF4-FFF2-40B4-BE49-F238E27FC236}">
                <a16:creationId xmlns:a16="http://schemas.microsoft.com/office/drawing/2014/main" id="{809304A9-6E86-CE33-C758-441413B592F9}"/>
              </a:ext>
            </a:extLst>
          </p:cNvPr>
          <p:cNvSpPr/>
          <p:nvPr/>
        </p:nvSpPr>
        <p:spPr>
          <a:xfrm>
            <a:off x="6883074" y="3722491"/>
            <a:ext cx="5234125" cy="307777"/>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4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2026</a:t>
            </a:r>
            <a:r>
              <a:rPr lang="ja-JP" altLang="en-US" sz="14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年度モデルより様々な電気料金メニューに対応します！</a:t>
            </a:r>
            <a:endParaRPr kumimoji="0" lang="en-US" altLang="ja-JP" sz="14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pic>
        <p:nvPicPr>
          <p:cNvPr id="13" name="図 7">
            <a:extLst>
              <a:ext uri="{FF2B5EF4-FFF2-40B4-BE49-F238E27FC236}">
                <a16:creationId xmlns:a16="http://schemas.microsoft.com/office/drawing/2014/main" id="{BB409D5A-DC2A-5FBF-BEEB-D01CE52098C9}"/>
              </a:ext>
            </a:extLst>
          </p:cNvPr>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6695964" y="2162662"/>
            <a:ext cx="1416070" cy="114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テキスト ボックス 274">
            <a:extLst>
              <a:ext uri="{FF2B5EF4-FFF2-40B4-BE49-F238E27FC236}">
                <a16:creationId xmlns:a16="http://schemas.microsoft.com/office/drawing/2014/main" id="{73A3FD05-36B8-D33C-E937-AB08C0C7E665}"/>
              </a:ext>
            </a:extLst>
          </p:cNvPr>
          <p:cNvSpPr txBox="1"/>
          <p:nvPr/>
        </p:nvSpPr>
        <p:spPr>
          <a:xfrm>
            <a:off x="6521102" y="3382586"/>
            <a:ext cx="1878951"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エコキュート本体とリモコンは有線接続です。</a:t>
            </a:r>
            <a:endParaRPr lang="en-US" altLang="ja-JP" sz="600" dirty="0">
              <a:latin typeface="メイリオ" panose="020B0604030504040204" pitchFamily="50" charset="-128"/>
              <a:ea typeface="メイリオ" panose="020B0604030504040204" pitchFamily="50" charset="-128"/>
            </a:endParaRPr>
          </a:p>
        </p:txBody>
      </p:sp>
      <p:sp>
        <p:nvSpPr>
          <p:cNvPr id="54" name="テキスト ボックス 274">
            <a:extLst>
              <a:ext uri="{FF2B5EF4-FFF2-40B4-BE49-F238E27FC236}">
                <a16:creationId xmlns:a16="http://schemas.microsoft.com/office/drawing/2014/main" id="{565CAD86-F56F-84EB-D9DC-EDDABC6FD733}"/>
              </a:ext>
            </a:extLst>
          </p:cNvPr>
          <p:cNvSpPr txBox="1"/>
          <p:nvPr/>
        </p:nvSpPr>
        <p:spPr>
          <a:xfrm>
            <a:off x="10241927" y="1572438"/>
            <a:ext cx="1878951"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2025</a:t>
            </a:r>
            <a:r>
              <a:rPr kumimoji="1" lang="ja-JP" altLang="en-US" sz="600" dirty="0">
                <a:latin typeface="メイリオ" panose="020B0604030504040204" pitchFamily="50" charset="-128"/>
                <a:ea typeface="メイリオ" panose="020B0604030504040204" pitchFamily="50" charset="-128"/>
              </a:rPr>
              <a:t>年度モデル）</a:t>
            </a:r>
            <a:endParaRPr lang="en-US" altLang="ja-JP" sz="600" dirty="0">
              <a:latin typeface="メイリオ" panose="020B0604030504040204" pitchFamily="50" charset="-128"/>
              <a:ea typeface="メイリオ" panose="020B0604030504040204" pitchFamily="50" charset="-128"/>
            </a:endParaRPr>
          </a:p>
        </p:txBody>
      </p:sp>
      <p:sp>
        <p:nvSpPr>
          <p:cNvPr id="57" name="テキスト ボックス 8">
            <a:extLst>
              <a:ext uri="{FF2B5EF4-FFF2-40B4-BE49-F238E27FC236}">
                <a16:creationId xmlns:a16="http://schemas.microsoft.com/office/drawing/2014/main" id="{FB2A6A4A-3FD2-59DC-22A3-3415D70F2329}"/>
              </a:ext>
            </a:extLst>
          </p:cNvPr>
          <p:cNvSpPr txBox="1">
            <a:spLocks noChangeArrowheads="1"/>
          </p:cNvSpPr>
          <p:nvPr/>
        </p:nvSpPr>
        <p:spPr bwMode="auto">
          <a:xfrm>
            <a:off x="103902" y="7653071"/>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遠隔操作</a:t>
            </a:r>
          </a:p>
        </p:txBody>
      </p:sp>
      <p:sp>
        <p:nvSpPr>
          <p:cNvPr id="58" name="角丸四角形 17">
            <a:extLst>
              <a:ext uri="{FF2B5EF4-FFF2-40B4-BE49-F238E27FC236}">
                <a16:creationId xmlns:a16="http://schemas.microsoft.com/office/drawing/2014/main" id="{D5D1C143-7F0E-EFA9-3EB8-A06B8B9835D4}"/>
              </a:ext>
            </a:extLst>
          </p:cNvPr>
          <p:cNvSpPr>
            <a:spLocks noChangeArrowheads="1"/>
          </p:cNvSpPr>
          <p:nvPr/>
        </p:nvSpPr>
        <p:spPr bwMode="auto">
          <a:xfrm>
            <a:off x="1379381" y="7610787"/>
            <a:ext cx="1432628"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59" name="テキスト ボックス 19">
            <a:extLst>
              <a:ext uri="{FF2B5EF4-FFF2-40B4-BE49-F238E27FC236}">
                <a16:creationId xmlns:a16="http://schemas.microsoft.com/office/drawing/2014/main" id="{7A8B0990-A1A2-89FE-7FA9-2E4766893C87}"/>
              </a:ext>
            </a:extLst>
          </p:cNvPr>
          <p:cNvSpPr txBox="1">
            <a:spLocks noChangeArrowheads="1"/>
          </p:cNvSpPr>
          <p:nvPr/>
        </p:nvSpPr>
        <p:spPr bwMode="auto">
          <a:xfrm>
            <a:off x="1363434" y="7731396"/>
            <a:ext cx="1517643" cy="215444"/>
          </a:xfrm>
          <a:prstGeom prst="rect">
            <a:avLst/>
          </a:prstGeom>
          <a:noFill/>
          <a:ln>
            <a:noFill/>
          </a:ln>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外出先からも操作が可能に！</a:t>
            </a:r>
          </a:p>
        </p:txBody>
      </p:sp>
      <p:sp>
        <p:nvSpPr>
          <p:cNvPr id="60" name="テキスト ボックス 258">
            <a:extLst>
              <a:ext uri="{FF2B5EF4-FFF2-40B4-BE49-F238E27FC236}">
                <a16:creationId xmlns:a16="http://schemas.microsoft.com/office/drawing/2014/main" id="{49D179AE-284C-E6C3-30D7-B75E1CE38EBE}"/>
              </a:ext>
            </a:extLst>
          </p:cNvPr>
          <p:cNvSpPr txBox="1">
            <a:spLocks noChangeArrowheads="1"/>
          </p:cNvSpPr>
          <p:nvPr/>
        </p:nvSpPr>
        <p:spPr bwMode="auto">
          <a:xfrm>
            <a:off x="116491" y="8098404"/>
            <a:ext cx="29546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■タンク湯増し　■休止設定　■湯増し一時休止　　</a:t>
            </a:r>
            <a:endParaRPr kumimoji="1" lang="en-US" altLang="ja-JP" sz="900" dirty="0">
              <a:latin typeface="メイリオ" panose="020B0604030504040204" pitchFamily="50" charset="-128"/>
              <a:ea typeface="メイリオ" panose="020B0604030504040204" pitchFamily="50" charset="-128"/>
            </a:endParaRPr>
          </a:p>
        </p:txBody>
      </p:sp>
      <p:pic>
        <p:nvPicPr>
          <p:cNvPr id="148" name="図 147" descr="ロゴ が含まれている画像&#10;&#10;AI 生成コンテンツは誤りを含む可能性があります。">
            <a:extLst>
              <a:ext uri="{FF2B5EF4-FFF2-40B4-BE49-F238E27FC236}">
                <a16:creationId xmlns:a16="http://schemas.microsoft.com/office/drawing/2014/main" id="{0D680EF2-29DB-D44A-0FDA-2DB30BCF157E}"/>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9128738" y="74579"/>
            <a:ext cx="3177167" cy="592295"/>
          </a:xfrm>
          <a:prstGeom prst="rect">
            <a:avLst/>
          </a:prstGeom>
        </p:spPr>
      </p:pic>
      <p:sp>
        <p:nvSpPr>
          <p:cNvPr id="41" name="テキスト ボックス 40">
            <a:extLst>
              <a:ext uri="{FF2B5EF4-FFF2-40B4-BE49-F238E27FC236}">
                <a16:creationId xmlns:a16="http://schemas.microsoft.com/office/drawing/2014/main" id="{D84D1EAC-DA20-F88A-EDC6-DA9E6A56AE3A}"/>
              </a:ext>
            </a:extLst>
          </p:cNvPr>
          <p:cNvSpPr txBox="1"/>
          <p:nvPr/>
        </p:nvSpPr>
        <p:spPr>
          <a:xfrm>
            <a:off x="6737758" y="4812746"/>
            <a:ext cx="5751896" cy="276999"/>
          </a:xfrm>
          <a:prstGeom prst="rect">
            <a:avLst/>
          </a:prstGeom>
          <a:noFill/>
        </p:spPr>
        <p:txBody>
          <a:bodyPr wrap="none" rtlCol="0">
            <a:spAutoFit/>
          </a:bodyPr>
          <a:lstStyle/>
          <a:p>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新たに対応する電気料金メニューの一例</a:t>
            </a:r>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900" b="1" dirty="0">
                <a:latin typeface="BIZ UDPゴシック" panose="020B0400000000000000" pitchFamily="50" charset="-128"/>
                <a:ea typeface="BIZ UDPゴシック" panose="020B0400000000000000" pitchFamily="50" charset="-128"/>
              </a:rPr>
              <a:t>（２０２</a:t>
            </a:r>
            <a:r>
              <a:rPr kumimoji="1" lang="en-US" altLang="ja-JP" sz="900" b="1" dirty="0">
                <a:latin typeface="BIZ UDPゴシック" panose="020B0400000000000000" pitchFamily="50" charset="-128"/>
                <a:ea typeface="BIZ UDPゴシック" panose="020B0400000000000000" pitchFamily="50" charset="-128"/>
              </a:rPr>
              <a:t>6</a:t>
            </a:r>
            <a:r>
              <a:rPr kumimoji="1" lang="ja-JP" altLang="en-US" sz="900" b="1" dirty="0">
                <a:latin typeface="BIZ UDPゴシック" panose="020B0400000000000000" pitchFamily="50" charset="-128"/>
                <a:ea typeface="BIZ UDPゴシック" panose="020B0400000000000000" pitchFamily="50" charset="-128"/>
              </a:rPr>
              <a:t>年</a:t>
            </a:r>
            <a:r>
              <a:rPr kumimoji="1" lang="en-US" altLang="ja-JP" sz="900" b="1" dirty="0">
                <a:latin typeface="BIZ UDPゴシック" panose="020B0400000000000000" pitchFamily="50" charset="-128"/>
                <a:ea typeface="BIZ UDPゴシック" panose="020B0400000000000000" pitchFamily="50" charset="-128"/>
              </a:rPr>
              <a:t>3</a:t>
            </a:r>
            <a:r>
              <a:rPr kumimoji="1" lang="ja-JP" altLang="en-US" sz="900" b="1" dirty="0">
                <a:latin typeface="BIZ UDPゴシック" panose="020B0400000000000000" pitchFamily="50" charset="-128"/>
                <a:ea typeface="BIZ UDPゴシック" panose="020B0400000000000000" pitchFamily="50" charset="-128"/>
              </a:rPr>
              <a:t>月時点）（詳しくは（注）をご確認ください）</a:t>
            </a:r>
          </a:p>
        </p:txBody>
      </p:sp>
      <p:pic>
        <p:nvPicPr>
          <p:cNvPr id="55" name="図 54" descr="グラフィカル ユーザー インターフェイス, アプリケーション&#10;&#10;AI によって生成されたコンテンツは間違っている可能性があります。">
            <a:extLst>
              <a:ext uri="{FF2B5EF4-FFF2-40B4-BE49-F238E27FC236}">
                <a16:creationId xmlns:a16="http://schemas.microsoft.com/office/drawing/2014/main" id="{468A88DA-8248-7E60-3084-73C2AB099540}"/>
              </a:ext>
            </a:extLst>
          </p:cNvPr>
          <p:cNvPicPr>
            <a:picLocks noChangeAspect="1"/>
          </p:cNvPicPr>
          <p:nvPr/>
        </p:nvPicPr>
        <p:blipFill>
          <a:blip r:embed="rId23" cstate="print">
            <a:extLst>
              <a:ext uri="{28A0092B-C50C-407E-A947-70E740481C1C}">
                <a14:useLocalDpi xmlns:a14="http://schemas.microsoft.com/office/drawing/2010/main" val="0"/>
              </a:ext>
            </a:extLst>
          </a:blip>
          <a:srcRect l="49737"/>
          <a:stretch/>
        </p:blipFill>
        <p:spPr>
          <a:xfrm>
            <a:off x="4722081" y="976969"/>
            <a:ext cx="1344402" cy="2588424"/>
          </a:xfrm>
          <a:prstGeom prst="rect">
            <a:avLst/>
          </a:prstGeom>
        </p:spPr>
      </p:pic>
    </p:spTree>
    <p:extLst>
      <p:ext uri="{BB962C8B-B14F-4D97-AF65-F5344CB8AC3E}">
        <p14:creationId xmlns:p14="http://schemas.microsoft.com/office/powerpoint/2010/main" val="292036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グループ化 121">
            <a:extLst>
              <a:ext uri="{FF2B5EF4-FFF2-40B4-BE49-F238E27FC236}">
                <a16:creationId xmlns:a16="http://schemas.microsoft.com/office/drawing/2014/main" id="{AC6900FA-BD57-3831-38C7-810C3B87BF11}"/>
              </a:ext>
            </a:extLst>
          </p:cNvPr>
          <p:cNvGrpSpPr/>
          <p:nvPr/>
        </p:nvGrpSpPr>
        <p:grpSpPr>
          <a:xfrm>
            <a:off x="3755193" y="5885517"/>
            <a:ext cx="1881260" cy="2565355"/>
            <a:chOff x="4642822" y="3583536"/>
            <a:chExt cx="1152525" cy="1571625"/>
          </a:xfrm>
        </p:grpSpPr>
        <p:pic>
          <p:nvPicPr>
            <p:cNvPr id="120" name="グラフィックス 119">
              <a:extLst>
                <a:ext uri="{FF2B5EF4-FFF2-40B4-BE49-F238E27FC236}">
                  <a16:creationId xmlns:a16="http://schemas.microsoft.com/office/drawing/2014/main" id="{E75C1296-5D79-5AC5-E1F1-5BA352A500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42822" y="3583536"/>
              <a:ext cx="1152525" cy="1571625"/>
            </a:xfrm>
            <a:prstGeom prst="rect">
              <a:avLst/>
            </a:prstGeom>
          </p:spPr>
        </p:pic>
        <p:sp>
          <p:nvSpPr>
            <p:cNvPr id="121" name="正方形/長方形 120">
              <a:extLst>
                <a:ext uri="{FF2B5EF4-FFF2-40B4-BE49-F238E27FC236}">
                  <a16:creationId xmlns:a16="http://schemas.microsoft.com/office/drawing/2014/main" id="{D66C4667-D803-C377-9473-CA9BED529427}"/>
                </a:ext>
              </a:extLst>
            </p:cNvPr>
            <p:cNvSpPr/>
            <p:nvPr/>
          </p:nvSpPr>
          <p:spPr>
            <a:xfrm>
              <a:off x="4673027" y="4254816"/>
              <a:ext cx="970001" cy="5423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正方形/長方形 3"/>
          <p:cNvSpPr/>
          <p:nvPr/>
        </p:nvSpPr>
        <p:spPr>
          <a:xfrm>
            <a:off x="0" y="0"/>
            <a:ext cx="12801600" cy="799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正方形/長方形 12"/>
          <p:cNvSpPr>
            <a:spLocks noChangeArrowheads="1"/>
          </p:cNvSpPr>
          <p:nvPr/>
        </p:nvSpPr>
        <p:spPr bwMode="auto">
          <a:xfrm>
            <a:off x="7579518" y="-6554"/>
            <a:ext cx="1056424"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自然冷媒</a:t>
            </a:r>
            <a:r>
              <a:rPr kumimoji="0"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CO</a:t>
            </a:r>
            <a:r>
              <a:rPr kumimoji="0" lang="en-US" altLang="ja-JP" sz="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2</a:t>
            </a: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家庭用</a:t>
            </a:r>
          </a:p>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10476"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100000"/>
              </a:lnSpc>
              <a:spcBef>
                <a:spcPct val="0"/>
              </a:spcBef>
              <a:spcAft>
                <a:spcPts val="0"/>
              </a:spcAft>
              <a:buClrTx/>
              <a:buSzTx/>
              <a:buFontTx/>
              <a:buNone/>
              <a:tabLst/>
              <a:defRPr/>
            </a:pPr>
            <a:r>
              <a:rPr lang="ja-JP" altLang="en-US" sz="1400" b="1" dirty="0">
                <a:solidFill>
                  <a:prstClr val="white"/>
                </a:solidFill>
                <a:latin typeface="Meiryo UI" panose="020B0604030504040204" pitchFamily="50" charset="-128"/>
                <a:ea typeface="Meiryo UI" panose="020B0604030504040204" pitchFamily="50" charset="-128"/>
                <a:sym typeface="HGP創英角ｺﾞｼｯｸUB" panose="020B0900000000000000" pitchFamily="50" charset="-128"/>
              </a:rPr>
              <a:t>給湯専用</a:t>
            </a:r>
            <a:endParaRPr kumimoji="0"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コロナエコキュート</a:t>
            </a:r>
          </a:p>
        </p:txBody>
      </p:sp>
      <p:sp>
        <p:nvSpPr>
          <p:cNvPr id="10" name="Rectangle 16"/>
          <p:cNvSpPr>
            <a:spLocks/>
          </p:cNvSpPr>
          <p:nvPr/>
        </p:nvSpPr>
        <p:spPr bwMode="auto">
          <a:xfrm>
            <a:off x="5737269" y="130254"/>
            <a:ext cx="1815559"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一般地向け（－</a:t>
            </a:r>
            <a:r>
              <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10℃</a:t>
            </a: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対応）</a:t>
            </a:r>
            <a:endPar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a:p>
            <a:pPr marL="0" marR="0" lvl="0" indent="0" algn="ctr" defTabSz="1473200" rtl="0" eaLnBrk="1" fontAlgn="auto" latinLnBrk="0" hangingPunct="1">
              <a:lnSpc>
                <a:spcPct val="100000"/>
              </a:lnSpc>
              <a:spcBef>
                <a:spcPct val="0"/>
              </a:spcBef>
              <a:spcAft>
                <a:spcPts val="0"/>
              </a:spcAft>
              <a:buClrTx/>
              <a:buSzTx/>
              <a:buFontTx/>
              <a:buNone/>
              <a:tabLst/>
              <a:defRPr/>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46</a:t>
            </a:r>
            <a:r>
              <a:rPr kumimoji="0" lang="en-US" altLang="ja-JP" sz="18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0L</a:t>
            </a:r>
            <a:endPar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p:txBody>
      </p:sp>
      <p:pic>
        <p:nvPicPr>
          <p:cNvPr id="11" name="図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直線コネクタ 32"/>
          <p:cNvCxnSpPr/>
          <p:nvPr/>
        </p:nvCxnSpPr>
        <p:spPr>
          <a:xfrm>
            <a:off x="0" y="717849"/>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sp>
        <p:nvSpPr>
          <p:cNvPr id="222" name="テキスト ボックス 13"/>
          <p:cNvSpPr txBox="1">
            <a:spLocks noChangeArrowheads="1"/>
          </p:cNvSpPr>
          <p:nvPr/>
        </p:nvSpPr>
        <p:spPr bwMode="auto">
          <a:xfrm>
            <a:off x="210202" y="958667"/>
            <a:ext cx="506741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solidFill>
                  <a:srgbClr val="FF0000"/>
                </a:solidFill>
                <a:latin typeface="BIZ UDPゴシック" panose="020B0400000000000000" pitchFamily="50" charset="-128"/>
                <a:ea typeface="BIZ UDPゴシック" panose="020B0400000000000000" pitchFamily="50" charset="-128"/>
              </a:rPr>
              <a:t>「いざ」という時 </a:t>
            </a:r>
            <a:r>
              <a:rPr kumimoji="1" lang="ja-JP" altLang="en-US" sz="1500" dirty="0">
                <a:latin typeface="BIZ UDPゴシック" panose="020B0400000000000000" pitchFamily="50" charset="-128"/>
                <a:ea typeface="BIZ UDPゴシック" panose="020B0400000000000000" pitchFamily="50" charset="-128"/>
              </a:rPr>
              <a:t>のためのレジリエンス機能をさらに充実！</a:t>
            </a:r>
          </a:p>
        </p:txBody>
      </p:sp>
      <p:cxnSp>
        <p:nvCxnSpPr>
          <p:cNvPr id="338" name="直線コネクタ 9"/>
          <p:cNvCxnSpPr>
            <a:cxnSpLocks noChangeShapeType="1"/>
          </p:cNvCxnSpPr>
          <p:nvPr/>
        </p:nvCxnSpPr>
        <p:spPr bwMode="auto">
          <a:xfrm>
            <a:off x="95902" y="1313991"/>
            <a:ext cx="562720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9" name="正方形/長方形 19"/>
          <p:cNvSpPr>
            <a:spLocks noChangeArrowheads="1"/>
          </p:cNvSpPr>
          <p:nvPr/>
        </p:nvSpPr>
        <p:spPr bwMode="auto">
          <a:xfrm>
            <a:off x="91139" y="937753"/>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3" name="角丸四角形 327">
            <a:extLst>
              <a:ext uri="{FF2B5EF4-FFF2-40B4-BE49-F238E27FC236}">
                <a16:creationId xmlns:a16="http://schemas.microsoft.com/office/drawing/2014/main" id="{3576A140-7E70-2011-D269-787223F6E2FA}"/>
              </a:ext>
            </a:extLst>
          </p:cNvPr>
          <p:cNvSpPr/>
          <p:nvPr/>
        </p:nvSpPr>
        <p:spPr>
          <a:xfrm>
            <a:off x="4210413" y="3052617"/>
            <a:ext cx="116967" cy="3573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2" name="角丸四角形 12">
            <a:extLst>
              <a:ext uri="{FF2B5EF4-FFF2-40B4-BE49-F238E27FC236}">
                <a16:creationId xmlns:a16="http://schemas.microsoft.com/office/drawing/2014/main" id="{9CD442FD-E44B-1075-2F8F-7D2B055860E5}"/>
              </a:ext>
            </a:extLst>
          </p:cNvPr>
          <p:cNvSpPr>
            <a:spLocks noChangeArrowheads="1"/>
          </p:cNvSpPr>
          <p:nvPr/>
        </p:nvSpPr>
        <p:spPr bwMode="auto">
          <a:xfrm>
            <a:off x="103075" y="1402272"/>
            <a:ext cx="1565275" cy="247650"/>
          </a:xfrm>
          <a:prstGeom prst="roundRect">
            <a:avLst>
              <a:gd name="adj" fmla="val 0"/>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sng"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43" name="テキスト ボックス 13">
            <a:extLst>
              <a:ext uri="{FF2B5EF4-FFF2-40B4-BE49-F238E27FC236}">
                <a16:creationId xmlns:a16="http://schemas.microsoft.com/office/drawing/2014/main" id="{822F2999-4ECD-222E-A7BE-14F8DDB1984D}"/>
              </a:ext>
            </a:extLst>
          </p:cNvPr>
          <p:cNvSpPr txBox="1">
            <a:spLocks noChangeArrowheads="1"/>
          </p:cNvSpPr>
          <p:nvPr/>
        </p:nvSpPr>
        <p:spPr bwMode="auto">
          <a:xfrm>
            <a:off x="-6467" y="1417562"/>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44" name="テキスト ボックス 6">
            <a:extLst>
              <a:ext uri="{FF2B5EF4-FFF2-40B4-BE49-F238E27FC236}">
                <a16:creationId xmlns:a16="http://schemas.microsoft.com/office/drawing/2014/main" id="{82C42575-D0F1-B80D-858F-B88168981D6F}"/>
              </a:ext>
            </a:extLst>
          </p:cNvPr>
          <p:cNvSpPr txBox="1">
            <a:spLocks noChangeArrowheads="1"/>
          </p:cNvSpPr>
          <p:nvPr/>
        </p:nvSpPr>
        <p:spPr bwMode="auto">
          <a:xfrm>
            <a:off x="41095" y="1810364"/>
            <a:ext cx="48949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給湯ミキシングバルブに</a:t>
            </a:r>
            <a:r>
              <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SMA</a:t>
            </a: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ミキシング弁を採用することで、停電中でも</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貯湯ユニット内に残っているお湯をシャワーや蛇口から使用できます。</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45" name="Line 214">
            <a:extLst>
              <a:ext uri="{FF2B5EF4-FFF2-40B4-BE49-F238E27FC236}">
                <a16:creationId xmlns:a16="http://schemas.microsoft.com/office/drawing/2014/main" id="{0F0695EA-851B-1B26-659C-37988FCD0BC1}"/>
              </a:ext>
            </a:extLst>
          </p:cNvPr>
          <p:cNvSpPr>
            <a:spLocks noChangeShapeType="1"/>
          </p:cNvSpPr>
          <p:nvPr/>
        </p:nvSpPr>
        <p:spPr bwMode="auto">
          <a:xfrm flipV="1">
            <a:off x="43150" y="2685205"/>
            <a:ext cx="5733830" cy="3997"/>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6" name="テキスト ボックス 6">
            <a:extLst>
              <a:ext uri="{FF2B5EF4-FFF2-40B4-BE49-F238E27FC236}">
                <a16:creationId xmlns:a16="http://schemas.microsoft.com/office/drawing/2014/main" id="{73E29AF0-F20D-2569-9C6B-C5B4D79E3A9E}"/>
              </a:ext>
            </a:extLst>
          </p:cNvPr>
          <p:cNvSpPr txBox="1">
            <a:spLocks noChangeArrowheads="1"/>
          </p:cNvSpPr>
          <p:nvPr/>
        </p:nvSpPr>
        <p:spPr bwMode="auto">
          <a:xfrm>
            <a:off x="49077" y="2358095"/>
            <a:ext cx="42624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最後に使用していた時の給湯温度で出てくるため、湯温をお確かめのうえ、お使いください。</a:t>
            </a:r>
          </a:p>
        </p:txBody>
      </p:sp>
      <p:sp>
        <p:nvSpPr>
          <p:cNvPr id="47" name="テキスト ボックス 10">
            <a:extLst>
              <a:ext uri="{FF2B5EF4-FFF2-40B4-BE49-F238E27FC236}">
                <a16:creationId xmlns:a16="http://schemas.microsoft.com/office/drawing/2014/main" id="{A4E182A8-A52C-47F5-1A0C-9A5CEFE235D6}"/>
              </a:ext>
            </a:extLst>
          </p:cNvPr>
          <p:cNvSpPr txBox="1">
            <a:spLocks noChangeArrowheads="1"/>
          </p:cNvSpPr>
          <p:nvPr/>
        </p:nvSpPr>
        <p:spPr bwMode="auto">
          <a:xfrm>
            <a:off x="1728276" y="1440770"/>
            <a:ext cx="2185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停電時でもお湯が使えます。</a:t>
            </a:r>
          </a:p>
        </p:txBody>
      </p:sp>
      <p:pic>
        <p:nvPicPr>
          <p:cNvPr id="48" name="図 175">
            <a:extLst>
              <a:ext uri="{FF2B5EF4-FFF2-40B4-BE49-F238E27FC236}">
                <a16:creationId xmlns:a16="http://schemas.microsoft.com/office/drawing/2014/main" id="{53BF50A5-E88C-8BF6-4E09-CA9A60867A8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69154" y="1738039"/>
            <a:ext cx="695601" cy="69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テキスト ボックス 6">
            <a:extLst>
              <a:ext uri="{FF2B5EF4-FFF2-40B4-BE49-F238E27FC236}">
                <a16:creationId xmlns:a16="http://schemas.microsoft.com/office/drawing/2014/main" id="{EE3E9902-BBDE-94B4-EF3E-7ABED45976B7}"/>
              </a:ext>
            </a:extLst>
          </p:cNvPr>
          <p:cNvSpPr txBox="1">
            <a:spLocks noChangeArrowheads="1"/>
          </p:cNvSpPr>
          <p:nvPr/>
        </p:nvSpPr>
        <p:spPr bwMode="auto">
          <a:xfrm>
            <a:off x="4461941" y="1454257"/>
            <a:ext cx="1476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緊急時に役立つ</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エコキュートの使い方。</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56" name="テキスト ボックス 55">
            <a:extLst>
              <a:ext uri="{FF2B5EF4-FFF2-40B4-BE49-F238E27FC236}">
                <a16:creationId xmlns:a16="http://schemas.microsoft.com/office/drawing/2014/main" id="{73D7A024-B4FD-07C9-5667-D988C6D7AB8C}"/>
              </a:ext>
            </a:extLst>
          </p:cNvPr>
          <p:cNvSpPr txBox="1"/>
          <p:nvPr/>
        </p:nvSpPr>
        <p:spPr>
          <a:xfrm>
            <a:off x="5016358" y="2385088"/>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61" name="楕円 60">
            <a:extLst>
              <a:ext uri="{FF2B5EF4-FFF2-40B4-BE49-F238E27FC236}">
                <a16:creationId xmlns:a16="http://schemas.microsoft.com/office/drawing/2014/main" id="{5AD170A0-DEC4-FFC8-CA0D-6505C3EDE3F3}"/>
              </a:ext>
            </a:extLst>
          </p:cNvPr>
          <p:cNvSpPr/>
          <p:nvPr/>
        </p:nvSpPr>
        <p:spPr>
          <a:xfrm>
            <a:off x="4130469" y="3138161"/>
            <a:ext cx="108514" cy="1383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0" name="Line 214">
            <a:extLst>
              <a:ext uri="{FF2B5EF4-FFF2-40B4-BE49-F238E27FC236}">
                <a16:creationId xmlns:a16="http://schemas.microsoft.com/office/drawing/2014/main" id="{BC4D82DC-5DB5-2AEB-0E0E-B366E7FCE533}"/>
              </a:ext>
            </a:extLst>
          </p:cNvPr>
          <p:cNvSpPr>
            <a:spLocks noChangeShapeType="1"/>
          </p:cNvSpPr>
          <p:nvPr/>
        </p:nvSpPr>
        <p:spPr bwMode="auto">
          <a:xfrm flipV="1">
            <a:off x="59720" y="5120223"/>
            <a:ext cx="5715955" cy="1"/>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7" name="テキスト ボックス 10">
            <a:extLst>
              <a:ext uri="{FF2B5EF4-FFF2-40B4-BE49-F238E27FC236}">
                <a16:creationId xmlns:a16="http://schemas.microsoft.com/office/drawing/2014/main" id="{26B07954-BD82-3E3B-D1F4-4550BC780DDB}"/>
              </a:ext>
            </a:extLst>
          </p:cNvPr>
          <p:cNvSpPr txBox="1">
            <a:spLocks noChangeArrowheads="1"/>
          </p:cNvSpPr>
          <p:nvPr/>
        </p:nvSpPr>
        <p:spPr bwMode="auto">
          <a:xfrm>
            <a:off x="236165" y="5234328"/>
            <a:ext cx="32367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メイリオ" panose="020B0604030504040204" pitchFamily="50" charset="-128"/>
                <a:ea typeface="メイリオ" panose="020B0604030504040204" pitchFamily="50" charset="-128"/>
              </a:rPr>
              <a:t>災害時に生活用水をカンタンに確保！</a:t>
            </a:r>
            <a:endParaRPr kumimoji="1" lang="en-US" altLang="ja-JP" sz="1400" b="1" dirty="0">
              <a:solidFill>
                <a:prstClr val="black"/>
              </a:solidFill>
              <a:latin typeface="メイリオ" panose="020B0604030504040204" pitchFamily="50" charset="-128"/>
              <a:ea typeface="メイリオ" panose="020B0604030504040204" pitchFamily="50" charset="-128"/>
            </a:endParaRPr>
          </a:p>
        </p:txBody>
      </p:sp>
      <p:pic>
        <p:nvPicPr>
          <p:cNvPr id="95" name="図 94">
            <a:extLst>
              <a:ext uri="{FF2B5EF4-FFF2-40B4-BE49-F238E27FC236}">
                <a16:creationId xmlns:a16="http://schemas.microsoft.com/office/drawing/2014/main" id="{78B00114-994D-18F4-D181-A637E02BCAFA}"/>
              </a:ext>
            </a:extLst>
          </p:cNvPr>
          <p:cNvPicPr>
            <a:picLocks noChangeAspect="1"/>
          </p:cNvPicPr>
          <p:nvPr/>
        </p:nvPicPr>
        <p:blipFill>
          <a:blip r:embed="rId7"/>
          <a:srcRect l="12285" t="20323" r="33121" b="13059"/>
          <a:stretch/>
        </p:blipFill>
        <p:spPr>
          <a:xfrm>
            <a:off x="3408689" y="7532455"/>
            <a:ext cx="2247900" cy="1737389"/>
          </a:xfrm>
          <a:prstGeom prst="rect">
            <a:avLst/>
          </a:prstGeom>
        </p:spPr>
      </p:pic>
      <p:sp>
        <p:nvSpPr>
          <p:cNvPr id="108" name="テキスト ボックス 10">
            <a:extLst>
              <a:ext uri="{FF2B5EF4-FFF2-40B4-BE49-F238E27FC236}">
                <a16:creationId xmlns:a16="http://schemas.microsoft.com/office/drawing/2014/main" id="{BA26B15A-802C-D829-776C-70FCD9998AE7}"/>
              </a:ext>
            </a:extLst>
          </p:cNvPr>
          <p:cNvSpPr txBox="1">
            <a:spLocks noChangeArrowheads="1"/>
          </p:cNvSpPr>
          <p:nvPr/>
        </p:nvSpPr>
        <p:spPr bwMode="auto">
          <a:xfrm>
            <a:off x="1302636" y="8720729"/>
            <a:ext cx="3561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dirty="0">
                <a:solidFill>
                  <a:prstClr val="black"/>
                </a:solidFill>
                <a:latin typeface="メイリオ" panose="020B0604030504040204" pitchFamily="50" charset="-128"/>
                <a:ea typeface="メイリオ" panose="020B0604030504040204" pitchFamily="50" charset="-128"/>
              </a:rPr>
              <a:t>o</a:t>
            </a:r>
            <a:r>
              <a:rPr kumimoji="1" lang="en-US" altLang="ja-JP" sz="1200" b="1">
                <a:solidFill>
                  <a:prstClr val="black"/>
                </a:solidFill>
                <a:latin typeface="メイリオ" panose="020B0604030504040204" pitchFamily="50" charset="-128"/>
                <a:ea typeface="メイリオ" panose="020B0604030504040204" pitchFamily="50" charset="-128"/>
              </a:rPr>
              <a:t>r</a:t>
            </a:r>
            <a:endParaRPr kumimoji="1" lang="en-US" altLang="ja-JP" sz="1200" b="1" dirty="0">
              <a:solidFill>
                <a:prstClr val="black"/>
              </a:solidFill>
              <a:latin typeface="メイリオ" panose="020B0604030504040204" pitchFamily="50" charset="-128"/>
              <a:ea typeface="メイリオ" panose="020B0604030504040204" pitchFamily="50" charset="-128"/>
            </a:endParaRPr>
          </a:p>
        </p:txBody>
      </p:sp>
      <p:sp>
        <p:nvSpPr>
          <p:cNvPr id="110" name="テキスト ボックス 10">
            <a:extLst>
              <a:ext uri="{FF2B5EF4-FFF2-40B4-BE49-F238E27FC236}">
                <a16:creationId xmlns:a16="http://schemas.microsoft.com/office/drawing/2014/main" id="{5FEECB03-BF9C-ABAE-46A0-876721C4CB94}"/>
              </a:ext>
            </a:extLst>
          </p:cNvPr>
          <p:cNvSpPr txBox="1">
            <a:spLocks noChangeArrowheads="1"/>
          </p:cNvSpPr>
          <p:nvPr/>
        </p:nvSpPr>
        <p:spPr bwMode="auto">
          <a:xfrm>
            <a:off x="210202" y="7825544"/>
            <a:ext cx="27930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スマートフォンアプリか台所リモコンを操作してレジリエンス機能を設定</a:t>
            </a:r>
            <a:endParaRPr kumimoji="1" lang="en-US" altLang="ja-JP" sz="1200" b="1" dirty="0">
              <a:solidFill>
                <a:prstClr val="black"/>
              </a:solidFill>
              <a:latin typeface="メイリオ" panose="020B0604030504040204" pitchFamily="50" charset="-128"/>
              <a:ea typeface="メイリオ" panose="020B0604030504040204" pitchFamily="50" charset="-128"/>
            </a:endParaRPr>
          </a:p>
        </p:txBody>
      </p:sp>
      <p:pic>
        <p:nvPicPr>
          <p:cNvPr id="112" name="グラフィックス 111">
            <a:extLst>
              <a:ext uri="{FF2B5EF4-FFF2-40B4-BE49-F238E27FC236}">
                <a16:creationId xmlns:a16="http://schemas.microsoft.com/office/drawing/2014/main" id="{38A105DE-9022-B701-2059-CC1E6DE8CF1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323" y="5578947"/>
            <a:ext cx="3672822" cy="1644318"/>
          </a:xfrm>
          <a:prstGeom prst="rect">
            <a:avLst/>
          </a:prstGeom>
        </p:spPr>
      </p:pic>
      <p:sp>
        <p:nvSpPr>
          <p:cNvPr id="114" name="矢印: 右 113">
            <a:extLst>
              <a:ext uri="{FF2B5EF4-FFF2-40B4-BE49-F238E27FC236}">
                <a16:creationId xmlns:a16="http://schemas.microsoft.com/office/drawing/2014/main" id="{2C6BD78B-0E05-2F81-A582-91F687B5EB24}"/>
              </a:ext>
            </a:extLst>
          </p:cNvPr>
          <p:cNvSpPr/>
          <p:nvPr/>
        </p:nvSpPr>
        <p:spPr>
          <a:xfrm>
            <a:off x="2792418" y="8195306"/>
            <a:ext cx="529069" cy="651263"/>
          </a:xfrm>
          <a:prstGeom prst="rightArrow">
            <a:avLst>
              <a:gd name="adj1" fmla="val 50000"/>
              <a:gd name="adj2" fmla="val 65524"/>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矢印: 右 116">
            <a:extLst>
              <a:ext uri="{FF2B5EF4-FFF2-40B4-BE49-F238E27FC236}">
                <a16:creationId xmlns:a16="http://schemas.microsoft.com/office/drawing/2014/main" id="{C3547766-D4D7-73B2-DFFB-DD2417AE8BF7}"/>
              </a:ext>
            </a:extLst>
          </p:cNvPr>
          <p:cNvSpPr/>
          <p:nvPr/>
        </p:nvSpPr>
        <p:spPr>
          <a:xfrm rot="5400000">
            <a:off x="1653564" y="7118390"/>
            <a:ext cx="353343" cy="811779"/>
          </a:xfrm>
          <a:prstGeom prst="rightArrow">
            <a:avLst>
              <a:gd name="adj1" fmla="val 58256"/>
              <a:gd name="adj2" fmla="val 65016"/>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8" name="テキスト ボックス 117">
            <a:extLst>
              <a:ext uri="{FF2B5EF4-FFF2-40B4-BE49-F238E27FC236}">
                <a16:creationId xmlns:a16="http://schemas.microsoft.com/office/drawing/2014/main" id="{568DE008-974F-527D-930F-4824432A4421}"/>
              </a:ext>
            </a:extLst>
          </p:cNvPr>
          <p:cNvSpPr txBox="1"/>
          <p:nvPr/>
        </p:nvSpPr>
        <p:spPr>
          <a:xfrm>
            <a:off x="2250339" y="7369317"/>
            <a:ext cx="902811" cy="21544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災害警報を確認</a:t>
            </a:r>
          </a:p>
        </p:txBody>
      </p:sp>
      <p:cxnSp>
        <p:nvCxnSpPr>
          <p:cNvPr id="123" name="直線コネクタ 9">
            <a:extLst>
              <a:ext uri="{FF2B5EF4-FFF2-40B4-BE49-F238E27FC236}">
                <a16:creationId xmlns:a16="http://schemas.microsoft.com/office/drawing/2014/main" id="{1B8FCB37-D926-3BA1-3184-FD972E02DEE1}"/>
              </a:ext>
            </a:extLst>
          </p:cNvPr>
          <p:cNvCxnSpPr>
            <a:cxnSpLocks noChangeShapeType="1"/>
          </p:cNvCxnSpPr>
          <p:nvPr/>
        </p:nvCxnSpPr>
        <p:spPr bwMode="auto">
          <a:xfrm>
            <a:off x="91139" y="937753"/>
            <a:ext cx="5622058"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直線コネクタ 27">
            <a:extLst>
              <a:ext uri="{FF2B5EF4-FFF2-40B4-BE49-F238E27FC236}">
                <a16:creationId xmlns:a16="http://schemas.microsoft.com/office/drawing/2014/main" id="{CBC61288-36A3-F839-5F00-68973D9D48F7}"/>
              </a:ext>
            </a:extLst>
          </p:cNvPr>
          <p:cNvCxnSpPr>
            <a:cxnSpLocks noChangeShapeType="1"/>
          </p:cNvCxnSpPr>
          <p:nvPr/>
        </p:nvCxnSpPr>
        <p:spPr bwMode="auto">
          <a:xfrm>
            <a:off x="5779655" y="756163"/>
            <a:ext cx="0" cy="8845037"/>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3" name="正方形/長方形 182">
            <a:extLst>
              <a:ext uri="{FF2B5EF4-FFF2-40B4-BE49-F238E27FC236}">
                <a16:creationId xmlns:a16="http://schemas.microsoft.com/office/drawing/2014/main" id="{26C756F3-395A-226E-6C3B-0A632A3279CB}"/>
              </a:ext>
            </a:extLst>
          </p:cNvPr>
          <p:cNvSpPr/>
          <p:nvPr/>
        </p:nvSpPr>
        <p:spPr>
          <a:xfrm>
            <a:off x="666750" y="8272463"/>
            <a:ext cx="83344" cy="4571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9" name="図 138" descr="グラフィカル ユーザー インターフェイス が含まれている画像&#10;&#10;AI によって生成されたコンテンツは間違っている可能性があります。">
            <a:extLst>
              <a:ext uri="{FF2B5EF4-FFF2-40B4-BE49-F238E27FC236}">
                <a16:creationId xmlns:a16="http://schemas.microsoft.com/office/drawing/2014/main" id="{A38BADD6-8380-6F87-945E-FA628451ACF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532" y="2820757"/>
            <a:ext cx="1888476" cy="1768952"/>
          </a:xfrm>
          <a:prstGeom prst="rect">
            <a:avLst/>
          </a:prstGeom>
        </p:spPr>
      </p:pic>
      <p:sp>
        <p:nvSpPr>
          <p:cNvPr id="142" name="角丸四角形 327">
            <a:extLst>
              <a:ext uri="{FF2B5EF4-FFF2-40B4-BE49-F238E27FC236}">
                <a16:creationId xmlns:a16="http://schemas.microsoft.com/office/drawing/2014/main" id="{3A71B29B-F807-25D2-2ABA-C73304610E41}"/>
              </a:ext>
            </a:extLst>
          </p:cNvPr>
          <p:cNvSpPr/>
          <p:nvPr/>
        </p:nvSpPr>
        <p:spPr>
          <a:xfrm>
            <a:off x="4210413" y="3052617"/>
            <a:ext cx="116967" cy="3573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3" name="Rectangle 212">
            <a:extLst>
              <a:ext uri="{FF2B5EF4-FFF2-40B4-BE49-F238E27FC236}">
                <a16:creationId xmlns:a16="http://schemas.microsoft.com/office/drawing/2014/main" id="{13ED9FF6-0F8B-805A-21A4-0D2FFB245BF3}"/>
              </a:ext>
            </a:extLst>
          </p:cNvPr>
          <p:cNvSpPr>
            <a:spLocks/>
          </p:cNvSpPr>
          <p:nvPr/>
        </p:nvSpPr>
        <p:spPr bwMode="auto">
          <a:xfrm>
            <a:off x="1939353" y="4369349"/>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転倒</a:t>
            </a:r>
            <a:r>
              <a:rPr lang="ja-JP" altLang="en-US" sz="1050" b="1" dirty="0">
                <a:solidFill>
                  <a:schemeClr val="bg1"/>
                </a:solidFill>
                <a:latin typeface="メイリオ" panose="020B0604030504040204" pitchFamily="50" charset="-128"/>
                <a:ea typeface="メイリオ" panose="020B0604030504040204" pitchFamily="50" charset="-128"/>
              </a:rPr>
              <a:t>防止策</a:t>
            </a:r>
            <a:endPar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151" name="Rectangle 213">
            <a:extLst>
              <a:ext uri="{FF2B5EF4-FFF2-40B4-BE49-F238E27FC236}">
                <a16:creationId xmlns:a16="http://schemas.microsoft.com/office/drawing/2014/main" id="{60152821-383B-89D9-FD11-BF997364CB2C}"/>
              </a:ext>
            </a:extLst>
          </p:cNvPr>
          <p:cNvSpPr>
            <a:spLocks/>
          </p:cNvSpPr>
          <p:nvPr/>
        </p:nvSpPr>
        <p:spPr bwMode="auto">
          <a:xfrm>
            <a:off x="1929768" y="2779190"/>
            <a:ext cx="1117600" cy="255588"/>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非常用取水栓</a:t>
            </a:r>
          </a:p>
        </p:txBody>
      </p:sp>
      <p:sp>
        <p:nvSpPr>
          <p:cNvPr id="157" name="Text Box 215">
            <a:extLst>
              <a:ext uri="{FF2B5EF4-FFF2-40B4-BE49-F238E27FC236}">
                <a16:creationId xmlns:a16="http://schemas.microsoft.com/office/drawing/2014/main" id="{B4D674D2-1C10-6C96-6631-B455CF43266A}"/>
              </a:ext>
            </a:extLst>
          </p:cNvPr>
          <p:cNvSpPr txBox="1">
            <a:spLocks/>
          </p:cNvSpPr>
          <p:nvPr/>
        </p:nvSpPr>
        <p:spPr bwMode="auto">
          <a:xfrm>
            <a:off x="1889176" y="4875480"/>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貯湯ユニットの脚の強度、設置方法にも配慮しています。</a:t>
            </a:r>
          </a:p>
        </p:txBody>
      </p:sp>
      <p:sp>
        <p:nvSpPr>
          <p:cNvPr id="158" name="Text Box 217">
            <a:extLst>
              <a:ext uri="{FF2B5EF4-FFF2-40B4-BE49-F238E27FC236}">
                <a16:creationId xmlns:a16="http://schemas.microsoft.com/office/drawing/2014/main" id="{FB367DF0-07CE-4292-5C5A-CE3FD3E84954}"/>
              </a:ext>
            </a:extLst>
          </p:cNvPr>
          <p:cNvSpPr txBox="1">
            <a:spLocks/>
          </p:cNvSpPr>
          <p:nvPr/>
        </p:nvSpPr>
        <p:spPr bwMode="auto">
          <a:xfrm>
            <a:off x="1881036" y="3359254"/>
            <a:ext cx="3764462"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地震などの災害による断水時には非常用取水栓から生活用水を確保できます。</a:t>
            </a:r>
          </a:p>
        </p:txBody>
      </p:sp>
      <p:sp>
        <p:nvSpPr>
          <p:cNvPr id="161" name="テキスト ボックス 145">
            <a:extLst>
              <a:ext uri="{FF2B5EF4-FFF2-40B4-BE49-F238E27FC236}">
                <a16:creationId xmlns:a16="http://schemas.microsoft.com/office/drawing/2014/main" id="{05A7E989-8A5E-7CBF-446F-FF29C4305E70}"/>
              </a:ext>
            </a:extLst>
          </p:cNvPr>
          <p:cNvSpPr txBox="1">
            <a:spLocks noChangeArrowheads="1"/>
          </p:cNvSpPr>
          <p:nvPr/>
        </p:nvSpPr>
        <p:spPr bwMode="auto">
          <a:xfrm>
            <a:off x="1830236" y="3095729"/>
            <a:ext cx="2184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断水時の生活用水の確保に。</a:t>
            </a:r>
          </a:p>
        </p:txBody>
      </p:sp>
      <p:sp>
        <p:nvSpPr>
          <p:cNvPr id="163" name="テキスト ボックス 146">
            <a:extLst>
              <a:ext uri="{FF2B5EF4-FFF2-40B4-BE49-F238E27FC236}">
                <a16:creationId xmlns:a16="http://schemas.microsoft.com/office/drawing/2014/main" id="{4242FE23-3416-2FA4-7B56-805ACD9C3ACD}"/>
              </a:ext>
            </a:extLst>
          </p:cNvPr>
          <p:cNvSpPr txBox="1">
            <a:spLocks noChangeArrowheads="1"/>
          </p:cNvSpPr>
          <p:nvPr/>
        </p:nvSpPr>
        <p:spPr bwMode="auto">
          <a:xfrm>
            <a:off x="1854557" y="4658683"/>
            <a:ext cx="25571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本脚でクラス</a:t>
            </a: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対応の耐震設計。</a:t>
            </a:r>
          </a:p>
        </p:txBody>
      </p:sp>
      <p:sp>
        <p:nvSpPr>
          <p:cNvPr id="165" name="楕円 164">
            <a:extLst>
              <a:ext uri="{FF2B5EF4-FFF2-40B4-BE49-F238E27FC236}">
                <a16:creationId xmlns:a16="http://schemas.microsoft.com/office/drawing/2014/main" id="{868F4E01-D3D8-C53B-3660-46B6C3175B62}"/>
              </a:ext>
            </a:extLst>
          </p:cNvPr>
          <p:cNvSpPr/>
          <p:nvPr/>
        </p:nvSpPr>
        <p:spPr>
          <a:xfrm>
            <a:off x="295417" y="412716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7" name="Oval 222">
            <a:extLst>
              <a:ext uri="{FF2B5EF4-FFF2-40B4-BE49-F238E27FC236}">
                <a16:creationId xmlns:a16="http://schemas.microsoft.com/office/drawing/2014/main" id="{D31B07FB-F2F1-FB20-2834-93BF748702E3}"/>
              </a:ext>
            </a:extLst>
          </p:cNvPr>
          <p:cNvSpPr>
            <a:spLocks/>
          </p:cNvSpPr>
          <p:nvPr/>
        </p:nvSpPr>
        <p:spPr bwMode="auto">
          <a:xfrm>
            <a:off x="736259" y="4393315"/>
            <a:ext cx="558800" cy="536575"/>
          </a:xfrm>
          <a:prstGeom prst="ellipse">
            <a:avLst/>
          </a:prstGeom>
          <a:solidFill>
            <a:srgbClr val="FF0000"/>
          </a:solidFill>
          <a:ln>
            <a:noFill/>
          </a:ln>
          <a:effectLst/>
        </p:spPr>
        <p:txBody>
          <a:bodyPr wrap="none" lIns="46800" tIns="46800" rIns="46800" bIns="46800"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耐震</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クラス</a:t>
            </a:r>
            <a:r>
              <a:rPr kumimoji="0" lang="en-US" altLang="ja-JP"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A</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対応</a:t>
            </a:r>
          </a:p>
        </p:txBody>
      </p:sp>
      <p:sp>
        <p:nvSpPr>
          <p:cNvPr id="168" name="楕円 167">
            <a:extLst>
              <a:ext uri="{FF2B5EF4-FFF2-40B4-BE49-F238E27FC236}">
                <a16:creationId xmlns:a16="http://schemas.microsoft.com/office/drawing/2014/main" id="{43770237-6F13-5F18-78FF-1CCEB01C7155}"/>
              </a:ext>
            </a:extLst>
          </p:cNvPr>
          <p:cNvSpPr/>
          <p:nvPr/>
        </p:nvSpPr>
        <p:spPr>
          <a:xfrm>
            <a:off x="1403967" y="302551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169" name="直線コネクタ 168">
            <a:extLst>
              <a:ext uri="{FF2B5EF4-FFF2-40B4-BE49-F238E27FC236}">
                <a16:creationId xmlns:a16="http://schemas.microsoft.com/office/drawing/2014/main" id="{40EBD08C-2CE0-E23C-369C-7E9CE15E16F4}"/>
              </a:ext>
            </a:extLst>
          </p:cNvPr>
          <p:cNvCxnSpPr>
            <a:cxnSpLocks/>
          </p:cNvCxnSpPr>
          <p:nvPr/>
        </p:nvCxnSpPr>
        <p:spPr>
          <a:xfrm>
            <a:off x="1445206" y="2906984"/>
            <a:ext cx="0" cy="16941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3" name="直線コネクタ 172">
            <a:extLst>
              <a:ext uri="{FF2B5EF4-FFF2-40B4-BE49-F238E27FC236}">
                <a16:creationId xmlns:a16="http://schemas.microsoft.com/office/drawing/2014/main" id="{96B5D0D1-A465-9AA8-36B5-1154CF04AFF2}"/>
              </a:ext>
            </a:extLst>
          </p:cNvPr>
          <p:cNvCxnSpPr>
            <a:cxnSpLocks/>
          </p:cNvCxnSpPr>
          <p:nvPr/>
        </p:nvCxnSpPr>
        <p:spPr>
          <a:xfrm>
            <a:off x="1450181" y="2908699"/>
            <a:ext cx="47958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74" name="楕円 173">
            <a:extLst>
              <a:ext uri="{FF2B5EF4-FFF2-40B4-BE49-F238E27FC236}">
                <a16:creationId xmlns:a16="http://schemas.microsoft.com/office/drawing/2014/main" id="{64EE3A2C-396E-0378-96D3-ECEC4CD2692D}"/>
              </a:ext>
            </a:extLst>
          </p:cNvPr>
          <p:cNvSpPr/>
          <p:nvPr/>
        </p:nvSpPr>
        <p:spPr>
          <a:xfrm>
            <a:off x="4130469" y="3138161"/>
            <a:ext cx="108514" cy="1383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5" name="Rectangle 212">
            <a:extLst>
              <a:ext uri="{FF2B5EF4-FFF2-40B4-BE49-F238E27FC236}">
                <a16:creationId xmlns:a16="http://schemas.microsoft.com/office/drawing/2014/main" id="{239423FB-50F8-FD70-BD23-68F20BC3B172}"/>
              </a:ext>
            </a:extLst>
          </p:cNvPr>
          <p:cNvSpPr>
            <a:spLocks/>
          </p:cNvSpPr>
          <p:nvPr/>
        </p:nvSpPr>
        <p:spPr bwMode="auto">
          <a:xfrm>
            <a:off x="1929768" y="3741043"/>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ja-JP" altLang="en-US" sz="1050" b="1" dirty="0">
                <a:solidFill>
                  <a:schemeClr val="bg1"/>
                </a:solidFill>
                <a:latin typeface="メイリオ" panose="020B0604030504040204" pitchFamily="50" charset="-128"/>
                <a:ea typeface="メイリオ" panose="020B0604030504040204" pitchFamily="50" charset="-128"/>
              </a:rPr>
              <a:t>ホース付属</a:t>
            </a:r>
            <a:endPar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176" name="Text Box 215">
            <a:extLst>
              <a:ext uri="{FF2B5EF4-FFF2-40B4-BE49-F238E27FC236}">
                <a16:creationId xmlns:a16="http://schemas.microsoft.com/office/drawing/2014/main" id="{00AFD307-493F-74B3-97C2-0AFD22335815}"/>
              </a:ext>
            </a:extLst>
          </p:cNvPr>
          <p:cNvSpPr txBox="1">
            <a:spLocks/>
          </p:cNvSpPr>
          <p:nvPr/>
        </p:nvSpPr>
        <p:spPr bwMode="auto">
          <a:xfrm>
            <a:off x="1901697" y="4068182"/>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ja-JP" altLang="en-US" sz="1000" dirty="0">
                <a:latin typeface="メイリオ" panose="020B0604030504040204" pitchFamily="50" charset="-128"/>
                <a:ea typeface="メイリオ" panose="020B0604030504040204" pitchFamily="50" charset="-128"/>
              </a:rPr>
              <a:t>水の飛び散りがなく、やけどの心配を抑えます。</a:t>
            </a:r>
            <a:endPar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cxnSp>
        <p:nvCxnSpPr>
          <p:cNvPr id="177" name="直線コネクタ 176">
            <a:extLst>
              <a:ext uri="{FF2B5EF4-FFF2-40B4-BE49-F238E27FC236}">
                <a16:creationId xmlns:a16="http://schemas.microsoft.com/office/drawing/2014/main" id="{755DED5E-FAC2-7FFA-87D4-965E41258EC3}"/>
              </a:ext>
            </a:extLst>
          </p:cNvPr>
          <p:cNvCxnSpPr>
            <a:cxnSpLocks/>
          </p:cNvCxnSpPr>
          <p:nvPr/>
        </p:nvCxnSpPr>
        <p:spPr>
          <a:xfrm>
            <a:off x="1283281" y="3421137"/>
            <a:ext cx="0" cy="45315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8" name="直線コネクタ 177">
            <a:extLst>
              <a:ext uri="{FF2B5EF4-FFF2-40B4-BE49-F238E27FC236}">
                <a16:creationId xmlns:a16="http://schemas.microsoft.com/office/drawing/2014/main" id="{8C8F07FC-B0FE-370B-01B7-99E2135F28B4}"/>
              </a:ext>
            </a:extLst>
          </p:cNvPr>
          <p:cNvCxnSpPr>
            <a:cxnSpLocks/>
            <a:endCxn id="175" idx="1"/>
          </p:cNvCxnSpPr>
          <p:nvPr/>
        </p:nvCxnSpPr>
        <p:spPr>
          <a:xfrm>
            <a:off x="1290638" y="3869631"/>
            <a:ext cx="63913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79" name="楕円 178">
            <a:extLst>
              <a:ext uri="{FF2B5EF4-FFF2-40B4-BE49-F238E27FC236}">
                <a16:creationId xmlns:a16="http://schemas.microsoft.com/office/drawing/2014/main" id="{414FB6B8-AFC7-7111-8234-6FCEBE6D7CDB}"/>
              </a:ext>
            </a:extLst>
          </p:cNvPr>
          <p:cNvSpPr/>
          <p:nvPr/>
        </p:nvSpPr>
        <p:spPr>
          <a:xfrm>
            <a:off x="1248234" y="3371164"/>
            <a:ext cx="71901" cy="71901"/>
          </a:xfrm>
          <a:prstGeom prst="ellipse">
            <a:avLst/>
          </a:prstGeom>
          <a:solidFill>
            <a:srgbClr val="994D4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180" name="直線コネクタ 179">
            <a:extLst>
              <a:ext uri="{FF2B5EF4-FFF2-40B4-BE49-F238E27FC236}">
                <a16:creationId xmlns:a16="http://schemas.microsoft.com/office/drawing/2014/main" id="{D46F4373-A5F3-9A5D-4D43-9650AD20F1EE}"/>
              </a:ext>
            </a:extLst>
          </p:cNvPr>
          <p:cNvCxnSpPr>
            <a:cxnSpLocks/>
            <a:stCxn id="165" idx="4"/>
          </p:cNvCxnSpPr>
          <p:nvPr/>
        </p:nvCxnSpPr>
        <p:spPr>
          <a:xfrm>
            <a:off x="331368" y="4199070"/>
            <a:ext cx="0" cy="47059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1" name="直線コネクタ 180">
            <a:extLst>
              <a:ext uri="{FF2B5EF4-FFF2-40B4-BE49-F238E27FC236}">
                <a16:creationId xmlns:a16="http://schemas.microsoft.com/office/drawing/2014/main" id="{894184F0-B86C-3478-10DD-8680DCFF01B7}"/>
              </a:ext>
            </a:extLst>
          </p:cNvPr>
          <p:cNvCxnSpPr>
            <a:cxnSpLocks/>
          </p:cNvCxnSpPr>
          <p:nvPr/>
        </p:nvCxnSpPr>
        <p:spPr>
          <a:xfrm>
            <a:off x="326231" y="4667052"/>
            <a:ext cx="45339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98" name="テキスト ボックス 258">
            <a:extLst>
              <a:ext uri="{FF2B5EF4-FFF2-40B4-BE49-F238E27FC236}">
                <a16:creationId xmlns:a16="http://schemas.microsoft.com/office/drawing/2014/main" id="{843C5D27-382A-4CCC-40A1-776BAB397F75}"/>
              </a:ext>
            </a:extLst>
          </p:cNvPr>
          <p:cNvSpPr txBox="1">
            <a:spLocks noChangeArrowheads="1"/>
          </p:cNvSpPr>
          <p:nvPr/>
        </p:nvSpPr>
        <p:spPr bwMode="auto">
          <a:xfrm>
            <a:off x="9527866" y="8642596"/>
            <a:ext cx="270097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400" dirty="0">
                <a:latin typeface="メイリオ" panose="020B0604030504040204" pitchFamily="50" charset="-128"/>
                <a:ea typeface="メイリオ" panose="020B0604030504040204" pitchFamily="50" charset="-128"/>
              </a:rPr>
              <a:t>専用の</a:t>
            </a:r>
            <a:r>
              <a:rPr kumimoji="1" lang="en-US" altLang="ja-JP" sz="1400" dirty="0">
                <a:latin typeface="メイリオ" panose="020B0604030504040204" pitchFamily="50" charset="-128"/>
                <a:ea typeface="メイリオ" panose="020B0604030504040204" pitchFamily="50" charset="-128"/>
              </a:rPr>
              <a:t>HEMS</a:t>
            </a:r>
            <a:r>
              <a:rPr kumimoji="1" lang="ja-JP" altLang="en-US" sz="1400" dirty="0">
                <a:latin typeface="メイリオ" panose="020B0604030504040204" pitchFamily="50" charset="-128"/>
                <a:ea typeface="メイリオ" panose="020B0604030504040204" pitchFamily="50" charset="-128"/>
              </a:rPr>
              <a:t>を介して天気予測データを基にエコキュートの</a:t>
            </a:r>
            <a:endParaRPr kumimoji="1" lang="en-US" altLang="ja-JP" sz="1400" dirty="0">
              <a:latin typeface="メイリオ" panose="020B0604030504040204" pitchFamily="50" charset="-128"/>
              <a:ea typeface="メイリオ" panose="020B0604030504040204" pitchFamily="50" charset="-128"/>
            </a:endParaRPr>
          </a:p>
          <a:p>
            <a:pPr>
              <a:defRPr/>
            </a:pPr>
            <a:r>
              <a:rPr kumimoji="1" lang="ja-JP" altLang="en-US" sz="1400" dirty="0">
                <a:latin typeface="メイリオ" panose="020B0604030504040204" pitchFamily="50" charset="-128"/>
                <a:ea typeface="メイリオ" panose="020B0604030504040204" pitchFamily="50" charset="-128"/>
              </a:rPr>
              <a:t>運転を計画します。</a:t>
            </a:r>
            <a:endParaRPr kumimoji="1" lang="en-US" altLang="ja-JP" sz="1400" dirty="0">
              <a:latin typeface="メイリオ" panose="020B0604030504040204" pitchFamily="50" charset="-128"/>
              <a:ea typeface="メイリオ" panose="020B0604030504040204" pitchFamily="50" charset="-128"/>
            </a:endParaRPr>
          </a:p>
        </p:txBody>
      </p:sp>
      <p:grpSp>
        <p:nvGrpSpPr>
          <p:cNvPr id="299" name="グループ化 298">
            <a:extLst>
              <a:ext uri="{FF2B5EF4-FFF2-40B4-BE49-F238E27FC236}">
                <a16:creationId xmlns:a16="http://schemas.microsoft.com/office/drawing/2014/main" id="{3485209B-8033-9BD0-0A6E-30CFB1BE1345}"/>
              </a:ext>
            </a:extLst>
          </p:cNvPr>
          <p:cNvGrpSpPr/>
          <p:nvPr/>
        </p:nvGrpSpPr>
        <p:grpSpPr>
          <a:xfrm>
            <a:off x="9570578" y="7781665"/>
            <a:ext cx="2621230" cy="736261"/>
            <a:chOff x="9710096" y="7879415"/>
            <a:chExt cx="2621230" cy="736261"/>
          </a:xfrm>
        </p:grpSpPr>
        <p:sp>
          <p:nvSpPr>
            <p:cNvPr id="300" name="角丸四角形 305">
              <a:extLst>
                <a:ext uri="{FF2B5EF4-FFF2-40B4-BE49-F238E27FC236}">
                  <a16:creationId xmlns:a16="http://schemas.microsoft.com/office/drawing/2014/main" id="{5909F424-6A45-88D8-64EF-EC878D35FC79}"/>
                </a:ext>
              </a:extLst>
            </p:cNvPr>
            <p:cNvSpPr>
              <a:spLocks noChangeArrowheads="1"/>
            </p:cNvSpPr>
            <p:nvPr/>
          </p:nvSpPr>
          <p:spPr bwMode="auto">
            <a:xfrm>
              <a:off x="9711984" y="7879415"/>
              <a:ext cx="2511709" cy="736261"/>
            </a:xfrm>
            <a:prstGeom prst="roundRect">
              <a:avLst>
                <a:gd name="adj" fmla="val 13936"/>
              </a:avLst>
            </a:prstGeom>
            <a:noFill/>
            <a:ln>
              <a:solidFill>
                <a:srgbClr val="DD7777"/>
              </a:solidFill>
            </a:ln>
          </p:spPr>
          <p:txBody>
            <a:bodyPr wrap="square" lIns="46800" tIns="46800" rIns="46800" bIns="46800" anchor="ctr">
              <a:spAutoFit/>
            </a:bodyPr>
            <a:lstStyle/>
            <a:p>
              <a:pPr eaLnBrk="1"/>
              <a:endParaRPr lang="ja-JP" altLang="en-US" sz="1600">
                <a:ea typeface="ＭＳ Ｐゴシック" panose="020B0600070205080204" pitchFamily="50" charset="-128"/>
              </a:endParaRPr>
            </a:p>
          </p:txBody>
        </p:sp>
        <p:sp>
          <p:nvSpPr>
            <p:cNvPr id="301" name="テキスト ボックス 8">
              <a:extLst>
                <a:ext uri="{FF2B5EF4-FFF2-40B4-BE49-F238E27FC236}">
                  <a16:creationId xmlns:a16="http://schemas.microsoft.com/office/drawing/2014/main" id="{937B209E-2E70-C24A-5419-5BE43E2C8919}"/>
                </a:ext>
              </a:extLst>
            </p:cNvPr>
            <p:cNvSpPr txBox="1">
              <a:spLocks noChangeArrowheads="1"/>
            </p:cNvSpPr>
            <p:nvPr/>
          </p:nvSpPr>
          <p:spPr bwMode="auto">
            <a:xfrm>
              <a:off x="9755751" y="7935929"/>
              <a:ext cx="212269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6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ソーラーモードプラス</a:t>
              </a:r>
            </a:p>
          </p:txBody>
        </p:sp>
        <p:sp>
          <p:nvSpPr>
            <p:cNvPr id="302" name="テキスト ボックス 258">
              <a:extLst>
                <a:ext uri="{FF2B5EF4-FFF2-40B4-BE49-F238E27FC236}">
                  <a16:creationId xmlns:a16="http://schemas.microsoft.com/office/drawing/2014/main" id="{8E8DAE84-BA74-4CFF-661F-449401219703}"/>
                </a:ext>
              </a:extLst>
            </p:cNvPr>
            <p:cNvSpPr txBox="1">
              <a:spLocks noChangeArrowheads="1"/>
            </p:cNvSpPr>
            <p:nvPr/>
          </p:nvSpPr>
          <p:spPr bwMode="auto">
            <a:xfrm>
              <a:off x="9710096" y="8330996"/>
              <a:ext cx="26212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00" dirty="0">
                  <a:solidFill>
                    <a:schemeClr val="bg2">
                      <a:lumMod val="25000"/>
                    </a:schemeClr>
                  </a:solidFill>
                  <a:latin typeface="メイリオ" panose="020B0604030504040204" pitchFamily="50" charset="-128"/>
                  <a:ea typeface="メイリオ" panose="020B0604030504040204" pitchFamily="50" charset="-128"/>
                </a:rPr>
                <a:t>自動で余った電力を使って沸き上げます。</a:t>
              </a:r>
              <a:endParaRPr kumimoji="1" lang="en-US" altLang="ja-JP" sz="1000" dirty="0">
                <a:solidFill>
                  <a:schemeClr val="bg2">
                    <a:lumMod val="25000"/>
                  </a:schemeClr>
                </a:solidFill>
                <a:latin typeface="メイリオ" panose="020B0604030504040204" pitchFamily="50" charset="-128"/>
                <a:ea typeface="メイリオ" panose="020B0604030504040204" pitchFamily="50" charset="-128"/>
              </a:endParaRPr>
            </a:p>
          </p:txBody>
        </p:sp>
        <p:cxnSp>
          <p:nvCxnSpPr>
            <p:cNvPr id="303" name="直線コネクタ 302">
              <a:extLst>
                <a:ext uri="{FF2B5EF4-FFF2-40B4-BE49-F238E27FC236}">
                  <a16:creationId xmlns:a16="http://schemas.microsoft.com/office/drawing/2014/main" id="{5370673D-4A5E-C38A-6B5D-7DCFB56EA3C5}"/>
                </a:ext>
              </a:extLst>
            </p:cNvPr>
            <p:cNvCxnSpPr>
              <a:cxnSpLocks/>
            </p:cNvCxnSpPr>
            <p:nvPr/>
          </p:nvCxnSpPr>
          <p:spPr>
            <a:xfrm>
              <a:off x="9828180" y="8284110"/>
              <a:ext cx="2287401"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04" name="テキスト ボックス 258">
            <a:extLst>
              <a:ext uri="{FF2B5EF4-FFF2-40B4-BE49-F238E27FC236}">
                <a16:creationId xmlns:a16="http://schemas.microsoft.com/office/drawing/2014/main" id="{F0636D18-7DCB-056E-0D94-593D52DAFFFB}"/>
              </a:ext>
            </a:extLst>
          </p:cNvPr>
          <p:cNvSpPr txBox="1">
            <a:spLocks noChangeArrowheads="1"/>
          </p:cNvSpPr>
          <p:nvPr/>
        </p:nvSpPr>
        <p:spPr bwMode="auto">
          <a:xfrm>
            <a:off x="6242992" y="8656426"/>
            <a:ext cx="238577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400" dirty="0">
                <a:latin typeface="メイリオ" panose="020B0604030504040204" pitchFamily="50" charset="-128"/>
                <a:ea typeface="メイリオ" panose="020B0604030504040204" pitchFamily="50" charset="-128"/>
              </a:rPr>
              <a:t>HEMS</a:t>
            </a:r>
            <a:r>
              <a:rPr kumimoji="1" lang="ja-JP" altLang="en-US" sz="1400" dirty="0">
                <a:latin typeface="メイリオ" panose="020B0604030504040204" pitchFamily="50" charset="-128"/>
                <a:ea typeface="メイリオ" panose="020B0604030504040204" pitchFamily="50" charset="-128"/>
              </a:rPr>
              <a:t>を導入していないご家庭でも、天気予報を確認して台所リモコンから手動で設定できます。</a:t>
            </a:r>
            <a:endParaRPr kumimoji="1" lang="en-US" altLang="ja-JP" sz="1400" dirty="0">
              <a:latin typeface="メイリオ" panose="020B0604030504040204" pitchFamily="50" charset="-128"/>
              <a:ea typeface="メイリオ" panose="020B0604030504040204" pitchFamily="50" charset="-128"/>
            </a:endParaRPr>
          </a:p>
        </p:txBody>
      </p:sp>
      <p:sp>
        <p:nvSpPr>
          <p:cNvPr id="305" name="テキスト ボックス 258">
            <a:extLst>
              <a:ext uri="{FF2B5EF4-FFF2-40B4-BE49-F238E27FC236}">
                <a16:creationId xmlns:a16="http://schemas.microsoft.com/office/drawing/2014/main" id="{21C5DAF3-4874-5BED-ACBD-FD33DB387E12}"/>
              </a:ext>
            </a:extLst>
          </p:cNvPr>
          <p:cNvSpPr txBox="1">
            <a:spLocks noChangeArrowheads="1"/>
          </p:cNvSpPr>
          <p:nvPr/>
        </p:nvSpPr>
        <p:spPr bwMode="auto">
          <a:xfrm>
            <a:off x="8888955" y="6630654"/>
            <a:ext cx="335795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400" dirty="0">
                <a:latin typeface="メイリオ" panose="020B0604030504040204" pitchFamily="50" charset="-128"/>
                <a:ea typeface="メイリオ" panose="020B0604030504040204" pitchFamily="50" charset="-128"/>
              </a:rPr>
              <a:t>HEMS</a:t>
            </a:r>
            <a:r>
              <a:rPr kumimoji="1" lang="ja-JP" altLang="en-US" sz="1400" dirty="0">
                <a:latin typeface="メイリオ" panose="020B0604030504040204" pitchFamily="50" charset="-128"/>
                <a:ea typeface="メイリオ" panose="020B0604030504040204" pitchFamily="50" charset="-128"/>
              </a:rPr>
              <a:t>を導入していないご家庭でも、</a:t>
            </a:r>
            <a:endParaRPr kumimoji="1" lang="en-US" altLang="ja-JP" sz="1400" dirty="0">
              <a:latin typeface="メイリオ" panose="020B0604030504040204" pitchFamily="50" charset="-128"/>
              <a:ea typeface="メイリオ" panose="020B0604030504040204" pitchFamily="50" charset="-128"/>
            </a:endParaRPr>
          </a:p>
          <a:p>
            <a:pPr>
              <a:defRPr/>
            </a:pPr>
            <a:r>
              <a:rPr kumimoji="1" lang="ja-JP" altLang="en-US" sz="1400" dirty="0">
                <a:latin typeface="メイリオ" panose="020B0604030504040204" pitchFamily="50" charset="-128"/>
                <a:ea typeface="メイリオ" panose="020B0604030504040204" pitchFamily="50" charset="-128"/>
              </a:rPr>
              <a:t>アプリの設定を行うことで、天気予</a:t>
            </a:r>
            <a:endParaRPr kumimoji="1" lang="en-US" altLang="ja-JP" sz="1400" dirty="0">
              <a:latin typeface="メイリオ" panose="020B0604030504040204" pitchFamily="50" charset="-128"/>
              <a:ea typeface="メイリオ" panose="020B0604030504040204" pitchFamily="50" charset="-128"/>
            </a:endParaRPr>
          </a:p>
          <a:p>
            <a:pPr>
              <a:defRPr/>
            </a:pPr>
            <a:r>
              <a:rPr kumimoji="1" lang="ja-JP" altLang="en-US" sz="1400" dirty="0">
                <a:latin typeface="メイリオ" panose="020B0604030504040204" pitchFamily="50" charset="-128"/>
                <a:ea typeface="メイリオ" panose="020B0604030504040204" pitchFamily="50" charset="-128"/>
              </a:rPr>
              <a:t>測データを基に、自動でエコキュート</a:t>
            </a:r>
            <a:endParaRPr kumimoji="1" lang="en-US" altLang="ja-JP" sz="1400" dirty="0">
              <a:latin typeface="メイリオ" panose="020B0604030504040204" pitchFamily="50" charset="-128"/>
              <a:ea typeface="メイリオ" panose="020B0604030504040204" pitchFamily="50" charset="-128"/>
            </a:endParaRPr>
          </a:p>
          <a:p>
            <a:pPr>
              <a:defRPr/>
            </a:pPr>
            <a:r>
              <a:rPr kumimoji="1" lang="ja-JP" altLang="en-US" sz="1400" dirty="0">
                <a:latin typeface="メイリオ" panose="020B0604030504040204" pitchFamily="50" charset="-128"/>
                <a:ea typeface="メイリオ" panose="020B0604030504040204" pitchFamily="50" charset="-128"/>
              </a:rPr>
              <a:t>の沸き上げ運転を計画します。</a:t>
            </a:r>
            <a:endParaRPr kumimoji="1" lang="en-US" altLang="ja-JP" sz="1400" dirty="0">
              <a:latin typeface="メイリオ" panose="020B0604030504040204" pitchFamily="50" charset="-128"/>
              <a:ea typeface="メイリオ" panose="020B0604030504040204" pitchFamily="50" charset="-128"/>
            </a:endParaRPr>
          </a:p>
        </p:txBody>
      </p:sp>
      <p:sp>
        <p:nvSpPr>
          <p:cNvPr id="306" name="テキスト ボックス 305">
            <a:extLst>
              <a:ext uri="{FF2B5EF4-FFF2-40B4-BE49-F238E27FC236}">
                <a16:creationId xmlns:a16="http://schemas.microsoft.com/office/drawing/2014/main" id="{ED5DF2EA-6F26-B5C9-24A9-5F25A33FA768}"/>
              </a:ext>
            </a:extLst>
          </p:cNvPr>
          <p:cNvSpPr txBox="1"/>
          <p:nvPr/>
        </p:nvSpPr>
        <p:spPr>
          <a:xfrm>
            <a:off x="5851496" y="1767258"/>
            <a:ext cx="6527195" cy="430887"/>
          </a:xfrm>
          <a:prstGeom prst="rect">
            <a:avLst/>
          </a:prstGeom>
          <a:noFill/>
        </p:spPr>
        <p:txBody>
          <a:bodyPr wrap="square" rtlCol="0">
            <a:spAutoFit/>
          </a:bodyPr>
          <a:lstStyle/>
          <a:p>
            <a:r>
              <a:rPr kumimoji="1" lang="ja-JP" altLang="en-US" sz="1100" dirty="0">
                <a:solidFill>
                  <a:schemeClr val="tx1">
                    <a:lumMod val="85000"/>
                    <a:lumOff val="15000"/>
                  </a:schemeClr>
                </a:solidFill>
                <a:latin typeface="メイリオ" panose="020B0604030504040204" pitchFamily="50" charset="-128"/>
                <a:ea typeface="メイリオ" panose="020B0604030504040204" pitchFamily="50" charset="-128"/>
              </a:rPr>
              <a:t>天気予報を確認して、夜間の沸き上げを一部昼間へ移動して、昼間に発電した電力で沸き上げ運転を行うことができます。</a:t>
            </a:r>
          </a:p>
        </p:txBody>
      </p:sp>
      <p:sp>
        <p:nvSpPr>
          <p:cNvPr id="307" name="テキスト ボックス 306">
            <a:extLst>
              <a:ext uri="{FF2B5EF4-FFF2-40B4-BE49-F238E27FC236}">
                <a16:creationId xmlns:a16="http://schemas.microsoft.com/office/drawing/2014/main" id="{307AAA32-2914-A200-7C14-8E48858951C1}"/>
              </a:ext>
            </a:extLst>
          </p:cNvPr>
          <p:cNvSpPr txBox="1"/>
          <p:nvPr/>
        </p:nvSpPr>
        <p:spPr>
          <a:xfrm>
            <a:off x="6110564" y="2241251"/>
            <a:ext cx="1415772" cy="461665"/>
          </a:xfrm>
          <a:prstGeom prst="rect">
            <a:avLst/>
          </a:prstGeom>
          <a:noFill/>
          <a:ln>
            <a:solidFill>
              <a:schemeClr val="accent2"/>
            </a:solidFill>
          </a:ln>
        </p:spPr>
        <p:txBody>
          <a:bodyPr wrap="none" rtlCol="0">
            <a:spAutoFit/>
          </a:bodyPr>
          <a:lstStyle/>
          <a:p>
            <a:r>
              <a:rPr kumimoji="1" lang="ja-JP" altLang="en-US" sz="1200" dirty="0">
                <a:latin typeface="メイリオ" panose="020B0604030504040204" pitchFamily="50" charset="-128"/>
                <a:ea typeface="メイリオ" panose="020B0604030504040204" pitchFamily="50" charset="-128"/>
              </a:rPr>
              <a:t>＜制御イメージ＞</a:t>
            </a:r>
            <a:endParaRPr kumimoji="1"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　　晴れの日</a:t>
            </a:r>
          </a:p>
        </p:txBody>
      </p:sp>
      <p:sp>
        <p:nvSpPr>
          <p:cNvPr id="308" name="テキスト ボックス 307">
            <a:extLst>
              <a:ext uri="{FF2B5EF4-FFF2-40B4-BE49-F238E27FC236}">
                <a16:creationId xmlns:a16="http://schemas.microsoft.com/office/drawing/2014/main" id="{6FFA6C4E-8F42-F89B-FFE6-70A6A14664A4}"/>
              </a:ext>
            </a:extLst>
          </p:cNvPr>
          <p:cNvSpPr txBox="1"/>
          <p:nvPr/>
        </p:nvSpPr>
        <p:spPr>
          <a:xfrm>
            <a:off x="5851496" y="1396715"/>
            <a:ext cx="4466287"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コロナエコキュートは太陽光発電余剰電力を使えます！</a:t>
            </a:r>
          </a:p>
        </p:txBody>
      </p:sp>
      <p:grpSp>
        <p:nvGrpSpPr>
          <p:cNvPr id="309" name="グループ化 308">
            <a:extLst>
              <a:ext uri="{FF2B5EF4-FFF2-40B4-BE49-F238E27FC236}">
                <a16:creationId xmlns:a16="http://schemas.microsoft.com/office/drawing/2014/main" id="{D27F20A8-255A-69B3-0CC6-B75B2DE3EFD2}"/>
              </a:ext>
            </a:extLst>
          </p:cNvPr>
          <p:cNvGrpSpPr/>
          <p:nvPr/>
        </p:nvGrpSpPr>
        <p:grpSpPr>
          <a:xfrm>
            <a:off x="5978949" y="5469190"/>
            <a:ext cx="6762931" cy="1109516"/>
            <a:chOff x="6035382" y="5095329"/>
            <a:chExt cx="6762931" cy="1109516"/>
          </a:xfrm>
        </p:grpSpPr>
        <p:sp>
          <p:nvSpPr>
            <p:cNvPr id="310" name="角丸四角形 305">
              <a:extLst>
                <a:ext uri="{FF2B5EF4-FFF2-40B4-BE49-F238E27FC236}">
                  <a16:creationId xmlns:a16="http://schemas.microsoft.com/office/drawing/2014/main" id="{A95EA163-CC47-E3B2-CFBB-C6C53E1FB826}"/>
                </a:ext>
              </a:extLst>
            </p:cNvPr>
            <p:cNvSpPr>
              <a:spLocks noChangeArrowheads="1"/>
            </p:cNvSpPr>
            <p:nvPr/>
          </p:nvSpPr>
          <p:spPr bwMode="auto">
            <a:xfrm>
              <a:off x="6035382" y="5148849"/>
              <a:ext cx="3902196" cy="930198"/>
            </a:xfrm>
            <a:prstGeom prst="roundRect">
              <a:avLst>
                <a:gd name="adj" fmla="val 9235"/>
              </a:avLst>
            </a:prstGeom>
            <a:solidFill>
              <a:srgbClr val="FFE1E1"/>
            </a:solidFill>
            <a:ln w="19050" cmpd="sng">
              <a:noFill/>
              <a:prstDash val="soli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311" name="テキスト ボックス 8">
              <a:extLst>
                <a:ext uri="{FF2B5EF4-FFF2-40B4-BE49-F238E27FC236}">
                  <a16:creationId xmlns:a16="http://schemas.microsoft.com/office/drawing/2014/main" id="{A0FB4EA2-D465-241B-C9EC-84118946724F}"/>
                </a:ext>
              </a:extLst>
            </p:cNvPr>
            <p:cNvSpPr txBox="1">
              <a:spLocks noChangeArrowheads="1"/>
            </p:cNvSpPr>
            <p:nvPr/>
          </p:nvSpPr>
          <p:spPr bwMode="auto">
            <a:xfrm>
              <a:off x="6093445" y="5170085"/>
              <a:ext cx="3419268"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年間コストメリット</a:t>
              </a:r>
              <a:r>
                <a:rPr kumimoji="1" lang="en-US" altLang="ja-JP" sz="1200" b="1" baseline="30000" dirty="0">
                  <a:solidFill>
                    <a:schemeClr val="tx1">
                      <a:lumMod val="75000"/>
                      <a:lumOff val="25000"/>
                    </a:schemeClr>
                  </a:solidFill>
                  <a:latin typeface="BIZ UDPゴシック" panose="020B0400000000000000" pitchFamily="50" charset="-128"/>
                  <a:ea typeface="BIZ UDPゴシック" panose="020B0400000000000000" pitchFamily="50" charset="-128"/>
                </a:rPr>
                <a:t>※2</a:t>
              </a:r>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の目安</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関西</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b="1" dirty="0" err="1">
                  <a:solidFill>
                    <a:schemeClr val="tx1">
                      <a:lumMod val="75000"/>
                      <a:lumOff val="25000"/>
                    </a:schemeClr>
                  </a:solidFill>
                  <a:latin typeface="BIZ UDPゴシック" panose="020B0400000000000000" pitchFamily="50" charset="-128"/>
                  <a:ea typeface="BIZ UDPゴシック" panose="020B0400000000000000" pitchFamily="50" charset="-128"/>
                </a:rPr>
                <a:t>はぴ</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e</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タイム</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R </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endPar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312" name="右矢印 260">
              <a:extLst>
                <a:ext uri="{FF2B5EF4-FFF2-40B4-BE49-F238E27FC236}">
                  <a16:creationId xmlns:a16="http://schemas.microsoft.com/office/drawing/2014/main" id="{6811C8A4-F3DC-73A6-CF3E-5B77F0DB0B7A}"/>
                </a:ext>
              </a:extLst>
            </p:cNvPr>
            <p:cNvSpPr/>
            <p:nvPr/>
          </p:nvSpPr>
          <p:spPr>
            <a:xfrm>
              <a:off x="7986935" y="5618976"/>
              <a:ext cx="274540" cy="25991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3" name="直線コネクタ 312">
              <a:extLst>
                <a:ext uri="{FF2B5EF4-FFF2-40B4-BE49-F238E27FC236}">
                  <a16:creationId xmlns:a16="http://schemas.microsoft.com/office/drawing/2014/main" id="{B915EF97-8894-68C9-D26A-807ADBD0D579}"/>
                </a:ext>
              </a:extLst>
            </p:cNvPr>
            <p:cNvCxnSpPr>
              <a:cxnSpLocks/>
            </p:cNvCxnSpPr>
            <p:nvPr/>
          </p:nvCxnSpPr>
          <p:spPr>
            <a:xfrm>
              <a:off x="6155473" y="5441804"/>
              <a:ext cx="3127897"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314" name="図 313">
              <a:extLst>
                <a:ext uri="{FF2B5EF4-FFF2-40B4-BE49-F238E27FC236}">
                  <a16:creationId xmlns:a16="http://schemas.microsoft.com/office/drawing/2014/main" id="{8FBF2B3B-9907-D862-D043-81AA4558775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441604">
              <a:off x="9501743" y="5095329"/>
              <a:ext cx="556797" cy="356540"/>
            </a:xfrm>
            <a:prstGeom prst="rect">
              <a:avLst/>
            </a:prstGeom>
          </p:spPr>
        </p:pic>
        <p:sp>
          <p:nvSpPr>
            <p:cNvPr id="315" name="テキスト ボックス 274">
              <a:extLst>
                <a:ext uri="{FF2B5EF4-FFF2-40B4-BE49-F238E27FC236}">
                  <a16:creationId xmlns:a16="http://schemas.microsoft.com/office/drawing/2014/main" id="{1E790093-E216-24C3-9142-6B5C49A358C9}"/>
                </a:ext>
              </a:extLst>
            </p:cNvPr>
            <p:cNvSpPr txBox="1"/>
            <p:nvPr/>
          </p:nvSpPr>
          <p:spPr>
            <a:xfrm>
              <a:off x="10078181" y="5096849"/>
              <a:ext cx="2720132" cy="110799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※2 </a:t>
              </a:r>
              <a:r>
                <a:rPr kumimoji="1" lang="ja-JP" altLang="en-US" sz="600" dirty="0">
                  <a:latin typeface="メイリオ" panose="020B0604030504040204" pitchFamily="50" charset="-128"/>
                  <a:ea typeface="メイリオ" panose="020B0604030504040204" pitchFamily="50" charset="-128"/>
                </a:rPr>
                <a:t>当社試算：</a:t>
              </a:r>
              <a:r>
                <a:rPr kumimoji="1" lang="en-US" altLang="ja-JP" sz="600" dirty="0">
                  <a:latin typeface="メイリオ" panose="020B0604030504040204" pitchFamily="50" charset="-128"/>
                  <a:ea typeface="メイリオ" panose="020B0604030504040204" pitchFamily="50" charset="-128"/>
                </a:rPr>
                <a:t>CHP-37AZ2</a:t>
              </a:r>
              <a:r>
                <a:rPr kumimoji="1" lang="ja-JP" altLang="en-US" sz="600" dirty="0">
                  <a:latin typeface="メイリオ" panose="020B0604030504040204" pitchFamily="50" charset="-128"/>
                  <a:ea typeface="メイリオ" panose="020B0604030504040204" pitchFamily="50" charset="-128"/>
                </a:rPr>
                <a:t>において。大阪地区、給湯（保温）負荷は、</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a:t>
              </a:r>
              <a:r>
                <a:rPr kumimoji="1" lang="en-US" altLang="ja-JP" sz="600" dirty="0">
                  <a:latin typeface="メイリオ" panose="020B0604030504040204" pitchFamily="50" charset="-128"/>
                  <a:ea typeface="メイリオ" panose="020B0604030504040204" pitchFamily="50" charset="-128"/>
                </a:rPr>
                <a:t>JIS C 9220</a:t>
              </a:r>
              <a:r>
                <a:rPr kumimoji="1" lang="ja-JP" altLang="en-US" sz="600" dirty="0">
                  <a:latin typeface="メイリオ" panose="020B0604030504040204" pitchFamily="50" charset="-128"/>
                  <a:ea typeface="メイリオ" panose="020B0604030504040204" pitchFamily="50" charset="-128"/>
                </a:rPr>
                <a:t>（使用湯量　</a:t>
              </a:r>
              <a:r>
                <a:rPr kumimoji="1" lang="en-US" altLang="ja-JP" sz="600" dirty="0">
                  <a:latin typeface="メイリオ" panose="020B0604030504040204" pitchFamily="50" charset="-128"/>
                  <a:ea typeface="メイリオ" panose="020B0604030504040204" pitchFamily="50" charset="-128"/>
                </a:rPr>
                <a:t>40℃</a:t>
              </a:r>
              <a:r>
                <a:rPr kumimoji="1" lang="ja-JP" altLang="en-US" sz="600" dirty="0">
                  <a:latin typeface="メイリオ" panose="020B0604030504040204" pitchFamily="50" charset="-128"/>
                  <a:ea typeface="メイリオ" panose="020B0604030504040204" pitchFamily="50" charset="-128"/>
                </a:rPr>
                <a:t>換算　約</a:t>
              </a:r>
              <a:r>
                <a:rPr kumimoji="1" lang="en-US" altLang="ja-JP" sz="600" dirty="0">
                  <a:latin typeface="メイリオ" panose="020B0604030504040204" pitchFamily="50" charset="-128"/>
                  <a:ea typeface="メイリオ" panose="020B0604030504040204" pitchFamily="50" charset="-128"/>
                </a:rPr>
                <a:t>456L/</a:t>
              </a:r>
              <a:r>
                <a:rPr kumimoji="1" lang="ja-JP" altLang="en-US" sz="600" dirty="0">
                  <a:latin typeface="メイリオ" panose="020B0604030504040204" pitchFamily="50" charset="-128"/>
                  <a:ea typeface="メイリオ" panose="020B0604030504040204" pitchFamily="50" charset="-128"/>
                </a:rPr>
                <a:t>日）に基づき試算。</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運転モードはお買い上げ時の設定、ソーラーモードアプリは積極</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モード設定。・関西電力「はぴ</a:t>
              </a:r>
              <a:r>
                <a:rPr kumimoji="1" lang="en-US" altLang="ja-JP" sz="600" dirty="0">
                  <a:latin typeface="メイリオ" panose="020B0604030504040204" pitchFamily="50" charset="-128"/>
                  <a:ea typeface="メイリオ" panose="020B0604030504040204" pitchFamily="50" charset="-128"/>
                </a:rPr>
                <a:t>e</a:t>
              </a:r>
              <a:r>
                <a:rPr kumimoji="1" lang="ja-JP" altLang="en-US" sz="600" dirty="0">
                  <a:latin typeface="メイリオ" panose="020B0604030504040204" pitchFamily="50" charset="-128"/>
                  <a:ea typeface="メイリオ" panose="020B0604030504040204" pitchFamily="50" charset="-128"/>
                </a:rPr>
                <a:t>タイムＲ」</a:t>
              </a:r>
              <a:r>
                <a:rPr kumimoji="1" lang="zh-TW" altLang="en-US" sz="600" dirty="0">
                  <a:latin typeface="メイリオ" panose="020B0604030504040204" pitchFamily="50" charset="-128"/>
                  <a:ea typeface="メイリオ" panose="020B0604030504040204" pitchFamily="50" charset="-128"/>
                </a:rPr>
                <a:t>夜間料金</a:t>
              </a:r>
              <a:r>
                <a:rPr kumimoji="1" lang="en-US" altLang="zh-TW" sz="600" dirty="0">
                  <a:latin typeface="メイリオ" panose="020B0604030504040204" pitchFamily="50" charset="-128"/>
                  <a:ea typeface="メイリオ" panose="020B0604030504040204" pitchFamily="50" charset="-128"/>
                </a:rPr>
                <a:t>15.37</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a:t>
              </a:r>
              <a:r>
                <a:rPr kumimoji="1" lang="zh-TW" altLang="en-US" sz="600" dirty="0">
                  <a:latin typeface="メイリオ" panose="020B0604030504040204" pitchFamily="50" charset="-128"/>
                  <a:ea typeface="メイリオ" panose="020B0604030504040204" pitchFamily="50" charset="-128"/>
                </a:rPr>
                <a:t>燃料調整費</a:t>
              </a:r>
              <a:r>
                <a:rPr kumimoji="1" lang="en-US" altLang="ja-JP" sz="600" dirty="0">
                  <a:latin typeface="メイリオ" panose="020B0604030504040204" pitchFamily="50" charset="-128"/>
                  <a:ea typeface="メイリオ" panose="020B0604030504040204" pitchFamily="50" charset="-128"/>
                </a:rPr>
                <a:t>0.64</a:t>
              </a:r>
              <a:r>
                <a:rPr kumimoji="1" lang="ja-JP"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err="1">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再生可能エネルギー発電促進</a:t>
              </a:r>
              <a:r>
                <a:rPr kumimoji="1" lang="zh-TW" altLang="en-US" sz="600" dirty="0">
                  <a:latin typeface="メイリオ" panose="020B0604030504040204" pitchFamily="50" charset="-128"/>
                  <a:ea typeface="メイリオ" panose="020B0604030504040204" pitchFamily="50" charset="-128"/>
                </a:rPr>
                <a:t>賦課金</a:t>
              </a:r>
              <a:endParaRPr kumimoji="1" lang="en-US" altLang="zh-TW"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a:t>
              </a:r>
              <a:r>
                <a:rPr kumimoji="1" lang="en-US" altLang="ja-JP" sz="600" dirty="0">
                  <a:latin typeface="メイリオ" panose="020B0604030504040204" pitchFamily="50" charset="-128"/>
                  <a:ea typeface="メイリオ" panose="020B0604030504040204" pitchFamily="50" charset="-128"/>
                </a:rPr>
                <a:t>3.98</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含む。</a:t>
              </a:r>
              <a:r>
                <a:rPr kumimoji="1" lang="en-US" altLang="ja-JP" sz="600" dirty="0">
                  <a:latin typeface="メイリオ" panose="020B0604030504040204" pitchFamily="50" charset="-128"/>
                  <a:ea typeface="メイリオ" panose="020B0604030504040204" pitchFamily="50" charset="-128"/>
                </a:rPr>
                <a:t>(2026</a:t>
              </a:r>
              <a:r>
                <a:rPr kumimoji="1" lang="ja-JP" altLang="en-US" sz="600" dirty="0">
                  <a:latin typeface="メイリオ" panose="020B0604030504040204" pitchFamily="50" charset="-128"/>
                  <a:ea typeface="メイリオ" panose="020B0604030504040204" pitchFamily="50" charset="-128"/>
                </a:rPr>
                <a:t>年</a:t>
              </a:r>
              <a:r>
                <a:rPr kumimoji="1" lang="en-US" altLang="ja-JP" sz="600" dirty="0">
                  <a:latin typeface="メイリオ" panose="020B0604030504040204" pitchFamily="50" charset="-128"/>
                  <a:ea typeface="メイリオ" panose="020B0604030504040204" pitchFamily="50" charset="-128"/>
                </a:rPr>
                <a:t>3</a:t>
              </a:r>
              <a:r>
                <a:rPr kumimoji="1" lang="ja-JP" altLang="en-US" sz="600" dirty="0">
                  <a:latin typeface="メイリオ" panose="020B0604030504040204" pitchFamily="50" charset="-128"/>
                  <a:ea typeface="メイリオ" panose="020B0604030504040204" pitchFamily="50" charset="-128"/>
                </a:rPr>
                <a:t>月時点、当社調べ</a:t>
              </a:r>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・太陽光発電の設置</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容量</a:t>
              </a:r>
              <a:r>
                <a:rPr kumimoji="1" lang="en-US" altLang="ja-JP" sz="600" dirty="0">
                  <a:latin typeface="メイリオ" panose="020B0604030504040204" pitchFamily="50" charset="-128"/>
                  <a:ea typeface="メイリオ" panose="020B0604030504040204" pitchFamily="50" charset="-128"/>
                </a:rPr>
                <a:t>:8.0kW</a:t>
              </a:r>
              <a:r>
                <a:rPr kumimoji="1" lang="ja-JP" altLang="en-US" sz="600" dirty="0">
                  <a:latin typeface="メイリオ" panose="020B0604030504040204" pitchFamily="50" charset="-128"/>
                  <a:ea typeface="メイリオ" panose="020B0604030504040204" pitchFamily="50" charset="-128"/>
                </a:rPr>
                <a:t>・ランニングコストは、季節や地域、運転モードの設定、</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ご利用状況、電力契約等により異なります。太陽光発電の自家消費</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による運転の消費電力は</a:t>
              </a:r>
              <a:r>
                <a:rPr kumimoji="1" lang="en-US" altLang="ja-JP" sz="600" dirty="0">
                  <a:latin typeface="メイリオ" panose="020B0604030504040204" pitchFamily="50" charset="-128"/>
                  <a:ea typeface="メイリオ" panose="020B0604030504040204" pitchFamily="50" charset="-128"/>
                </a:rPr>
                <a:t>8.3</a:t>
              </a:r>
              <a:r>
                <a:rPr kumimoji="1" lang="ja-JP" altLang="en-US" sz="600" dirty="0">
                  <a:latin typeface="メイリオ" panose="020B0604030504040204" pitchFamily="50" charset="-128"/>
                  <a:ea typeface="メイリオ" panose="020B0604030504040204" pitchFamily="50" charset="-128"/>
                </a:rPr>
                <a:t>円</a:t>
              </a:r>
              <a:r>
                <a:rPr kumimoji="1" lang="en-US" altLang="ja-JP" sz="600" dirty="0">
                  <a:latin typeface="メイリオ" panose="020B0604030504040204" pitchFamily="50" charset="-128"/>
                  <a:ea typeface="メイリオ" panose="020B0604030504040204" pitchFamily="50" charset="-128"/>
                </a:rPr>
                <a:t>/kWh</a:t>
              </a:r>
              <a:r>
                <a:rPr kumimoji="1" lang="ja-JP" altLang="en-US" sz="600" dirty="0">
                  <a:latin typeface="メイリオ" panose="020B0604030504040204" pitchFamily="50" charset="-128"/>
                  <a:ea typeface="メイリオ" panose="020B0604030504040204" pitchFamily="50" charset="-128"/>
                </a:rPr>
                <a:t>として算出。</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新築の太陽光発電導入から</a:t>
              </a:r>
              <a:r>
                <a:rPr kumimoji="1" lang="en-US" altLang="ja-JP" sz="600" dirty="0">
                  <a:latin typeface="メイリオ" panose="020B0604030504040204" pitchFamily="50" charset="-128"/>
                  <a:ea typeface="メイリオ" panose="020B0604030504040204" pitchFamily="50" charset="-128"/>
                </a:rPr>
                <a:t>5</a:t>
              </a:r>
              <a:r>
                <a:rPr kumimoji="1" lang="ja-JP" altLang="en-US" sz="600" dirty="0">
                  <a:latin typeface="メイリオ" panose="020B0604030504040204" pitchFamily="50" charset="-128"/>
                  <a:ea typeface="メイリオ" panose="020B0604030504040204" pitchFamily="50" charset="-128"/>
                </a:rPr>
                <a:t>年目以降の場合。</a:t>
              </a:r>
              <a:endParaRPr kumimoji="1" lang="en-US" altLang="ja-JP" sz="600" dirty="0">
                <a:latin typeface="メイリオ" panose="020B0604030504040204" pitchFamily="50" charset="-128"/>
                <a:ea typeface="メイリオ" panose="020B0604030504040204" pitchFamily="50" charset="-128"/>
              </a:endParaRPr>
            </a:p>
            <a:p>
              <a:endParaRPr kumimoji="1" lang="ja-JP" altLang="en-US" sz="600" dirty="0">
                <a:latin typeface="メイリオ" panose="020B0604030504040204" pitchFamily="50" charset="-128"/>
                <a:ea typeface="メイリオ" panose="020B0604030504040204" pitchFamily="50" charset="-128"/>
              </a:endParaRPr>
            </a:p>
          </p:txBody>
        </p:sp>
        <p:sp>
          <p:nvSpPr>
            <p:cNvPr id="316" name="テキスト ボックス 315">
              <a:extLst>
                <a:ext uri="{FF2B5EF4-FFF2-40B4-BE49-F238E27FC236}">
                  <a16:creationId xmlns:a16="http://schemas.microsoft.com/office/drawing/2014/main" id="{B47732D0-3E29-D0C2-F923-323B6070958C}"/>
                </a:ext>
              </a:extLst>
            </p:cNvPr>
            <p:cNvSpPr txBox="1"/>
            <p:nvPr/>
          </p:nvSpPr>
          <p:spPr>
            <a:xfrm>
              <a:off x="6080949" y="5504978"/>
              <a:ext cx="1598515"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太陽光発電の設置容量 </a:t>
              </a:r>
              <a:r>
                <a:rPr kumimoji="1" lang="en-US" altLang="ja-JP" sz="800" dirty="0">
                  <a:latin typeface="BIZ UDPゴシック" panose="020B0400000000000000" pitchFamily="50" charset="-128"/>
                  <a:ea typeface="BIZ UDPゴシック" panose="020B0400000000000000" pitchFamily="50" charset="-128"/>
                </a:rPr>
                <a:t>8.0kW</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317" name="テキスト ボックス 316">
              <a:extLst>
                <a:ext uri="{FF2B5EF4-FFF2-40B4-BE49-F238E27FC236}">
                  <a16:creationId xmlns:a16="http://schemas.microsoft.com/office/drawing/2014/main" id="{CF31975A-0EDA-E24A-DCFC-F46E14E2FBD3}"/>
                </a:ext>
              </a:extLst>
            </p:cNvPr>
            <p:cNvSpPr txBox="1"/>
            <p:nvPr/>
          </p:nvSpPr>
          <p:spPr>
            <a:xfrm flipH="1">
              <a:off x="6071173" y="5666084"/>
              <a:ext cx="2041911" cy="292388"/>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通常運転  </a:t>
              </a:r>
              <a:r>
                <a:rPr kumimoji="1" lang="ja-JP" altLang="en-US" sz="1100" dirty="0">
                  <a:latin typeface="BIZ UDPゴシック" panose="020B0400000000000000" pitchFamily="50" charset="-128"/>
                  <a:ea typeface="BIZ UDPゴシック" panose="020B0400000000000000" pitchFamily="50" charset="-128"/>
                </a:rPr>
                <a:t>約</a:t>
              </a:r>
              <a:r>
                <a:rPr kumimoji="1" lang="en-US" altLang="ja-JP" sz="1300" dirty="0">
                  <a:latin typeface="BIZ UDPゴシック" panose="020B0400000000000000" pitchFamily="50" charset="-128"/>
                  <a:ea typeface="BIZ UDPゴシック" panose="020B0400000000000000" pitchFamily="50" charset="-128"/>
                </a:rPr>
                <a:t>30,300</a:t>
              </a:r>
              <a:r>
                <a:rPr kumimoji="1" lang="ja-JP" altLang="en-US" sz="1100" dirty="0">
                  <a:latin typeface="BIZ UDPゴシック" panose="020B0400000000000000" pitchFamily="50" charset="-128"/>
                  <a:ea typeface="BIZ UDPゴシック" panose="020B0400000000000000" pitchFamily="50" charset="-128"/>
                </a:rPr>
                <a:t>円</a:t>
              </a:r>
            </a:p>
          </p:txBody>
        </p:sp>
        <p:sp>
          <p:nvSpPr>
            <p:cNvPr id="318" name="テキスト ボックス 317">
              <a:extLst>
                <a:ext uri="{FF2B5EF4-FFF2-40B4-BE49-F238E27FC236}">
                  <a16:creationId xmlns:a16="http://schemas.microsoft.com/office/drawing/2014/main" id="{969B1A3B-A348-A48B-A4A2-2714FE9910A9}"/>
                </a:ext>
              </a:extLst>
            </p:cNvPr>
            <p:cNvSpPr txBox="1"/>
            <p:nvPr/>
          </p:nvSpPr>
          <p:spPr>
            <a:xfrm>
              <a:off x="8269317" y="5454128"/>
              <a:ext cx="1479892" cy="261610"/>
            </a:xfrm>
            <a:prstGeom prst="rect">
              <a:avLst/>
            </a:prstGeom>
            <a:noFill/>
          </p:spPr>
          <p:txBody>
            <a:bodyPr wrap="none" rtlCol="0">
              <a:spAutoFit/>
            </a:bodyPr>
            <a:lstStyle/>
            <a:p>
              <a:r>
                <a:rPr kumimoji="1" lang="ja-JP" altLang="en-US" sz="1100" b="1" dirty="0">
                  <a:solidFill>
                    <a:srgbClr val="C00000"/>
                  </a:solidFill>
                  <a:latin typeface="BIZ UDPゴシック" panose="020B0400000000000000" pitchFamily="50" charset="-128"/>
                  <a:ea typeface="BIZ UDPゴシック" panose="020B0400000000000000" pitchFamily="50" charset="-128"/>
                </a:rPr>
                <a:t>ソーラーモードアプリ</a:t>
              </a:r>
            </a:p>
          </p:txBody>
        </p:sp>
        <p:sp>
          <p:nvSpPr>
            <p:cNvPr id="319" name="テキスト ボックス 318">
              <a:extLst>
                <a:ext uri="{FF2B5EF4-FFF2-40B4-BE49-F238E27FC236}">
                  <a16:creationId xmlns:a16="http://schemas.microsoft.com/office/drawing/2014/main" id="{F2990B91-0060-0EE6-3090-0ED3A32A8636}"/>
                </a:ext>
              </a:extLst>
            </p:cNvPr>
            <p:cNvSpPr txBox="1"/>
            <p:nvPr/>
          </p:nvSpPr>
          <p:spPr>
            <a:xfrm flipH="1">
              <a:off x="8383693" y="5612463"/>
              <a:ext cx="1333744" cy="461665"/>
            </a:xfrm>
            <a:prstGeom prst="rect">
              <a:avLst/>
            </a:prstGeom>
            <a:noFill/>
          </p:spPr>
          <p:txBody>
            <a:bodyPr wrap="square" rtlCol="0">
              <a:spAutoFit/>
            </a:bodyPr>
            <a:lstStyle/>
            <a:p>
              <a:r>
                <a:rPr kumimoji="1" lang="ja-JP" altLang="en-US" sz="1100" dirty="0">
                  <a:solidFill>
                    <a:srgbClr val="C00000"/>
                  </a:solidFill>
                  <a:latin typeface="BIZ UDPゴシック" panose="020B0400000000000000" pitchFamily="50" charset="-128"/>
                  <a:ea typeface="BIZ UDPゴシック" panose="020B0400000000000000" pitchFamily="50" charset="-128"/>
                </a:rPr>
                <a:t>約</a:t>
              </a:r>
              <a:r>
                <a:rPr kumimoji="1" lang="en-US" altLang="ja-JP" sz="1300" dirty="0">
                  <a:solidFill>
                    <a:srgbClr val="C00000"/>
                  </a:solidFill>
                  <a:latin typeface="BIZ UDPゴシック" panose="020B0400000000000000" pitchFamily="50" charset="-128"/>
                  <a:ea typeface="BIZ UDPゴシック" panose="020B0400000000000000" pitchFamily="50" charset="-128"/>
                </a:rPr>
                <a:t>22,400</a:t>
              </a:r>
              <a:r>
                <a:rPr kumimoji="1" lang="ja-JP" altLang="en-US" sz="1100" dirty="0">
                  <a:solidFill>
                    <a:srgbClr val="C00000"/>
                  </a:solidFill>
                  <a:latin typeface="BIZ UDPゴシック" panose="020B0400000000000000" pitchFamily="50" charset="-128"/>
                  <a:ea typeface="BIZ UDPゴシック" panose="020B0400000000000000" pitchFamily="50" charset="-128"/>
                </a:rPr>
                <a:t>円</a:t>
              </a:r>
              <a:endParaRPr kumimoji="1" lang="en-US" altLang="ja-JP" sz="1100" dirty="0">
                <a:solidFill>
                  <a:srgbClr val="C00000"/>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rgbClr val="C00000"/>
                  </a:solidFill>
                  <a:latin typeface="BIZ UDPゴシック" panose="020B0400000000000000" pitchFamily="50" charset="-128"/>
                  <a:ea typeface="BIZ UDPゴシック" panose="020B0400000000000000" pitchFamily="50" charset="-128"/>
                </a:rPr>
                <a:t>（▲</a:t>
              </a:r>
              <a:r>
                <a:rPr kumimoji="1" lang="en-US" altLang="ja-JP" sz="1000" dirty="0">
                  <a:solidFill>
                    <a:srgbClr val="C00000"/>
                  </a:solidFill>
                  <a:latin typeface="BIZ UDPゴシック" panose="020B0400000000000000" pitchFamily="50" charset="-128"/>
                  <a:ea typeface="BIZ UDPゴシック" panose="020B0400000000000000" pitchFamily="50" charset="-128"/>
                </a:rPr>
                <a:t>7,900</a:t>
              </a:r>
              <a:r>
                <a:rPr kumimoji="1" lang="ja-JP" altLang="en-US" sz="1000" dirty="0">
                  <a:solidFill>
                    <a:srgbClr val="C00000"/>
                  </a:solidFill>
                  <a:latin typeface="BIZ UDPゴシック" panose="020B0400000000000000" pitchFamily="50" charset="-128"/>
                  <a:ea typeface="BIZ UDPゴシック" panose="020B0400000000000000" pitchFamily="50" charset="-128"/>
                </a:rPr>
                <a:t>円）</a:t>
              </a:r>
            </a:p>
          </p:txBody>
        </p:sp>
      </p:grpSp>
      <p:sp>
        <p:nvSpPr>
          <p:cNvPr id="320" name="テキスト ボックス 13">
            <a:extLst>
              <a:ext uri="{FF2B5EF4-FFF2-40B4-BE49-F238E27FC236}">
                <a16:creationId xmlns:a16="http://schemas.microsoft.com/office/drawing/2014/main" id="{DB991464-C094-402A-C5BC-9B3318A00F8B}"/>
              </a:ext>
            </a:extLst>
          </p:cNvPr>
          <p:cNvSpPr txBox="1">
            <a:spLocks noChangeArrowheads="1"/>
          </p:cNvSpPr>
          <p:nvPr/>
        </p:nvSpPr>
        <p:spPr bwMode="auto">
          <a:xfrm>
            <a:off x="6075866" y="953628"/>
            <a:ext cx="545534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latin typeface="BIZ UDPゴシック" panose="020B0400000000000000" pitchFamily="50" charset="-128"/>
                <a:ea typeface="BIZ UDPゴシック" panose="020B0400000000000000" pitchFamily="50" charset="-128"/>
              </a:rPr>
              <a:t>コロナエコキュートは太陽光発電余剰電力を有効活用できます。</a:t>
            </a:r>
          </a:p>
        </p:txBody>
      </p:sp>
      <p:cxnSp>
        <p:nvCxnSpPr>
          <p:cNvPr id="321" name="直線コネクタ 9">
            <a:extLst>
              <a:ext uri="{FF2B5EF4-FFF2-40B4-BE49-F238E27FC236}">
                <a16:creationId xmlns:a16="http://schemas.microsoft.com/office/drawing/2014/main" id="{F58DFBF6-25AB-DD9B-EB9C-70E29A11D209}"/>
              </a:ext>
            </a:extLst>
          </p:cNvPr>
          <p:cNvCxnSpPr>
            <a:cxnSpLocks noChangeShapeType="1"/>
          </p:cNvCxnSpPr>
          <p:nvPr/>
        </p:nvCxnSpPr>
        <p:spPr bwMode="auto">
          <a:xfrm>
            <a:off x="5844628" y="1317253"/>
            <a:ext cx="683666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2" name="正方形/長方形 19">
            <a:extLst>
              <a:ext uri="{FF2B5EF4-FFF2-40B4-BE49-F238E27FC236}">
                <a16:creationId xmlns:a16="http://schemas.microsoft.com/office/drawing/2014/main" id="{AEAC8385-99EC-B6A9-D43C-24B751D9CEBB}"/>
              </a:ext>
            </a:extLst>
          </p:cNvPr>
          <p:cNvSpPr>
            <a:spLocks noChangeArrowheads="1"/>
          </p:cNvSpPr>
          <p:nvPr/>
        </p:nvSpPr>
        <p:spPr bwMode="auto">
          <a:xfrm>
            <a:off x="5839865" y="941015"/>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323" name="直線コネクタ 9">
            <a:extLst>
              <a:ext uri="{FF2B5EF4-FFF2-40B4-BE49-F238E27FC236}">
                <a16:creationId xmlns:a16="http://schemas.microsoft.com/office/drawing/2014/main" id="{04C62F46-FA8B-E9CD-333E-AC3687F125CD}"/>
              </a:ext>
            </a:extLst>
          </p:cNvPr>
          <p:cNvCxnSpPr>
            <a:cxnSpLocks noChangeShapeType="1"/>
          </p:cNvCxnSpPr>
          <p:nvPr/>
        </p:nvCxnSpPr>
        <p:spPr bwMode="auto">
          <a:xfrm>
            <a:off x="5839865" y="939944"/>
            <a:ext cx="6825357"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24" name="グループ化 323">
            <a:extLst>
              <a:ext uri="{FF2B5EF4-FFF2-40B4-BE49-F238E27FC236}">
                <a16:creationId xmlns:a16="http://schemas.microsoft.com/office/drawing/2014/main" id="{812E458A-FC91-C3B5-4153-2490EF0F518E}"/>
              </a:ext>
            </a:extLst>
          </p:cNvPr>
          <p:cNvGrpSpPr/>
          <p:nvPr/>
        </p:nvGrpSpPr>
        <p:grpSpPr>
          <a:xfrm>
            <a:off x="5885437" y="6612833"/>
            <a:ext cx="2829569" cy="753383"/>
            <a:chOff x="5952931" y="6204315"/>
            <a:chExt cx="2829569" cy="753383"/>
          </a:xfrm>
        </p:grpSpPr>
        <p:grpSp>
          <p:nvGrpSpPr>
            <p:cNvPr id="325" name="グループ化 324">
              <a:extLst>
                <a:ext uri="{FF2B5EF4-FFF2-40B4-BE49-F238E27FC236}">
                  <a16:creationId xmlns:a16="http://schemas.microsoft.com/office/drawing/2014/main" id="{E5169D05-881A-05BD-3CF1-9891C49EDD50}"/>
                </a:ext>
              </a:extLst>
            </p:cNvPr>
            <p:cNvGrpSpPr/>
            <p:nvPr/>
          </p:nvGrpSpPr>
          <p:grpSpPr>
            <a:xfrm>
              <a:off x="8357944" y="6247633"/>
              <a:ext cx="318110" cy="353343"/>
              <a:chOff x="3289753" y="4746779"/>
              <a:chExt cx="407501" cy="452635"/>
            </a:xfrm>
          </p:grpSpPr>
          <p:pic>
            <p:nvPicPr>
              <p:cNvPr id="345" name="図 344">
                <a:extLst>
                  <a:ext uri="{FF2B5EF4-FFF2-40B4-BE49-F238E27FC236}">
                    <a16:creationId xmlns:a16="http://schemas.microsoft.com/office/drawing/2014/main" id="{2770522A-2D74-705F-6D07-62F2C4484FC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89753" y="4747831"/>
                <a:ext cx="407501" cy="449931"/>
              </a:xfrm>
              <a:prstGeom prst="rect">
                <a:avLst/>
              </a:prstGeom>
            </p:spPr>
          </p:pic>
          <p:sp>
            <p:nvSpPr>
              <p:cNvPr id="346" name="角丸四角形 331">
                <a:extLst>
                  <a:ext uri="{FF2B5EF4-FFF2-40B4-BE49-F238E27FC236}">
                    <a16:creationId xmlns:a16="http://schemas.microsoft.com/office/drawing/2014/main" id="{F24B3264-F859-8D0E-2C3B-C37E25BD8C03}"/>
                  </a:ext>
                </a:extLst>
              </p:cNvPr>
              <p:cNvSpPr/>
              <p:nvPr/>
            </p:nvSpPr>
            <p:spPr>
              <a:xfrm>
                <a:off x="3293310" y="4746779"/>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26" name="グループ化 325">
              <a:extLst>
                <a:ext uri="{FF2B5EF4-FFF2-40B4-BE49-F238E27FC236}">
                  <a16:creationId xmlns:a16="http://schemas.microsoft.com/office/drawing/2014/main" id="{EACD2AC9-E011-2A77-E545-0C28F4BEB701}"/>
                </a:ext>
              </a:extLst>
            </p:cNvPr>
            <p:cNvGrpSpPr/>
            <p:nvPr/>
          </p:nvGrpSpPr>
          <p:grpSpPr>
            <a:xfrm>
              <a:off x="6270791" y="6221437"/>
              <a:ext cx="2511709" cy="736261"/>
              <a:chOff x="9711984" y="7879415"/>
              <a:chExt cx="2511709" cy="736261"/>
            </a:xfrm>
          </p:grpSpPr>
          <p:sp>
            <p:nvSpPr>
              <p:cNvPr id="336" name="角丸四角形 305">
                <a:extLst>
                  <a:ext uri="{FF2B5EF4-FFF2-40B4-BE49-F238E27FC236}">
                    <a16:creationId xmlns:a16="http://schemas.microsoft.com/office/drawing/2014/main" id="{C948AB1E-8120-08E8-96F9-421656B0C7F5}"/>
                  </a:ext>
                </a:extLst>
              </p:cNvPr>
              <p:cNvSpPr>
                <a:spLocks noChangeArrowheads="1"/>
              </p:cNvSpPr>
              <p:nvPr/>
            </p:nvSpPr>
            <p:spPr bwMode="auto">
              <a:xfrm>
                <a:off x="9711984" y="7879415"/>
                <a:ext cx="2511709" cy="736261"/>
              </a:xfrm>
              <a:prstGeom prst="roundRect">
                <a:avLst>
                  <a:gd name="adj" fmla="val 13936"/>
                </a:avLst>
              </a:prstGeom>
              <a:noFill/>
              <a:ln>
                <a:solidFill>
                  <a:srgbClr val="DD7777"/>
                </a:solidFill>
              </a:ln>
            </p:spPr>
            <p:txBody>
              <a:bodyPr wrap="square" lIns="46800" tIns="46800" rIns="46800" bIns="46800" anchor="ctr">
                <a:spAutoFit/>
              </a:bodyPr>
              <a:lstStyle/>
              <a:p>
                <a:pPr eaLnBrk="1"/>
                <a:endParaRPr lang="ja-JP" altLang="en-US" sz="1600">
                  <a:ea typeface="ＭＳ Ｐゴシック" panose="020B0600070205080204" pitchFamily="50" charset="-128"/>
                </a:endParaRPr>
              </a:p>
            </p:txBody>
          </p:sp>
          <p:sp>
            <p:nvSpPr>
              <p:cNvPr id="337" name="テキスト ボックス 8">
                <a:extLst>
                  <a:ext uri="{FF2B5EF4-FFF2-40B4-BE49-F238E27FC236}">
                    <a16:creationId xmlns:a16="http://schemas.microsoft.com/office/drawing/2014/main" id="{EEB0A760-D2AC-A17D-6AB2-25F77606788F}"/>
                  </a:ext>
                </a:extLst>
              </p:cNvPr>
              <p:cNvSpPr txBox="1">
                <a:spLocks noChangeArrowheads="1"/>
              </p:cNvSpPr>
              <p:nvPr/>
            </p:nvSpPr>
            <p:spPr bwMode="auto">
              <a:xfrm>
                <a:off x="9755751" y="7935929"/>
                <a:ext cx="21259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6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ソーラーモードアプリ</a:t>
                </a:r>
              </a:p>
            </p:txBody>
          </p:sp>
          <p:sp>
            <p:nvSpPr>
              <p:cNvPr id="343" name="テキスト ボックス 258">
                <a:extLst>
                  <a:ext uri="{FF2B5EF4-FFF2-40B4-BE49-F238E27FC236}">
                    <a16:creationId xmlns:a16="http://schemas.microsoft.com/office/drawing/2014/main" id="{5F3A4097-2B8D-31EB-9FA7-7BD3AEA0C2F3}"/>
                  </a:ext>
                </a:extLst>
              </p:cNvPr>
              <p:cNvSpPr txBox="1">
                <a:spLocks noChangeArrowheads="1"/>
              </p:cNvSpPr>
              <p:nvPr/>
            </p:nvSpPr>
            <p:spPr bwMode="auto">
              <a:xfrm>
                <a:off x="9805292" y="8330402"/>
                <a:ext cx="198002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00" dirty="0">
                    <a:solidFill>
                      <a:schemeClr val="bg2">
                        <a:lumMod val="25000"/>
                      </a:schemeClr>
                    </a:solidFill>
                    <a:latin typeface="メイリオ" panose="020B0604030504040204" pitchFamily="50" charset="-128"/>
                    <a:ea typeface="メイリオ" panose="020B0604030504040204" pitchFamily="50" charset="-128"/>
                  </a:rPr>
                  <a:t>アプリが自動で転記予報を確認</a:t>
                </a:r>
                <a:endParaRPr kumimoji="1" lang="en-US" altLang="ja-JP" sz="1000" dirty="0">
                  <a:solidFill>
                    <a:schemeClr val="bg2">
                      <a:lumMod val="25000"/>
                    </a:schemeClr>
                  </a:solidFill>
                  <a:latin typeface="メイリオ" panose="020B0604030504040204" pitchFamily="50" charset="-128"/>
                  <a:ea typeface="メイリオ" panose="020B0604030504040204" pitchFamily="50" charset="-128"/>
                </a:endParaRPr>
              </a:p>
            </p:txBody>
          </p:sp>
          <p:cxnSp>
            <p:nvCxnSpPr>
              <p:cNvPr id="344" name="直線コネクタ 343">
                <a:extLst>
                  <a:ext uri="{FF2B5EF4-FFF2-40B4-BE49-F238E27FC236}">
                    <a16:creationId xmlns:a16="http://schemas.microsoft.com/office/drawing/2014/main" id="{37E1CB7A-7444-4D18-E75C-3154FAF11A0B}"/>
                  </a:ext>
                </a:extLst>
              </p:cNvPr>
              <p:cNvCxnSpPr>
                <a:cxnSpLocks/>
              </p:cNvCxnSpPr>
              <p:nvPr/>
            </p:nvCxnSpPr>
            <p:spPr>
              <a:xfrm>
                <a:off x="9828180" y="8284110"/>
                <a:ext cx="2287401"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27" name="object 33">
              <a:extLst>
                <a:ext uri="{FF2B5EF4-FFF2-40B4-BE49-F238E27FC236}">
                  <a16:creationId xmlns:a16="http://schemas.microsoft.com/office/drawing/2014/main" id="{C856ADA9-8943-B3ED-539C-1237738AC5D2}"/>
                </a:ext>
              </a:extLst>
            </p:cNvPr>
            <p:cNvGrpSpPr/>
            <p:nvPr/>
          </p:nvGrpSpPr>
          <p:grpSpPr>
            <a:xfrm>
              <a:off x="5952931" y="6204315"/>
              <a:ext cx="382221" cy="382221"/>
              <a:chOff x="890682" y="2161233"/>
              <a:chExt cx="432434" cy="432434"/>
            </a:xfrm>
          </p:grpSpPr>
          <p:sp>
            <p:nvSpPr>
              <p:cNvPr id="328" name="object 34">
                <a:extLst>
                  <a:ext uri="{FF2B5EF4-FFF2-40B4-BE49-F238E27FC236}">
                    <a16:creationId xmlns:a16="http://schemas.microsoft.com/office/drawing/2014/main" id="{DC7A1FC5-3BB9-E983-8214-B98C8F2B1C4A}"/>
                  </a:ext>
                </a:extLst>
              </p:cNvPr>
              <p:cNvSpPr/>
              <p:nvPr/>
            </p:nvSpPr>
            <p:spPr>
              <a:xfrm>
                <a:off x="890682"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333" name="object 35">
                <a:extLst>
                  <a:ext uri="{FF2B5EF4-FFF2-40B4-BE49-F238E27FC236}">
                    <a16:creationId xmlns:a16="http://schemas.microsoft.com/office/drawing/2014/main" id="{02B19FC3-D9B9-8B72-987C-433122A7117C}"/>
                  </a:ext>
                </a:extLst>
              </p:cNvPr>
              <p:cNvPicPr/>
              <p:nvPr/>
            </p:nvPicPr>
            <p:blipFill>
              <a:blip r:embed="rId13" cstate="print"/>
              <a:stretch>
                <a:fillRect/>
              </a:stretch>
            </p:blipFill>
            <p:spPr>
              <a:xfrm>
                <a:off x="972442" y="2324323"/>
                <a:ext cx="87109" cy="106311"/>
              </a:xfrm>
              <a:prstGeom prst="rect">
                <a:avLst/>
              </a:prstGeom>
            </p:spPr>
          </p:pic>
          <p:pic>
            <p:nvPicPr>
              <p:cNvPr id="335" name="object 36">
                <a:extLst>
                  <a:ext uri="{FF2B5EF4-FFF2-40B4-BE49-F238E27FC236}">
                    <a16:creationId xmlns:a16="http://schemas.microsoft.com/office/drawing/2014/main" id="{0AB66E17-A185-901B-56FD-4E0316570256}"/>
                  </a:ext>
                </a:extLst>
              </p:cNvPr>
              <p:cNvPicPr/>
              <p:nvPr/>
            </p:nvPicPr>
            <p:blipFill>
              <a:blip r:embed="rId14" cstate="print"/>
              <a:stretch>
                <a:fillRect/>
              </a:stretch>
            </p:blipFill>
            <p:spPr>
              <a:xfrm>
                <a:off x="1079921" y="2323413"/>
                <a:ext cx="199285" cy="107861"/>
              </a:xfrm>
              <a:prstGeom prst="rect">
                <a:avLst/>
              </a:prstGeom>
            </p:spPr>
          </p:pic>
        </p:grpSp>
      </p:grpSp>
      <p:grpSp>
        <p:nvGrpSpPr>
          <p:cNvPr id="347" name="グループ化 346">
            <a:extLst>
              <a:ext uri="{FF2B5EF4-FFF2-40B4-BE49-F238E27FC236}">
                <a16:creationId xmlns:a16="http://schemas.microsoft.com/office/drawing/2014/main" id="{CA9F0F5A-6FF5-C912-B51F-D2B6DEEB3528}"/>
              </a:ext>
            </a:extLst>
          </p:cNvPr>
          <p:cNvGrpSpPr/>
          <p:nvPr/>
        </p:nvGrpSpPr>
        <p:grpSpPr>
          <a:xfrm>
            <a:off x="6215858" y="7781665"/>
            <a:ext cx="2511709" cy="736261"/>
            <a:chOff x="9711984" y="7879415"/>
            <a:chExt cx="2511709" cy="736261"/>
          </a:xfrm>
        </p:grpSpPr>
        <p:sp>
          <p:nvSpPr>
            <p:cNvPr id="348" name="角丸四角形 305">
              <a:extLst>
                <a:ext uri="{FF2B5EF4-FFF2-40B4-BE49-F238E27FC236}">
                  <a16:creationId xmlns:a16="http://schemas.microsoft.com/office/drawing/2014/main" id="{B24C5EB6-554F-EEF6-645A-9D41E60723A9}"/>
                </a:ext>
              </a:extLst>
            </p:cNvPr>
            <p:cNvSpPr>
              <a:spLocks noChangeArrowheads="1"/>
            </p:cNvSpPr>
            <p:nvPr/>
          </p:nvSpPr>
          <p:spPr bwMode="auto">
            <a:xfrm>
              <a:off x="9711984" y="7879415"/>
              <a:ext cx="2511709" cy="736261"/>
            </a:xfrm>
            <a:prstGeom prst="roundRect">
              <a:avLst>
                <a:gd name="adj" fmla="val 13936"/>
              </a:avLst>
            </a:prstGeom>
            <a:noFill/>
            <a:ln>
              <a:solidFill>
                <a:srgbClr val="DD7777"/>
              </a:solidFill>
            </a:ln>
          </p:spPr>
          <p:txBody>
            <a:bodyPr wrap="square" lIns="46800" tIns="46800" rIns="46800" bIns="46800" anchor="ctr">
              <a:spAutoFit/>
            </a:bodyPr>
            <a:lstStyle/>
            <a:p>
              <a:pPr eaLnBrk="1"/>
              <a:endParaRPr lang="ja-JP" altLang="en-US" sz="1600">
                <a:ea typeface="ＭＳ Ｐゴシック" panose="020B0600070205080204" pitchFamily="50" charset="-128"/>
              </a:endParaRPr>
            </a:p>
          </p:txBody>
        </p:sp>
        <p:sp>
          <p:nvSpPr>
            <p:cNvPr id="349" name="テキスト ボックス 8">
              <a:extLst>
                <a:ext uri="{FF2B5EF4-FFF2-40B4-BE49-F238E27FC236}">
                  <a16:creationId xmlns:a16="http://schemas.microsoft.com/office/drawing/2014/main" id="{0E4E646F-8ABE-27B2-5601-497270B25AEE}"/>
                </a:ext>
              </a:extLst>
            </p:cNvPr>
            <p:cNvSpPr txBox="1">
              <a:spLocks noChangeArrowheads="1"/>
            </p:cNvSpPr>
            <p:nvPr/>
          </p:nvSpPr>
          <p:spPr bwMode="auto">
            <a:xfrm>
              <a:off x="9755751" y="7935929"/>
              <a:ext cx="15311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6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a:t>
              </a:r>
            </a:p>
          </p:txBody>
        </p:sp>
        <p:sp>
          <p:nvSpPr>
            <p:cNvPr id="350" name="テキスト ボックス 258">
              <a:extLst>
                <a:ext uri="{FF2B5EF4-FFF2-40B4-BE49-F238E27FC236}">
                  <a16:creationId xmlns:a16="http://schemas.microsoft.com/office/drawing/2014/main" id="{A84AB03B-2D4D-C33B-0E66-43B7CDD48E71}"/>
                </a:ext>
              </a:extLst>
            </p:cNvPr>
            <p:cNvSpPr txBox="1">
              <a:spLocks noChangeArrowheads="1"/>
            </p:cNvSpPr>
            <p:nvPr/>
          </p:nvSpPr>
          <p:spPr bwMode="auto">
            <a:xfrm>
              <a:off x="9759904" y="8332172"/>
              <a:ext cx="8258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00" dirty="0">
                  <a:solidFill>
                    <a:schemeClr val="bg2">
                      <a:lumMod val="25000"/>
                    </a:schemeClr>
                  </a:solidFill>
                  <a:latin typeface="メイリオ" panose="020B0604030504040204" pitchFamily="50" charset="-128"/>
                  <a:ea typeface="メイリオ" panose="020B0604030504040204" pitchFamily="50" charset="-128"/>
                </a:rPr>
                <a:t>手動で設定</a:t>
              </a:r>
              <a:endParaRPr kumimoji="1" lang="en-US" altLang="ja-JP" sz="1000" dirty="0">
                <a:solidFill>
                  <a:schemeClr val="bg2">
                    <a:lumMod val="25000"/>
                  </a:schemeClr>
                </a:solidFill>
                <a:latin typeface="メイリオ" panose="020B0604030504040204" pitchFamily="50" charset="-128"/>
                <a:ea typeface="メイリオ" panose="020B0604030504040204" pitchFamily="50" charset="-128"/>
              </a:endParaRPr>
            </a:p>
          </p:txBody>
        </p:sp>
        <p:cxnSp>
          <p:nvCxnSpPr>
            <p:cNvPr id="351" name="直線コネクタ 350">
              <a:extLst>
                <a:ext uri="{FF2B5EF4-FFF2-40B4-BE49-F238E27FC236}">
                  <a16:creationId xmlns:a16="http://schemas.microsoft.com/office/drawing/2014/main" id="{847471B2-83A8-296B-A640-A33D34B1DF2F}"/>
                </a:ext>
              </a:extLst>
            </p:cNvPr>
            <p:cNvCxnSpPr>
              <a:cxnSpLocks/>
            </p:cNvCxnSpPr>
            <p:nvPr/>
          </p:nvCxnSpPr>
          <p:spPr>
            <a:xfrm>
              <a:off x="9828180" y="8284110"/>
              <a:ext cx="2287401"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52" name="グループ化 351">
            <a:extLst>
              <a:ext uri="{FF2B5EF4-FFF2-40B4-BE49-F238E27FC236}">
                <a16:creationId xmlns:a16="http://schemas.microsoft.com/office/drawing/2014/main" id="{AF3386D6-CDE8-0877-A804-E286C3D116FC}"/>
              </a:ext>
            </a:extLst>
          </p:cNvPr>
          <p:cNvGrpSpPr/>
          <p:nvPr/>
        </p:nvGrpSpPr>
        <p:grpSpPr>
          <a:xfrm>
            <a:off x="6006059" y="2213757"/>
            <a:ext cx="6125222" cy="2897460"/>
            <a:chOff x="5936771" y="2189963"/>
            <a:chExt cx="6500165" cy="3074822"/>
          </a:xfrm>
        </p:grpSpPr>
        <p:pic>
          <p:nvPicPr>
            <p:cNvPr id="353" name="図 352" descr="グラフィカル ユーザー インターフェイス&#10;&#10;AI 生成コンテンツは誤りを含む可能性があります。">
              <a:extLst>
                <a:ext uri="{FF2B5EF4-FFF2-40B4-BE49-F238E27FC236}">
                  <a16:creationId xmlns:a16="http://schemas.microsoft.com/office/drawing/2014/main" id="{91E3A5C8-DFEA-BEBB-EBD7-BCF315964C80}"/>
                </a:ext>
              </a:extLst>
            </p:cNvPr>
            <p:cNvPicPr>
              <a:picLocks noChangeAspect="1"/>
            </p:cNvPicPr>
            <p:nvPr/>
          </p:nvPicPr>
          <p:blipFill>
            <a:blip r:embed="rId15" cstate="print">
              <a:extLst>
                <a:ext uri="{28A0092B-C50C-407E-A947-70E740481C1C}">
                  <a14:useLocalDpi xmlns:a14="http://schemas.microsoft.com/office/drawing/2010/main" val="0"/>
                </a:ext>
              </a:extLst>
            </a:blip>
            <a:srcRect l="32771" t="155" b="8851"/>
            <a:stretch>
              <a:fillRect/>
            </a:stretch>
          </p:blipFill>
          <p:spPr>
            <a:xfrm>
              <a:off x="7952204" y="2189963"/>
              <a:ext cx="4484732" cy="2973958"/>
            </a:xfrm>
            <a:prstGeom prst="rect">
              <a:avLst/>
            </a:prstGeom>
          </p:spPr>
        </p:pic>
        <p:pic>
          <p:nvPicPr>
            <p:cNvPr id="354" name="図 353" descr="グラフィカル ユーザー インターフェイス&#10;&#10;AI 生成コンテンツは誤りを含む可能性があります。">
              <a:extLst>
                <a:ext uri="{FF2B5EF4-FFF2-40B4-BE49-F238E27FC236}">
                  <a16:creationId xmlns:a16="http://schemas.microsoft.com/office/drawing/2014/main" id="{E45884A9-0E5C-BCE6-3A1B-91780C759583}"/>
                </a:ext>
              </a:extLst>
            </p:cNvPr>
            <p:cNvPicPr>
              <a:picLocks noChangeAspect="1"/>
            </p:cNvPicPr>
            <p:nvPr/>
          </p:nvPicPr>
          <p:blipFill>
            <a:blip r:embed="rId16" cstate="print">
              <a:extLst>
                <a:ext uri="{28A0092B-C50C-407E-A947-70E740481C1C}">
                  <a14:useLocalDpi xmlns:a14="http://schemas.microsoft.com/office/drawing/2010/main" val="0"/>
                </a:ext>
              </a:extLst>
            </a:blip>
            <a:srcRect t="27809" r="67467"/>
            <a:stretch>
              <a:fillRect/>
            </a:stretch>
          </p:blipFill>
          <p:spPr>
            <a:xfrm>
              <a:off x="5936771" y="3050030"/>
              <a:ext cx="2037177" cy="2214755"/>
            </a:xfrm>
            <a:prstGeom prst="rect">
              <a:avLst/>
            </a:prstGeom>
          </p:spPr>
        </p:pic>
      </p:grpSp>
      <p:sp>
        <p:nvSpPr>
          <p:cNvPr id="355" name="テキスト ボックス 274">
            <a:extLst>
              <a:ext uri="{FF2B5EF4-FFF2-40B4-BE49-F238E27FC236}">
                <a16:creationId xmlns:a16="http://schemas.microsoft.com/office/drawing/2014/main" id="{8DC1BB09-9F51-4FFF-2C4A-3882D5A3588B}"/>
              </a:ext>
            </a:extLst>
          </p:cNvPr>
          <p:cNvSpPr txBox="1"/>
          <p:nvPr/>
        </p:nvSpPr>
        <p:spPr>
          <a:xfrm>
            <a:off x="5983280" y="5111217"/>
            <a:ext cx="6395411"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※1 </a:t>
            </a:r>
            <a:r>
              <a:rPr lang="ja-JP" altLang="en-US" sz="600" dirty="0">
                <a:latin typeface="メイリオ" panose="020B0604030504040204" pitchFamily="50" charset="-128"/>
                <a:ea typeface="メイリオ" panose="020B0604030504040204" pitchFamily="50" charset="-128"/>
              </a:rPr>
              <a:t>条件（当社試算）：給湯負荷 </a:t>
            </a:r>
            <a:r>
              <a:rPr lang="en-US" altLang="ja-JP" sz="600" dirty="0">
                <a:latin typeface="メイリオ" panose="020B0604030504040204" pitchFamily="50" charset="-128"/>
                <a:ea typeface="メイリオ" panose="020B0604030504040204" pitchFamily="50" charset="-128"/>
              </a:rPr>
              <a:t>JIS C 9220:2018</a:t>
            </a:r>
            <a:r>
              <a:rPr lang="ja-JP" altLang="en-US" sz="600" dirty="0">
                <a:latin typeface="メイリオ" panose="020B0604030504040204" pitchFamily="50" charset="-128"/>
                <a:ea typeface="メイリオ" panose="020B0604030504040204" pitchFamily="50" charset="-128"/>
              </a:rPr>
              <a:t>の給湯保温モード熱量、地域：大阪地区、</a:t>
            </a:r>
            <a:r>
              <a:rPr lang="en-US" altLang="ja-JP" sz="600" dirty="0">
                <a:latin typeface="メイリオ" panose="020B0604030504040204" pitchFamily="50" charset="-128"/>
                <a:ea typeface="メイリオ" panose="020B0604030504040204" pitchFamily="50" charset="-128"/>
              </a:rPr>
              <a:t>CHP-37AZ2</a:t>
            </a:r>
            <a:r>
              <a:rPr lang="ja-JP" altLang="en-US" sz="600" dirty="0">
                <a:latin typeface="メイリオ" panose="020B0604030504040204" pitchFamily="50" charset="-128"/>
                <a:ea typeface="メイリオ" panose="020B0604030504040204" pitchFamily="50" charset="-128"/>
              </a:rPr>
              <a:t>（運転モード：おまかせ省エネ）において。アプリ設定値 太陽光発電</a:t>
            </a:r>
            <a:endParaRPr lang="en-US" altLang="ja-JP" sz="600" dirty="0">
              <a:latin typeface="メイリオ" panose="020B0604030504040204" pitchFamily="50" charset="-128"/>
              <a:ea typeface="メイリオ" panose="020B0604030504040204" pitchFamily="50" charset="-128"/>
            </a:endParaRPr>
          </a:p>
          <a:p>
            <a:r>
              <a:rPr lang="ja-JP" altLang="en-US" sz="600" dirty="0">
                <a:latin typeface="メイリオ" panose="020B0604030504040204" pitchFamily="50" charset="-128"/>
                <a:ea typeface="メイリオ" panose="020B0604030504040204" pitchFamily="50" charset="-128"/>
              </a:rPr>
              <a:t>　　システム容量：</a:t>
            </a:r>
            <a:r>
              <a:rPr lang="en-US" altLang="ja-JP" sz="600" dirty="0">
                <a:latin typeface="メイリオ" panose="020B0604030504040204" pitchFamily="50" charset="-128"/>
                <a:ea typeface="メイリオ" panose="020B0604030504040204" pitchFamily="50" charset="-128"/>
              </a:rPr>
              <a:t>5.0kW</a:t>
            </a:r>
            <a:r>
              <a:rPr lang="ja-JP" altLang="en-US" sz="600" dirty="0">
                <a:latin typeface="メイリオ" panose="020B0604030504040204" pitchFamily="50" charset="-128"/>
                <a:ea typeface="メイリオ" panose="020B0604030504040204" pitchFamily="50" charset="-128"/>
              </a:rPr>
              <a:t>、ご家庭の消費電力：</a:t>
            </a:r>
            <a:r>
              <a:rPr lang="en-US" altLang="ja-JP" sz="600" dirty="0">
                <a:latin typeface="メイリオ" panose="020B0604030504040204" pitchFamily="50" charset="-128"/>
                <a:ea typeface="メイリオ" panose="020B0604030504040204" pitchFamily="50" charset="-128"/>
              </a:rPr>
              <a:t>0.3kW</a:t>
            </a:r>
            <a:r>
              <a:rPr lang="ja-JP" altLang="en-US" sz="600" dirty="0">
                <a:latin typeface="メイリオ" panose="020B0604030504040204" pitchFamily="50" charset="-128"/>
                <a:ea typeface="メイリオ" panose="020B0604030504040204" pitchFamily="50" charset="-128"/>
              </a:rPr>
              <a:t>、晴天日。天候の条件やご使用状況等により昼間沸き上げ比率は変動します。年間の昼間消費電力量比率は</a:t>
            </a:r>
            <a:r>
              <a:rPr lang="en-US" altLang="ja-JP" sz="600" dirty="0">
                <a:latin typeface="メイリオ" panose="020B0604030504040204" pitchFamily="50" charset="-128"/>
                <a:ea typeface="メイリオ" panose="020B0604030504040204" pitchFamily="50" charset="-128"/>
              </a:rPr>
              <a:t>50</a:t>
            </a:r>
            <a:r>
              <a:rPr lang="ja-JP" altLang="en-US" sz="600" dirty="0">
                <a:latin typeface="メイリオ" panose="020B0604030504040204" pitchFamily="50" charset="-128"/>
                <a:ea typeface="メイリオ" panose="020B0604030504040204" pitchFamily="50" charset="-128"/>
              </a:rPr>
              <a:t>％以下です。</a:t>
            </a:r>
            <a:endParaRPr kumimoji="1" lang="ja-JP" altLang="en-US" sz="600" dirty="0">
              <a:latin typeface="メイリオ" panose="020B0604030504040204" pitchFamily="50" charset="-128"/>
              <a:ea typeface="メイリオ" panose="020B0604030504040204" pitchFamily="50" charset="-128"/>
            </a:endParaRPr>
          </a:p>
        </p:txBody>
      </p:sp>
      <p:grpSp>
        <p:nvGrpSpPr>
          <p:cNvPr id="12" name="グループ化 11">
            <a:extLst>
              <a:ext uri="{FF2B5EF4-FFF2-40B4-BE49-F238E27FC236}">
                <a16:creationId xmlns:a16="http://schemas.microsoft.com/office/drawing/2014/main" id="{8515AD66-9F60-EF80-8AC4-93D9700A7092}"/>
              </a:ext>
            </a:extLst>
          </p:cNvPr>
          <p:cNvGrpSpPr/>
          <p:nvPr/>
        </p:nvGrpSpPr>
        <p:grpSpPr>
          <a:xfrm>
            <a:off x="314977" y="8307429"/>
            <a:ext cx="2318392" cy="1096817"/>
            <a:chOff x="314977" y="8307429"/>
            <a:chExt cx="2318392" cy="1096817"/>
          </a:xfrm>
        </p:grpSpPr>
        <p:grpSp>
          <p:nvGrpSpPr>
            <p:cNvPr id="13" name="グループ化 12">
              <a:extLst>
                <a:ext uri="{FF2B5EF4-FFF2-40B4-BE49-F238E27FC236}">
                  <a16:creationId xmlns:a16="http://schemas.microsoft.com/office/drawing/2014/main" id="{49C8FD86-64B3-660E-B748-8E3E173FF203}"/>
                </a:ext>
              </a:extLst>
            </p:cNvPr>
            <p:cNvGrpSpPr/>
            <p:nvPr/>
          </p:nvGrpSpPr>
          <p:grpSpPr>
            <a:xfrm>
              <a:off x="314977" y="8307429"/>
              <a:ext cx="1027264" cy="1096817"/>
              <a:chOff x="4478171" y="5241779"/>
              <a:chExt cx="1651234" cy="1763034"/>
            </a:xfrm>
          </p:grpSpPr>
          <p:pic>
            <p:nvPicPr>
              <p:cNvPr id="19" name="図 51">
                <a:extLst>
                  <a:ext uri="{FF2B5EF4-FFF2-40B4-BE49-F238E27FC236}">
                    <a16:creationId xmlns:a16="http://schemas.microsoft.com/office/drawing/2014/main" id="{93771CC0-5896-59DC-7D05-45177B960147}"/>
                  </a:ext>
                </a:extLst>
              </p:cNvPr>
              <p:cNvPicPr>
                <a:picLocks noChangeAspect="1"/>
              </p:cNvPicPr>
              <p:nvPr/>
            </p:nvPicPr>
            <p:blipFill rotWithShape="1">
              <a:blip r:embed="rId17">
                <a:extLst>
                  <a:ext uri="{28A0092B-C50C-407E-A947-70E740481C1C}">
                    <a14:useLocalDpi xmlns:a14="http://schemas.microsoft.com/office/drawing/2010/main" val="0"/>
                  </a:ext>
                </a:extLst>
              </a:blip>
              <a:srcRect l="15910" t="10906" r="16291" b="13266"/>
              <a:stretch/>
            </p:blipFill>
            <p:spPr bwMode="auto">
              <a:xfrm>
                <a:off x="5329116" y="6115578"/>
                <a:ext cx="800289" cy="76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descr="「スマートフォン」の画像検索結果">
                <a:extLst>
                  <a:ext uri="{FF2B5EF4-FFF2-40B4-BE49-F238E27FC236}">
                    <a16:creationId xmlns:a16="http://schemas.microsoft.com/office/drawing/2014/main" id="{B24BD09C-AE7D-B2EC-8050-7549AD9E4662}"/>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l="29608" r="22359"/>
              <a:stretch>
                <a:fillRect/>
              </a:stretch>
            </p:blipFill>
            <p:spPr bwMode="auto">
              <a:xfrm>
                <a:off x="4478171" y="5241779"/>
                <a:ext cx="848725" cy="176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図 20">
                <a:extLst>
                  <a:ext uri="{FF2B5EF4-FFF2-40B4-BE49-F238E27FC236}">
                    <a16:creationId xmlns:a16="http://schemas.microsoft.com/office/drawing/2014/main" id="{CC64C44F-FF1D-484B-17A7-FC43AA143455}"/>
                  </a:ext>
                </a:extLst>
              </p:cNvPr>
              <p:cNvPicPr>
                <a:picLocks noChangeAspect="1"/>
              </p:cNvPicPr>
              <p:nvPr/>
            </p:nvPicPr>
            <p:blipFill rotWithShape="1">
              <a:blip r:embed="rId19"/>
              <a:srcRect b="20647"/>
              <a:stretch/>
            </p:blipFill>
            <p:spPr>
              <a:xfrm>
                <a:off x="4567242" y="5462821"/>
                <a:ext cx="623077" cy="1250919"/>
              </a:xfrm>
              <a:prstGeom prst="rect">
                <a:avLst/>
              </a:prstGeom>
            </p:spPr>
          </p:pic>
          <p:pic>
            <p:nvPicPr>
              <p:cNvPr id="22" name="図 21">
                <a:extLst>
                  <a:ext uri="{FF2B5EF4-FFF2-40B4-BE49-F238E27FC236}">
                    <a16:creationId xmlns:a16="http://schemas.microsoft.com/office/drawing/2014/main" id="{5FD3AC42-EAF2-0A53-74E5-374AA9E5DF38}"/>
                  </a:ext>
                </a:extLst>
              </p:cNvPr>
              <p:cNvPicPr>
                <a:picLocks noChangeAspect="1"/>
              </p:cNvPicPr>
              <p:nvPr/>
            </p:nvPicPr>
            <p:blipFill rotWithShape="1">
              <a:blip r:embed="rId19"/>
              <a:srcRect t="93213"/>
              <a:stretch/>
            </p:blipFill>
            <p:spPr>
              <a:xfrm>
                <a:off x="4558036" y="6659875"/>
                <a:ext cx="638166" cy="109581"/>
              </a:xfrm>
              <a:prstGeom prst="rect">
                <a:avLst/>
              </a:prstGeom>
            </p:spPr>
          </p:pic>
        </p:grpSp>
        <p:grpSp>
          <p:nvGrpSpPr>
            <p:cNvPr id="14" name="object 33">
              <a:extLst>
                <a:ext uri="{FF2B5EF4-FFF2-40B4-BE49-F238E27FC236}">
                  <a16:creationId xmlns:a16="http://schemas.microsoft.com/office/drawing/2014/main" id="{2B01DC4E-764D-7387-D52D-17B8F7323D6F}"/>
                </a:ext>
              </a:extLst>
            </p:cNvPr>
            <p:cNvGrpSpPr/>
            <p:nvPr/>
          </p:nvGrpSpPr>
          <p:grpSpPr>
            <a:xfrm>
              <a:off x="870627" y="8341302"/>
              <a:ext cx="432434" cy="432434"/>
              <a:chOff x="890682" y="2161233"/>
              <a:chExt cx="432434" cy="432434"/>
            </a:xfrm>
          </p:grpSpPr>
          <p:sp>
            <p:nvSpPr>
              <p:cNvPr id="16" name="object 34">
                <a:extLst>
                  <a:ext uri="{FF2B5EF4-FFF2-40B4-BE49-F238E27FC236}">
                    <a16:creationId xmlns:a16="http://schemas.microsoft.com/office/drawing/2014/main" id="{299C1002-DC80-B48F-750C-BDB273E07369}"/>
                  </a:ext>
                </a:extLst>
              </p:cNvPr>
              <p:cNvSpPr/>
              <p:nvPr/>
            </p:nvSpPr>
            <p:spPr>
              <a:xfrm>
                <a:off x="890682"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17" name="object 35">
                <a:extLst>
                  <a:ext uri="{FF2B5EF4-FFF2-40B4-BE49-F238E27FC236}">
                    <a16:creationId xmlns:a16="http://schemas.microsoft.com/office/drawing/2014/main" id="{11BC8151-1976-88B6-1450-29FC5DA229FB}"/>
                  </a:ext>
                </a:extLst>
              </p:cNvPr>
              <p:cNvPicPr/>
              <p:nvPr/>
            </p:nvPicPr>
            <p:blipFill>
              <a:blip r:embed="rId13" cstate="print"/>
              <a:stretch>
                <a:fillRect/>
              </a:stretch>
            </p:blipFill>
            <p:spPr>
              <a:xfrm>
                <a:off x="972442" y="2324323"/>
                <a:ext cx="87109" cy="106311"/>
              </a:xfrm>
              <a:prstGeom prst="rect">
                <a:avLst/>
              </a:prstGeom>
            </p:spPr>
          </p:pic>
          <p:pic>
            <p:nvPicPr>
              <p:cNvPr id="18" name="object 36">
                <a:extLst>
                  <a:ext uri="{FF2B5EF4-FFF2-40B4-BE49-F238E27FC236}">
                    <a16:creationId xmlns:a16="http://schemas.microsoft.com/office/drawing/2014/main" id="{7872925A-BACC-6468-BF3E-912531F05C12}"/>
                  </a:ext>
                </a:extLst>
              </p:cNvPr>
              <p:cNvPicPr/>
              <p:nvPr/>
            </p:nvPicPr>
            <p:blipFill>
              <a:blip r:embed="rId14" cstate="print"/>
              <a:stretch>
                <a:fillRect/>
              </a:stretch>
            </p:blipFill>
            <p:spPr>
              <a:xfrm>
                <a:off x="1079921" y="2323413"/>
                <a:ext cx="199285" cy="107861"/>
              </a:xfrm>
              <a:prstGeom prst="rect">
                <a:avLst/>
              </a:prstGeom>
            </p:spPr>
          </p:pic>
        </p:grpSp>
        <p:pic>
          <p:nvPicPr>
            <p:cNvPr id="15" name="図 7">
              <a:extLst>
                <a:ext uri="{FF2B5EF4-FFF2-40B4-BE49-F238E27FC236}">
                  <a16:creationId xmlns:a16="http://schemas.microsoft.com/office/drawing/2014/main" id="{A7FDEF57-77EB-2C50-7105-05A48709D3A6}"/>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670712" y="8493324"/>
              <a:ext cx="962657" cy="77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テキスト ボックス 274">
            <a:extLst>
              <a:ext uri="{FF2B5EF4-FFF2-40B4-BE49-F238E27FC236}">
                <a16:creationId xmlns:a16="http://schemas.microsoft.com/office/drawing/2014/main" id="{7925B100-F55E-91F5-76AC-34537AF9584A}"/>
              </a:ext>
            </a:extLst>
          </p:cNvPr>
          <p:cNvSpPr txBox="1"/>
          <p:nvPr/>
        </p:nvSpPr>
        <p:spPr>
          <a:xfrm>
            <a:off x="210202" y="4946100"/>
            <a:ext cx="1878951"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写真はフルオートタイプになります。</a:t>
            </a:r>
            <a:endParaRPr lang="en-US" altLang="ja-JP" sz="600" dirty="0">
              <a:latin typeface="メイリオ" panose="020B0604030504040204" pitchFamily="50" charset="-128"/>
              <a:ea typeface="メイリオ" panose="020B0604030504040204" pitchFamily="50" charset="-128"/>
            </a:endParaRPr>
          </a:p>
        </p:txBody>
      </p:sp>
      <p:sp>
        <p:nvSpPr>
          <p:cNvPr id="25" name="正方形/長方形 24">
            <a:extLst>
              <a:ext uri="{FF2B5EF4-FFF2-40B4-BE49-F238E27FC236}">
                <a16:creationId xmlns:a16="http://schemas.microsoft.com/office/drawing/2014/main" id="{6E892EFC-83C4-EE3A-7559-2CA7E2D87F9B}"/>
              </a:ext>
            </a:extLst>
          </p:cNvPr>
          <p:cNvSpPr/>
          <p:nvPr/>
        </p:nvSpPr>
        <p:spPr>
          <a:xfrm>
            <a:off x="7345363" y="3975358"/>
            <a:ext cx="147633" cy="45719"/>
          </a:xfrm>
          <a:prstGeom prst="rect">
            <a:avLst/>
          </a:prstGeom>
          <a:solidFill>
            <a:srgbClr val="F0F1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descr="ロゴ が含まれている画像&#10;&#10;AI 生成コンテンツは誤りを含む可能性があります。">
            <a:extLst>
              <a:ext uri="{FF2B5EF4-FFF2-40B4-BE49-F238E27FC236}">
                <a16:creationId xmlns:a16="http://schemas.microsoft.com/office/drawing/2014/main" id="{9FA3B7F6-4E86-6A98-372E-714C217FFB4E}"/>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9128738" y="74579"/>
            <a:ext cx="3177167" cy="592295"/>
          </a:xfrm>
          <a:prstGeom prst="rect">
            <a:avLst/>
          </a:prstGeom>
        </p:spPr>
      </p:pic>
      <p:sp>
        <p:nvSpPr>
          <p:cNvPr id="2" name="正方形/長方形 1">
            <a:extLst>
              <a:ext uri="{FF2B5EF4-FFF2-40B4-BE49-F238E27FC236}">
                <a16:creationId xmlns:a16="http://schemas.microsoft.com/office/drawing/2014/main" id="{7C03A745-B3FA-09E0-E3F6-438F390BD937}"/>
              </a:ext>
            </a:extLst>
          </p:cNvPr>
          <p:cNvSpPr/>
          <p:nvPr/>
        </p:nvSpPr>
        <p:spPr>
          <a:xfrm>
            <a:off x="656451" y="8527992"/>
            <a:ext cx="93643" cy="4571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601317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5423</TotalTime>
  <Words>1479</Words>
  <Application>Microsoft Office PowerPoint</Application>
  <PresentationFormat>A3 297x420 mm</PresentationFormat>
  <Paragraphs>168</Paragraphs>
  <Slides>2</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BIZ UDPゴシック</vt:lpstr>
      <vt:lpstr>HGPｺﾞｼｯｸE</vt:lpstr>
      <vt:lpstr>HGPｺﾞｼｯｸM</vt:lpstr>
      <vt:lpstr>HGP創英角ｺﾞｼｯｸUB</vt:lpstr>
      <vt:lpstr>HG丸ｺﾞｼｯｸM-PRO</vt:lpstr>
      <vt:lpstr>Hiragino Sans</vt:lpstr>
      <vt:lpstr>Meiryo UI</vt:lpstr>
      <vt:lpstr>ＭＳ Ｐゴシック</vt:lpstr>
      <vt:lpstr>メイリオ</vt:lpstr>
      <vt:lpstr>游ゴシック</vt:lpstr>
      <vt:lpstr>Arial</vt:lpstr>
      <vt:lpstr>Calibri</vt:lpstr>
      <vt:lpstr>Calibri Light</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小林 碧</dc:creator>
  <cp:lastModifiedBy>中野　祐汰</cp:lastModifiedBy>
  <cp:revision>341</cp:revision>
  <cp:lastPrinted>2026-05-28T00:14:12Z</cp:lastPrinted>
  <dcterms:created xsi:type="dcterms:W3CDTF">2020-12-15T06:24:16Z</dcterms:created>
  <dcterms:modified xsi:type="dcterms:W3CDTF">2026-06-17T04:53:55Z</dcterms:modified>
</cp:coreProperties>
</file>