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
  </p:notesMasterIdLst>
  <p:handoutMasterIdLst>
    <p:handoutMasterId r:id="rId5"/>
  </p:handoutMasterIdLst>
  <p:sldIdLst>
    <p:sldId id="264" r:id="rId2"/>
    <p:sldId id="266" r:id="rId3"/>
  </p:sldIdLst>
  <p:sldSz cx="12801600" cy="9601200" type="A3"/>
  <p:notesSz cx="9866313" cy="67357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F6F6"/>
    <a:srgbClr val="ECECEC"/>
    <a:srgbClr val="FFE1E1"/>
    <a:srgbClr val="B9E0B4"/>
    <a:srgbClr val="F0975A"/>
    <a:srgbClr val="FFE9B3"/>
    <a:srgbClr val="103879"/>
    <a:srgbClr val="ECB2B2"/>
    <a:srgbClr val="EB3644"/>
    <a:srgbClr val="DEE9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88" autoAdjust="0"/>
    <p:restoredTop sz="91872" autoAdjust="0"/>
  </p:normalViewPr>
  <p:slideViewPr>
    <p:cSldViewPr snapToGrid="0">
      <p:cViewPr varScale="1">
        <p:scale>
          <a:sx n="56" d="100"/>
          <a:sy n="56" d="100"/>
        </p:scale>
        <p:origin x="42" y="876"/>
      </p:cViewPr>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4275138" cy="33813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5588000" y="0"/>
            <a:ext cx="4276725" cy="338138"/>
          </a:xfrm>
          <a:prstGeom prst="rect">
            <a:avLst/>
          </a:prstGeom>
        </p:spPr>
        <p:txBody>
          <a:bodyPr vert="horz" lIns="91440" tIns="45720" rIns="91440" bIns="45720" rtlCol="0"/>
          <a:lstStyle>
            <a:lvl1pPr algn="r">
              <a:defRPr sz="1200"/>
            </a:lvl1pPr>
          </a:lstStyle>
          <a:p>
            <a:fld id="{0C58EF74-72C3-47D3-9E6E-294A98BBDCEF}" type="datetimeFigureOut">
              <a:rPr kumimoji="1" lang="ja-JP" altLang="en-US" smtClean="0"/>
              <a:t>2026/8/6</a:t>
            </a:fld>
            <a:endParaRPr kumimoji="1" lang="ja-JP" altLang="en-US"/>
          </a:p>
        </p:txBody>
      </p:sp>
      <p:sp>
        <p:nvSpPr>
          <p:cNvPr id="4" name="フッター プレースホルダー 3"/>
          <p:cNvSpPr>
            <a:spLocks noGrp="1"/>
          </p:cNvSpPr>
          <p:nvPr>
            <p:ph type="ftr" sz="quarter" idx="2"/>
          </p:nvPr>
        </p:nvSpPr>
        <p:spPr>
          <a:xfrm>
            <a:off x="0" y="6397625"/>
            <a:ext cx="4275138" cy="338138"/>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5588000" y="6397625"/>
            <a:ext cx="4276725" cy="338138"/>
          </a:xfrm>
          <a:prstGeom prst="rect">
            <a:avLst/>
          </a:prstGeom>
        </p:spPr>
        <p:txBody>
          <a:bodyPr vert="horz" lIns="91440" tIns="45720" rIns="91440" bIns="45720" rtlCol="0" anchor="b"/>
          <a:lstStyle>
            <a:lvl1pPr algn="r">
              <a:defRPr sz="1200"/>
            </a:lvl1pPr>
          </a:lstStyle>
          <a:p>
            <a:fld id="{0D093284-5B8D-4CFD-8AED-FC95B052486C}" type="slidenum">
              <a:rPr kumimoji="1" lang="ja-JP" altLang="en-US" smtClean="0"/>
              <a:t>‹#›</a:t>
            </a:fld>
            <a:endParaRPr kumimoji="1" lang="ja-JP" altLang="en-US"/>
          </a:p>
        </p:txBody>
      </p:sp>
    </p:spTree>
    <p:extLst>
      <p:ext uri="{BB962C8B-B14F-4D97-AF65-F5344CB8AC3E}">
        <p14:creationId xmlns:p14="http://schemas.microsoft.com/office/powerpoint/2010/main" val="9449411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4275138" cy="338138"/>
          </a:xfrm>
          <a:prstGeom prst="rect">
            <a:avLst/>
          </a:prstGeom>
        </p:spPr>
        <p:txBody>
          <a:bodyPr vert="horz" lIns="91434" tIns="45717" rIns="91434" bIns="45717" rtlCol="0"/>
          <a:lstStyle>
            <a:lvl1pPr algn="l">
              <a:defRPr sz="1200"/>
            </a:lvl1pPr>
          </a:lstStyle>
          <a:p>
            <a:endParaRPr kumimoji="1" lang="ja-JP" altLang="en-US"/>
          </a:p>
        </p:txBody>
      </p:sp>
      <p:sp>
        <p:nvSpPr>
          <p:cNvPr id="3" name="日付プレースホルダー 2"/>
          <p:cNvSpPr>
            <a:spLocks noGrp="1"/>
          </p:cNvSpPr>
          <p:nvPr>
            <p:ph type="dt" idx="1"/>
          </p:nvPr>
        </p:nvSpPr>
        <p:spPr>
          <a:xfrm>
            <a:off x="5588001" y="0"/>
            <a:ext cx="4276725" cy="338138"/>
          </a:xfrm>
          <a:prstGeom prst="rect">
            <a:avLst/>
          </a:prstGeom>
        </p:spPr>
        <p:txBody>
          <a:bodyPr vert="horz" lIns="91434" tIns="45717" rIns="91434" bIns="45717" rtlCol="0"/>
          <a:lstStyle>
            <a:lvl1pPr algn="r">
              <a:defRPr sz="1200"/>
            </a:lvl1pPr>
          </a:lstStyle>
          <a:p>
            <a:fld id="{3BEB7AA9-D0C3-4E39-A644-74EA938EBC65}" type="datetimeFigureOut">
              <a:rPr kumimoji="1" lang="ja-JP" altLang="en-US" smtClean="0"/>
              <a:t>2026/8/6</a:t>
            </a:fld>
            <a:endParaRPr kumimoji="1" lang="ja-JP" altLang="en-US"/>
          </a:p>
        </p:txBody>
      </p:sp>
      <p:sp>
        <p:nvSpPr>
          <p:cNvPr id="4" name="スライド イメージ プレースホルダー 3"/>
          <p:cNvSpPr>
            <a:spLocks noGrp="1" noRot="1" noChangeAspect="1"/>
          </p:cNvSpPr>
          <p:nvPr>
            <p:ph type="sldImg" idx="2"/>
          </p:nvPr>
        </p:nvSpPr>
        <p:spPr>
          <a:xfrm>
            <a:off x="3417888" y="841375"/>
            <a:ext cx="3032125" cy="2273300"/>
          </a:xfrm>
          <a:prstGeom prst="rect">
            <a:avLst/>
          </a:prstGeom>
          <a:noFill/>
          <a:ln w="12700">
            <a:solidFill>
              <a:prstClr val="black"/>
            </a:solidFill>
          </a:ln>
        </p:spPr>
        <p:txBody>
          <a:bodyPr vert="horz" lIns="91434" tIns="45717" rIns="91434" bIns="45717" rtlCol="0" anchor="ctr"/>
          <a:lstStyle/>
          <a:p>
            <a:endParaRPr lang="ja-JP" altLang="en-US"/>
          </a:p>
        </p:txBody>
      </p:sp>
      <p:sp>
        <p:nvSpPr>
          <p:cNvPr id="5" name="ノート プレースホルダー 4"/>
          <p:cNvSpPr>
            <a:spLocks noGrp="1"/>
          </p:cNvSpPr>
          <p:nvPr>
            <p:ph type="body" sz="quarter" idx="3"/>
          </p:nvPr>
        </p:nvSpPr>
        <p:spPr>
          <a:xfrm>
            <a:off x="987425" y="3241676"/>
            <a:ext cx="7893050" cy="2652713"/>
          </a:xfrm>
          <a:prstGeom prst="rect">
            <a:avLst/>
          </a:prstGeom>
        </p:spPr>
        <p:txBody>
          <a:bodyPr vert="horz" lIns="91434" tIns="45717" rIns="91434" bIns="45717"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6397625"/>
            <a:ext cx="4275138" cy="338138"/>
          </a:xfrm>
          <a:prstGeom prst="rect">
            <a:avLst/>
          </a:prstGeom>
        </p:spPr>
        <p:txBody>
          <a:bodyPr vert="horz" lIns="91434" tIns="45717" rIns="91434" bIns="45717"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5588001" y="6397625"/>
            <a:ext cx="4276725" cy="338138"/>
          </a:xfrm>
          <a:prstGeom prst="rect">
            <a:avLst/>
          </a:prstGeom>
        </p:spPr>
        <p:txBody>
          <a:bodyPr vert="horz" lIns="91434" tIns="45717" rIns="91434" bIns="45717" rtlCol="0" anchor="b"/>
          <a:lstStyle>
            <a:lvl1pPr algn="r">
              <a:defRPr sz="1200"/>
            </a:lvl1pPr>
          </a:lstStyle>
          <a:p>
            <a:fld id="{AF620734-2E1A-4476-9876-54DA5171AC29}" type="slidenum">
              <a:rPr kumimoji="1" lang="ja-JP" altLang="en-US" smtClean="0"/>
              <a:t>‹#›</a:t>
            </a:fld>
            <a:endParaRPr kumimoji="1" lang="ja-JP" altLang="en-US"/>
          </a:p>
        </p:txBody>
      </p:sp>
    </p:spTree>
    <p:extLst>
      <p:ext uri="{BB962C8B-B14F-4D97-AF65-F5344CB8AC3E}">
        <p14:creationId xmlns:p14="http://schemas.microsoft.com/office/powerpoint/2010/main" val="3035854225"/>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AF620734-2E1A-4476-9876-54DA5171AC29}" type="slidenum">
              <a:rPr kumimoji="1" lang="ja-JP" altLang="en-US" smtClean="0"/>
              <a:t>1</a:t>
            </a:fld>
            <a:endParaRPr kumimoji="1" lang="ja-JP" altLang="en-US"/>
          </a:p>
        </p:txBody>
      </p:sp>
    </p:spTree>
    <p:extLst>
      <p:ext uri="{BB962C8B-B14F-4D97-AF65-F5344CB8AC3E}">
        <p14:creationId xmlns:p14="http://schemas.microsoft.com/office/powerpoint/2010/main" val="3822803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pPr marL="0" marR="0" lvl="0" indent="0" algn="r" defTabSz="457171" rtl="0" eaLnBrk="1" fontAlgn="auto" latinLnBrk="0" hangingPunct="1">
              <a:lnSpc>
                <a:spcPct val="100000"/>
              </a:lnSpc>
              <a:spcBef>
                <a:spcPts val="0"/>
              </a:spcBef>
              <a:spcAft>
                <a:spcPts val="0"/>
              </a:spcAft>
              <a:buClrTx/>
              <a:buSzTx/>
              <a:buFontTx/>
              <a:buNone/>
              <a:tabLst/>
              <a:defRPr/>
            </a:pPr>
            <a:fld id="{AF620734-2E1A-4476-9876-54DA5171AC29}" type="slidenum">
              <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171" rtl="0" eaLnBrk="1" fontAlgn="auto" latinLnBrk="0" hangingPunct="1">
                <a:lnSpc>
                  <a:spcPct val="100000"/>
                </a:lnSpc>
                <a:spcBef>
                  <a:spcPts val="0"/>
                </a:spcBef>
                <a:spcAft>
                  <a:spcPts val="0"/>
                </a:spcAft>
                <a:buClrTx/>
                <a:buSzTx/>
                <a:buFontTx/>
                <a:buNone/>
                <a:tabLst/>
                <a:defRPr/>
              </a:pPr>
              <a:t>2</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2135374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ja-JP" altLang="en-US"/>
              <a:t>マスター タイトルの書式設定</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21C7D5E0-5B79-4097-B91E-839C56C35C0B}" type="datetimeFigureOut">
              <a:rPr kumimoji="1" lang="ja-JP" altLang="en-US" smtClean="0"/>
              <a:t>2026/8/6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980411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1C7D5E0-5B79-4097-B91E-839C56C35C0B}" type="datetimeFigureOut">
              <a:rPr kumimoji="1" lang="ja-JP" altLang="en-US" smtClean="0"/>
              <a:t>2026/8/6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445232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21C7D5E0-5B79-4097-B91E-839C56C35C0B}" type="datetimeFigureOut">
              <a:rPr kumimoji="1" lang="ja-JP" altLang="en-US" smtClean="0"/>
              <a:t>2026/8/6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349583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21C7D5E0-5B79-4097-B91E-839C56C35C0B}" type="datetimeFigureOut">
              <a:rPr kumimoji="1" lang="ja-JP" altLang="en-US" smtClean="0"/>
              <a:t>2026/8/6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2297512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ja-JP" altLang="en-US"/>
              <a:t>マスター テキストの書式設定</a:t>
            </a:r>
          </a:p>
        </p:txBody>
      </p:sp>
      <p:sp>
        <p:nvSpPr>
          <p:cNvPr id="4" name="Content Placeholder 3"/>
          <p:cNvSpPr>
            <a:spLocks noGrp="1"/>
          </p:cNvSpPr>
          <p:nvPr>
            <p:ph sz="half" idx="2"/>
          </p:nvPr>
        </p:nvSpPr>
        <p:spPr>
          <a:xfrm>
            <a:off x="881779" y="3507105"/>
            <a:ext cx="5415676" cy="515842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ja-JP" altLang="en-US"/>
              <a:t>マスター テキストの書式設定</a:t>
            </a:r>
          </a:p>
        </p:txBody>
      </p:sp>
      <p:sp>
        <p:nvSpPr>
          <p:cNvPr id="6" name="Content Placeholder 5"/>
          <p:cNvSpPr>
            <a:spLocks noGrp="1"/>
          </p:cNvSpPr>
          <p:nvPr>
            <p:ph sz="quarter" idx="4"/>
          </p:nvPr>
        </p:nvSpPr>
        <p:spPr>
          <a:xfrm>
            <a:off x="6480811" y="3507105"/>
            <a:ext cx="5442347" cy="515842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21C7D5E0-5B79-4097-B91E-839C56C35C0B}" type="datetimeFigureOut">
              <a:rPr kumimoji="1" lang="ja-JP" altLang="en-US" smtClean="0"/>
              <a:t>2026/8/6</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2962628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21C7D5E0-5B79-4097-B91E-839C56C35C0B}" type="datetimeFigureOut">
              <a:rPr kumimoji="1" lang="ja-JP" altLang="en-US" smtClean="0"/>
              <a:t>2026/8/6</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2844935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C7D5E0-5B79-4097-B91E-839C56C35C0B}" type="datetimeFigureOut">
              <a:rPr kumimoji="1" lang="ja-JP" altLang="en-US" smtClean="0"/>
              <a:t>2026/8/6</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2312975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ja-JP" altLang="en-US"/>
              <a:t>マスター タイトルの書式設定</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21C7D5E0-5B79-4097-B91E-839C56C35C0B}" type="datetimeFigureOut">
              <a:rPr kumimoji="1" lang="ja-JP" altLang="en-US" smtClean="0"/>
              <a:t>2026/8/6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812386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ja-JP" altLang="en-US"/>
              <a:t>図を追加</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21C7D5E0-5B79-4097-B91E-839C56C35C0B}" type="datetimeFigureOut">
              <a:rPr kumimoji="1" lang="ja-JP" altLang="en-US" smtClean="0"/>
              <a:t>2026/8/6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833303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1C7D5E0-5B79-4097-B91E-839C56C35C0B}" type="datetimeFigureOut">
              <a:rPr kumimoji="1" lang="ja-JP" altLang="en-US" smtClean="0"/>
              <a:t>2026/8/6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1383208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1C7D5E0-5B79-4097-B91E-839C56C35C0B}" type="datetimeFigureOut">
              <a:rPr kumimoji="1" lang="ja-JP" altLang="en-US" smtClean="0"/>
              <a:t>2026/8/6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281362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21C7D5E0-5B79-4097-B91E-839C56C35C0B}" type="datetimeFigureOut">
              <a:rPr kumimoji="1" lang="ja-JP" altLang="en-US" smtClean="0"/>
              <a:t>2026/8/6</a:t>
            </a:fld>
            <a:endParaRPr kumimoji="1" lang="ja-JP" altLang="en-US"/>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6B1F6570-7B09-43C6-B07E-B224B228638D}" type="slidenum">
              <a:rPr kumimoji="1" lang="ja-JP" altLang="en-US" smtClean="0"/>
              <a:t>‹#›</a:t>
            </a:fld>
            <a:endParaRPr kumimoji="1" lang="ja-JP" altLang="en-US"/>
          </a:p>
        </p:txBody>
      </p:sp>
    </p:spTree>
    <p:extLst>
      <p:ext uri="{BB962C8B-B14F-4D97-AF65-F5344CB8AC3E}">
        <p14:creationId xmlns:p14="http://schemas.microsoft.com/office/powerpoint/2010/main" val="406880230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80160" rtl="0" eaLnBrk="1" latinLnBrk="0" hangingPunct="1">
        <a:lnSpc>
          <a:spcPct val="90000"/>
        </a:lnSpc>
        <a:spcBef>
          <a:spcPct val="0"/>
        </a:spcBef>
        <a:buNone/>
        <a:defRPr kumimoji="1"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kumimoji="1"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kumimoji="1"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kumimoji="1"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kumimoji="1" sz="2520" kern="1200">
          <a:solidFill>
            <a:schemeClr val="tx1"/>
          </a:solidFill>
          <a:latin typeface="+mn-lt"/>
          <a:ea typeface="+mn-ea"/>
          <a:cs typeface="+mn-cs"/>
        </a:defRPr>
      </a:lvl9pPr>
    </p:bodyStyle>
    <p:otherStyle>
      <a:defPPr>
        <a:defRPr lang="en-US"/>
      </a:defPPr>
      <a:lvl1pPr marL="0" algn="l" defTabSz="1280160" rtl="0" eaLnBrk="1" latinLnBrk="0" hangingPunct="1">
        <a:defRPr kumimoji="1" sz="2520" kern="1200">
          <a:solidFill>
            <a:schemeClr val="tx1"/>
          </a:solidFill>
          <a:latin typeface="+mn-lt"/>
          <a:ea typeface="+mn-ea"/>
          <a:cs typeface="+mn-cs"/>
        </a:defRPr>
      </a:lvl1pPr>
      <a:lvl2pPr marL="640080" algn="l" defTabSz="1280160" rtl="0" eaLnBrk="1" latinLnBrk="0" hangingPunct="1">
        <a:defRPr kumimoji="1" sz="2520" kern="1200">
          <a:solidFill>
            <a:schemeClr val="tx1"/>
          </a:solidFill>
          <a:latin typeface="+mn-lt"/>
          <a:ea typeface="+mn-ea"/>
          <a:cs typeface="+mn-cs"/>
        </a:defRPr>
      </a:lvl2pPr>
      <a:lvl3pPr marL="1280160" algn="l" defTabSz="1280160" rtl="0" eaLnBrk="1" latinLnBrk="0" hangingPunct="1">
        <a:defRPr kumimoji="1" sz="2520" kern="1200">
          <a:solidFill>
            <a:schemeClr val="tx1"/>
          </a:solidFill>
          <a:latin typeface="+mn-lt"/>
          <a:ea typeface="+mn-ea"/>
          <a:cs typeface="+mn-cs"/>
        </a:defRPr>
      </a:lvl3pPr>
      <a:lvl4pPr marL="1920240" algn="l" defTabSz="1280160" rtl="0" eaLnBrk="1" latinLnBrk="0" hangingPunct="1">
        <a:defRPr kumimoji="1" sz="2520" kern="1200">
          <a:solidFill>
            <a:schemeClr val="tx1"/>
          </a:solidFill>
          <a:latin typeface="+mn-lt"/>
          <a:ea typeface="+mn-ea"/>
          <a:cs typeface="+mn-cs"/>
        </a:defRPr>
      </a:lvl4pPr>
      <a:lvl5pPr marL="2560320" algn="l" defTabSz="1280160" rtl="0" eaLnBrk="1" latinLnBrk="0" hangingPunct="1">
        <a:defRPr kumimoji="1" sz="2520" kern="1200">
          <a:solidFill>
            <a:schemeClr val="tx1"/>
          </a:solidFill>
          <a:latin typeface="+mn-lt"/>
          <a:ea typeface="+mn-ea"/>
          <a:cs typeface="+mn-cs"/>
        </a:defRPr>
      </a:lvl5pPr>
      <a:lvl6pPr marL="3200400" algn="l" defTabSz="1280160" rtl="0" eaLnBrk="1" latinLnBrk="0" hangingPunct="1">
        <a:defRPr kumimoji="1" sz="2520" kern="1200">
          <a:solidFill>
            <a:schemeClr val="tx1"/>
          </a:solidFill>
          <a:latin typeface="+mn-lt"/>
          <a:ea typeface="+mn-ea"/>
          <a:cs typeface="+mn-cs"/>
        </a:defRPr>
      </a:lvl6pPr>
      <a:lvl7pPr marL="3840480" algn="l" defTabSz="1280160" rtl="0" eaLnBrk="1" latinLnBrk="0" hangingPunct="1">
        <a:defRPr kumimoji="1" sz="2520" kern="1200">
          <a:solidFill>
            <a:schemeClr val="tx1"/>
          </a:solidFill>
          <a:latin typeface="+mn-lt"/>
          <a:ea typeface="+mn-ea"/>
          <a:cs typeface="+mn-cs"/>
        </a:defRPr>
      </a:lvl7pPr>
      <a:lvl8pPr marL="4480560" algn="l" defTabSz="1280160" rtl="0" eaLnBrk="1" latinLnBrk="0" hangingPunct="1">
        <a:defRPr kumimoji="1" sz="2520" kern="1200">
          <a:solidFill>
            <a:schemeClr val="tx1"/>
          </a:solidFill>
          <a:latin typeface="+mn-lt"/>
          <a:ea typeface="+mn-ea"/>
          <a:cs typeface="+mn-cs"/>
        </a:defRPr>
      </a:lvl8pPr>
      <a:lvl9pPr marL="5120640" algn="l" defTabSz="1280160" rtl="0" eaLnBrk="1" latinLnBrk="0" hangingPunct="1">
        <a:defRPr kumimoji="1"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jpeg"/><Relationship Id="rId7" Type="http://schemas.openxmlformats.org/officeDocument/2006/relationships/image" Target="../media/image5.png"/><Relationship Id="rId12" Type="http://schemas.openxmlformats.org/officeDocument/2006/relationships/image" Target="../media/image10.jpe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2.pn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jpg"/></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28.png"/><Relationship Id="rId18" Type="http://schemas.openxmlformats.org/officeDocument/2006/relationships/image" Target="../media/image33.jpeg"/><Relationship Id="rId26" Type="http://schemas.openxmlformats.org/officeDocument/2006/relationships/image" Target="../media/image39.jpeg"/><Relationship Id="rId3" Type="http://schemas.openxmlformats.org/officeDocument/2006/relationships/image" Target="../media/image23.svg"/><Relationship Id="rId21" Type="http://schemas.openxmlformats.org/officeDocument/2006/relationships/image" Target="../media/image36.jpg"/><Relationship Id="rId7" Type="http://schemas.openxmlformats.org/officeDocument/2006/relationships/image" Target="../media/image3.png"/><Relationship Id="rId12" Type="http://schemas.openxmlformats.org/officeDocument/2006/relationships/image" Target="../media/image27.png"/><Relationship Id="rId17" Type="http://schemas.openxmlformats.org/officeDocument/2006/relationships/image" Target="../media/image32.png"/><Relationship Id="rId25" Type="http://schemas.openxmlformats.org/officeDocument/2006/relationships/image" Target="../media/image38.svg"/><Relationship Id="rId2" Type="http://schemas.openxmlformats.org/officeDocument/2006/relationships/notesSlide" Target="../notesSlides/notesSlide2.xml"/><Relationship Id="rId16" Type="http://schemas.openxmlformats.org/officeDocument/2006/relationships/image" Target="../media/image31.png"/><Relationship Id="rId20"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image" Target="../media/image2.png"/><Relationship Id="rId11" Type="http://schemas.openxmlformats.org/officeDocument/2006/relationships/image" Target="../media/image26.png"/><Relationship Id="rId24" Type="http://schemas.openxmlformats.org/officeDocument/2006/relationships/image" Target="../media/image16.png"/><Relationship Id="rId5" Type="http://schemas.openxmlformats.org/officeDocument/2006/relationships/image" Target="../media/image1.png"/><Relationship Id="rId15" Type="http://schemas.openxmlformats.org/officeDocument/2006/relationships/image" Target="../media/image30.jpeg"/><Relationship Id="rId23" Type="http://schemas.openxmlformats.org/officeDocument/2006/relationships/image" Target="../media/image15.png"/><Relationship Id="rId10" Type="http://schemas.openxmlformats.org/officeDocument/2006/relationships/image" Target="../media/image25.png"/><Relationship Id="rId19" Type="http://schemas.openxmlformats.org/officeDocument/2006/relationships/image" Target="../media/image34.png"/><Relationship Id="rId4" Type="http://schemas.openxmlformats.org/officeDocument/2006/relationships/image" Target="../media/image24.png"/><Relationship Id="rId9" Type="http://schemas.openxmlformats.org/officeDocument/2006/relationships/image" Target="../media/image5.png"/><Relationship Id="rId14" Type="http://schemas.openxmlformats.org/officeDocument/2006/relationships/image" Target="../media/image29.jpeg"/><Relationship Id="rId22" Type="http://schemas.openxmlformats.org/officeDocument/2006/relationships/image" Target="../media/image37.emf"/><Relationship Id="rId27"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12"/>
          <p:cNvSpPr>
            <a:spLocks noChangeArrowheads="1"/>
          </p:cNvSpPr>
          <p:nvPr/>
        </p:nvSpPr>
        <p:spPr bwMode="auto">
          <a:xfrm>
            <a:off x="7579518" y="-6554"/>
            <a:ext cx="1056424" cy="738188"/>
          </a:xfrm>
          <a:prstGeom prst="rect">
            <a:avLst/>
          </a:prstGeom>
          <a:solidFill>
            <a:srgbClr val="92D050"/>
          </a:solidFill>
          <a:ln>
            <a:no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6" name="正方形/長方形 7"/>
          <p:cNvSpPr>
            <a:spLocks noChangeArrowheads="1"/>
          </p:cNvSpPr>
          <p:nvPr/>
        </p:nvSpPr>
        <p:spPr bwMode="auto">
          <a:xfrm>
            <a:off x="2363440" y="-9056"/>
            <a:ext cx="3282058" cy="738188"/>
          </a:xfrm>
          <a:prstGeom prst="rect">
            <a:avLst/>
          </a:prstGeom>
          <a:solidFill>
            <a:srgbClr val="92D050"/>
          </a:solidFill>
          <a:ln>
            <a:no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7" name="Rectangle 15"/>
          <p:cNvSpPr>
            <a:spLocks/>
          </p:cNvSpPr>
          <p:nvPr/>
        </p:nvSpPr>
        <p:spPr bwMode="auto">
          <a:xfrm>
            <a:off x="2404084" y="133622"/>
            <a:ext cx="1286569" cy="4154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spcBef>
                <a:spcPct val="0"/>
              </a:spcBef>
              <a:buSzTx/>
              <a:buFontTx/>
              <a:buNone/>
            </a:pPr>
            <a:r>
              <a:rPr lang="ja-JP" altLang="en-US" sz="105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自然冷媒</a:t>
            </a:r>
            <a:r>
              <a:rPr lang="en-US" altLang="ja-JP" sz="105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CO</a:t>
            </a:r>
            <a:r>
              <a:rPr lang="en-US" altLang="ja-JP" sz="60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2</a:t>
            </a:r>
            <a:r>
              <a:rPr lang="ja-JP" altLang="en-US" sz="105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家庭用</a:t>
            </a:r>
          </a:p>
          <a:p>
            <a:pPr algn="ctr" eaLnBrk="1">
              <a:spcBef>
                <a:spcPct val="0"/>
              </a:spcBef>
              <a:buSzTx/>
              <a:buFontTx/>
              <a:buNone/>
            </a:pPr>
            <a:r>
              <a:rPr lang="ja-JP" altLang="en-US" sz="105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ヒートポンプ給湯機</a:t>
            </a:r>
          </a:p>
        </p:txBody>
      </p:sp>
      <p:sp>
        <p:nvSpPr>
          <p:cNvPr id="8" name="Rectangle 21"/>
          <p:cNvSpPr>
            <a:spLocks/>
          </p:cNvSpPr>
          <p:nvPr/>
        </p:nvSpPr>
        <p:spPr bwMode="auto">
          <a:xfrm>
            <a:off x="7723722" y="194652"/>
            <a:ext cx="807270" cy="307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r>
              <a:rPr lang="ja-JP" altLang="en-US" sz="140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フルオート</a:t>
            </a:r>
          </a:p>
        </p:txBody>
      </p:sp>
      <p:sp>
        <p:nvSpPr>
          <p:cNvPr id="9" name="Rectangle 51"/>
          <p:cNvSpPr>
            <a:spLocks/>
          </p:cNvSpPr>
          <p:nvPr/>
        </p:nvSpPr>
        <p:spPr bwMode="auto">
          <a:xfrm>
            <a:off x="3296823" y="130754"/>
            <a:ext cx="2646363" cy="400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spcBef>
                <a:spcPct val="0"/>
              </a:spcBef>
              <a:buSzTx/>
              <a:buFontTx/>
              <a:buNone/>
            </a:pPr>
            <a:r>
              <a:rPr lang="ja-JP" altLang="en-US" sz="2000" b="1" dirty="0">
                <a:solidFill>
                  <a:schemeClr val="bg1"/>
                </a:solidFill>
                <a:latin typeface="Meiryo UI" panose="020B0604030504040204" pitchFamily="50" charset="-128"/>
                <a:ea typeface="Meiryo UI" panose="020B0604030504040204" pitchFamily="50" charset="-128"/>
                <a:sym typeface="HGP創英角ｺﾞｼｯｸUB" panose="020B0900000000000000" pitchFamily="50" charset="-128"/>
              </a:rPr>
              <a:t>コロナエコキュート</a:t>
            </a:r>
          </a:p>
        </p:txBody>
      </p:sp>
      <p:pic>
        <p:nvPicPr>
          <p:cNvPr id="11" name="図 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239" y="134738"/>
            <a:ext cx="1863725"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グループ化 142"/>
          <p:cNvGrpSpPr>
            <a:grpSpLocks/>
          </p:cNvGrpSpPr>
          <p:nvPr/>
        </p:nvGrpSpPr>
        <p:grpSpPr bwMode="auto">
          <a:xfrm>
            <a:off x="8601978" y="141538"/>
            <a:ext cx="4285786" cy="571552"/>
            <a:chOff x="10845800" y="379413"/>
            <a:chExt cx="3964484" cy="528298"/>
          </a:xfrm>
        </p:grpSpPr>
        <p:grpSp>
          <p:nvGrpSpPr>
            <p:cNvPr id="13" name="グループ化 143"/>
            <p:cNvGrpSpPr>
              <a:grpSpLocks/>
            </p:cNvGrpSpPr>
            <p:nvPr/>
          </p:nvGrpSpPr>
          <p:grpSpPr bwMode="auto">
            <a:xfrm>
              <a:off x="10845800" y="379413"/>
              <a:ext cx="3964484" cy="528298"/>
              <a:chOff x="10845800" y="379413"/>
              <a:chExt cx="3964484" cy="528298"/>
            </a:xfrm>
          </p:grpSpPr>
          <p:grpSp>
            <p:nvGrpSpPr>
              <p:cNvPr id="16" name="Group 40"/>
              <p:cNvGrpSpPr>
                <a:grpSpLocks/>
              </p:cNvGrpSpPr>
              <p:nvPr/>
            </p:nvGrpSpPr>
            <p:grpSpPr bwMode="auto">
              <a:xfrm>
                <a:off x="10845800" y="379413"/>
                <a:ext cx="3964484" cy="528298"/>
                <a:chOff x="-77788" y="0"/>
                <a:chExt cx="3964485" cy="527905"/>
              </a:xfrm>
            </p:grpSpPr>
            <p:pic>
              <p:nvPicPr>
                <p:cNvPr id="26" name="Picture 41" descr="名称未設定-1"/>
                <p:cNvPicPr>
                  <a:picLocks noChangeAspect="1"/>
                </p:cNvPicPr>
                <p:nvPr/>
              </p:nvPicPr>
              <p:blipFill>
                <a:blip r:embed="rId4">
                  <a:extLst>
                    <a:ext uri="{28A0092B-C50C-407E-A947-70E740481C1C}">
                      <a14:useLocalDpi xmlns:a14="http://schemas.microsoft.com/office/drawing/2010/main" val="0"/>
                    </a:ext>
                  </a:extLst>
                </a:blip>
                <a:srcRect t="17368" b="76176"/>
                <a:stretch>
                  <a:fillRect/>
                </a:stretch>
              </p:blipFill>
              <p:spPr bwMode="auto">
                <a:xfrm>
                  <a:off x="131762" y="0"/>
                  <a:ext cx="3563938" cy="288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 name="Rectangle 42"/>
                <p:cNvSpPr>
                  <a:spLocks/>
                </p:cNvSpPr>
                <p:nvPr/>
              </p:nvSpPr>
              <p:spPr bwMode="auto">
                <a:xfrm>
                  <a:off x="-77788" y="316017"/>
                  <a:ext cx="628650" cy="211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lnSpc>
                      <a:spcPct val="50000"/>
                    </a:lnSpc>
                    <a:spcBef>
                      <a:spcPts val="300"/>
                    </a:spcBef>
                    <a:buSzTx/>
                    <a:buFontTx/>
                    <a:buNone/>
                  </a:pPr>
                  <a:r>
                    <a:rPr lang="ja-JP" altLang="en-US" sz="500">
                      <a:latin typeface="ＭＳ Ｐゴシック" panose="020B0600070205080204" pitchFamily="50" charset="-128"/>
                      <a:ea typeface="ＭＳ Ｐゴシック" panose="020B0600070205080204" pitchFamily="50" charset="-128"/>
                      <a:sym typeface="ＭＳ Ｐゴシック" panose="020B0600070205080204" pitchFamily="50" charset="-128"/>
                    </a:rPr>
                    <a:t>ふろ自動</a:t>
                  </a:r>
                  <a:endParaRPr lang="ja-JP" altLang="en-US" sz="500">
                    <a:ea typeface="ＭＳ Ｐゴシック" panose="020B0600070205080204" pitchFamily="50" charset="-128"/>
                  </a:endParaRPr>
                </a:p>
                <a:p>
                  <a:pPr algn="ctr" eaLnBrk="1">
                    <a:lnSpc>
                      <a:spcPct val="50000"/>
                    </a:lnSpc>
                    <a:spcBef>
                      <a:spcPts val="300"/>
                    </a:spcBef>
                    <a:buSzTx/>
                    <a:buFontTx/>
                    <a:buNone/>
                  </a:pPr>
                  <a:r>
                    <a:rPr lang="ja-JP" altLang="en-US" sz="500">
                      <a:latin typeface="ＭＳ Ｐゴシック" panose="020B0600070205080204" pitchFamily="50" charset="-128"/>
                      <a:ea typeface="ＭＳ Ｐゴシック" panose="020B0600070205080204" pitchFamily="50" charset="-128"/>
                      <a:sym typeface="ＭＳ Ｐゴシック" panose="020B0600070205080204" pitchFamily="50" charset="-128"/>
                    </a:rPr>
                    <a:t>スイッチオン</a:t>
                  </a:r>
                  <a:endParaRPr lang="ja-JP" altLang="en-US" sz="500">
                    <a:ea typeface="ＭＳ Ｐゴシック" panose="020B0600070205080204" pitchFamily="50" charset="-128"/>
                  </a:endParaRPr>
                </a:p>
              </p:txBody>
            </p:sp>
            <p:sp>
              <p:nvSpPr>
                <p:cNvPr id="28" name="Rectangle 43"/>
                <p:cNvSpPr>
                  <a:spLocks/>
                </p:cNvSpPr>
                <p:nvPr/>
              </p:nvSpPr>
              <p:spPr bwMode="auto">
                <a:xfrm>
                  <a:off x="647641" y="333342"/>
                  <a:ext cx="628650" cy="1307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lnSpc>
                      <a:spcPct val="50000"/>
                    </a:lnSpc>
                    <a:spcBef>
                      <a:spcPts val="300"/>
                    </a:spcBef>
                    <a:buSzTx/>
                    <a:buFontTx/>
                    <a:buNone/>
                  </a:pPr>
                  <a:r>
                    <a:rPr lang="ja-JP" altLang="en-US" sz="500">
                      <a:latin typeface="ＭＳ Ｐゴシック" panose="020B0600070205080204" pitchFamily="50" charset="-128"/>
                      <a:ea typeface="ＭＳ Ｐゴシック" panose="020B0600070205080204" pitchFamily="50" charset="-128"/>
                      <a:sym typeface="ＭＳ Ｐゴシック" panose="020B0600070205080204" pitchFamily="50" charset="-128"/>
                    </a:rPr>
                    <a:t>お湯はり開始</a:t>
                  </a:r>
                  <a:endParaRPr lang="ja-JP" altLang="en-US" sz="500">
                    <a:ea typeface="ＭＳ Ｐゴシック" panose="020B0600070205080204" pitchFamily="50" charset="-128"/>
                  </a:endParaRPr>
                </a:p>
              </p:txBody>
            </p:sp>
            <p:sp>
              <p:nvSpPr>
                <p:cNvPr id="29" name="Rectangle 44"/>
                <p:cNvSpPr>
                  <a:spLocks/>
                </p:cNvSpPr>
                <p:nvPr/>
              </p:nvSpPr>
              <p:spPr bwMode="auto">
                <a:xfrm>
                  <a:off x="1121084" y="291882"/>
                  <a:ext cx="844550" cy="211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lnSpc>
                      <a:spcPct val="50000"/>
                    </a:lnSpc>
                    <a:spcBef>
                      <a:spcPts val="300"/>
                    </a:spcBef>
                    <a:buSzTx/>
                    <a:buFontTx/>
                    <a:buNone/>
                  </a:pPr>
                  <a:r>
                    <a:rPr lang="ja-JP" altLang="en-US" sz="500">
                      <a:latin typeface="ＭＳ Ｐゴシック" panose="020B0600070205080204" pitchFamily="50" charset="-128"/>
                      <a:ea typeface="ＭＳ Ｐゴシック" panose="020B0600070205080204" pitchFamily="50" charset="-128"/>
                      <a:sym typeface="ＭＳ Ｐゴシック" panose="020B0600070205080204" pitchFamily="50" charset="-128"/>
                    </a:rPr>
                    <a:t>設定された湯温・</a:t>
                  </a:r>
                  <a:endParaRPr lang="ja-JP" altLang="en-US" sz="500">
                    <a:ea typeface="ＭＳ Ｐゴシック" panose="020B0600070205080204" pitchFamily="50" charset="-128"/>
                  </a:endParaRPr>
                </a:p>
                <a:p>
                  <a:pPr algn="ctr" eaLnBrk="1">
                    <a:lnSpc>
                      <a:spcPct val="50000"/>
                    </a:lnSpc>
                    <a:spcBef>
                      <a:spcPts val="300"/>
                    </a:spcBef>
                    <a:buSzTx/>
                    <a:buFontTx/>
                    <a:buNone/>
                  </a:pPr>
                  <a:r>
                    <a:rPr lang="ja-JP" altLang="en-US" sz="500">
                      <a:latin typeface="ＭＳ Ｐゴシック" panose="020B0600070205080204" pitchFamily="50" charset="-128"/>
                      <a:ea typeface="ＭＳ Ｐゴシック" panose="020B0600070205080204" pitchFamily="50" charset="-128"/>
                      <a:sym typeface="ＭＳ Ｐゴシック" panose="020B0600070205080204" pitchFamily="50" charset="-128"/>
                    </a:rPr>
                    <a:t>湯量でお湯はり停止</a:t>
                  </a:r>
                  <a:endParaRPr lang="ja-JP" altLang="en-US" sz="500">
                    <a:ea typeface="ＭＳ Ｐゴシック" panose="020B0600070205080204" pitchFamily="50" charset="-128"/>
                  </a:endParaRPr>
                </a:p>
              </p:txBody>
            </p:sp>
            <p:sp>
              <p:nvSpPr>
                <p:cNvPr id="30" name="Rectangle 45"/>
                <p:cNvSpPr>
                  <a:spLocks/>
                </p:cNvSpPr>
                <p:nvPr/>
              </p:nvSpPr>
              <p:spPr bwMode="auto">
                <a:xfrm>
                  <a:off x="1741676" y="300286"/>
                  <a:ext cx="774700" cy="211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lnSpc>
                      <a:spcPct val="50000"/>
                    </a:lnSpc>
                    <a:spcBef>
                      <a:spcPts val="300"/>
                    </a:spcBef>
                    <a:buSzTx/>
                    <a:buFontTx/>
                    <a:buNone/>
                  </a:pPr>
                  <a:r>
                    <a:rPr lang="ja-JP" altLang="en-US" sz="500">
                      <a:latin typeface="ＭＳ Ｐゴシック" panose="020B0600070205080204" pitchFamily="50" charset="-128"/>
                      <a:ea typeface="ＭＳ Ｐゴシック" panose="020B0600070205080204" pitchFamily="50" charset="-128"/>
                      <a:sym typeface="ＭＳ Ｐゴシック" panose="020B0600070205080204" pitchFamily="50" charset="-128"/>
                    </a:rPr>
                    <a:t>メロディと音声</a:t>
                  </a:r>
                  <a:endParaRPr lang="ja-JP" altLang="en-US" sz="500">
                    <a:ea typeface="ＭＳ Ｐゴシック" panose="020B0600070205080204" pitchFamily="50" charset="-128"/>
                  </a:endParaRPr>
                </a:p>
                <a:p>
                  <a:pPr algn="ctr" eaLnBrk="1">
                    <a:lnSpc>
                      <a:spcPct val="50000"/>
                    </a:lnSpc>
                    <a:spcBef>
                      <a:spcPts val="300"/>
                    </a:spcBef>
                    <a:buSzTx/>
                    <a:buFontTx/>
                    <a:buNone/>
                  </a:pPr>
                  <a:r>
                    <a:rPr lang="ja-JP" altLang="en-US" sz="500">
                      <a:latin typeface="ＭＳ Ｐゴシック" panose="020B0600070205080204" pitchFamily="50" charset="-128"/>
                      <a:ea typeface="ＭＳ Ｐゴシック" panose="020B0600070205080204" pitchFamily="50" charset="-128"/>
                      <a:sym typeface="ＭＳ Ｐゴシック" panose="020B0600070205080204" pitchFamily="50" charset="-128"/>
                    </a:rPr>
                    <a:t>ガイドでお知らせ</a:t>
                  </a:r>
                  <a:endParaRPr lang="ja-JP" altLang="en-US" sz="500">
                    <a:ea typeface="ＭＳ Ｐゴシック" panose="020B0600070205080204" pitchFamily="50" charset="-128"/>
                  </a:endParaRPr>
                </a:p>
              </p:txBody>
            </p:sp>
            <p:sp>
              <p:nvSpPr>
                <p:cNvPr id="31" name="Rectangle 46"/>
                <p:cNvSpPr>
                  <a:spLocks/>
                </p:cNvSpPr>
                <p:nvPr/>
              </p:nvSpPr>
              <p:spPr bwMode="auto">
                <a:xfrm>
                  <a:off x="2548389" y="304573"/>
                  <a:ext cx="628650" cy="1380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lnSpc>
                      <a:spcPct val="50000"/>
                    </a:lnSpc>
                    <a:spcBef>
                      <a:spcPts val="300"/>
                    </a:spcBef>
                    <a:buSzTx/>
                    <a:buFontTx/>
                    <a:buNone/>
                  </a:pPr>
                  <a:r>
                    <a:rPr lang="ja-JP" altLang="en-US" sz="500">
                      <a:latin typeface="ＭＳ Ｐゴシック" panose="020B0600070205080204" pitchFamily="50" charset="-128"/>
                      <a:ea typeface="ＭＳ Ｐゴシック" panose="020B0600070205080204" pitchFamily="50" charset="-128"/>
                      <a:sym typeface="ＭＳ Ｐゴシック" panose="020B0600070205080204" pitchFamily="50" charset="-128"/>
                    </a:rPr>
                    <a:t>入浴を待機</a:t>
                  </a:r>
                  <a:endParaRPr lang="ja-JP" altLang="en-US" sz="500">
                    <a:ea typeface="ＭＳ Ｐゴシック" panose="020B0600070205080204" pitchFamily="50" charset="-128"/>
                  </a:endParaRPr>
                </a:p>
              </p:txBody>
            </p:sp>
            <p:sp>
              <p:nvSpPr>
                <p:cNvPr id="32" name="Rectangle 47"/>
                <p:cNvSpPr>
                  <a:spLocks/>
                </p:cNvSpPr>
                <p:nvPr/>
              </p:nvSpPr>
              <p:spPr bwMode="auto">
                <a:xfrm>
                  <a:off x="2973884" y="288710"/>
                  <a:ext cx="912813" cy="211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lnSpc>
                      <a:spcPct val="50000"/>
                    </a:lnSpc>
                    <a:spcBef>
                      <a:spcPts val="300"/>
                    </a:spcBef>
                    <a:buSzTx/>
                    <a:buFontTx/>
                    <a:buNone/>
                  </a:pPr>
                  <a:r>
                    <a:rPr lang="ja-JP" altLang="en-US" sz="500">
                      <a:latin typeface="ＭＳ Ｐゴシック" panose="020B0600070205080204" pitchFamily="50" charset="-128"/>
                      <a:ea typeface="ＭＳ Ｐゴシック" panose="020B0600070205080204" pitchFamily="50" charset="-128"/>
                      <a:sym typeface="ＭＳ Ｐゴシック" panose="020B0600070205080204" pitchFamily="50" charset="-128"/>
                    </a:rPr>
                    <a:t>入浴を検知して</a:t>
                  </a:r>
                  <a:endParaRPr lang="ja-JP" altLang="en-US" sz="500">
                    <a:ea typeface="ＭＳ Ｐゴシック" panose="020B0600070205080204" pitchFamily="50" charset="-128"/>
                  </a:endParaRPr>
                </a:p>
                <a:p>
                  <a:pPr algn="ctr" eaLnBrk="1">
                    <a:lnSpc>
                      <a:spcPct val="50000"/>
                    </a:lnSpc>
                    <a:spcBef>
                      <a:spcPts val="300"/>
                    </a:spcBef>
                    <a:buSzTx/>
                    <a:buFontTx/>
                    <a:buNone/>
                  </a:pPr>
                  <a:r>
                    <a:rPr lang="ja-JP" altLang="en-US" sz="500">
                      <a:latin typeface="ＭＳ Ｐゴシック" panose="020B0600070205080204" pitchFamily="50" charset="-128"/>
                      <a:ea typeface="ＭＳ Ｐゴシック" panose="020B0600070205080204" pitchFamily="50" charset="-128"/>
                      <a:sym typeface="ＭＳ Ｐゴシック" panose="020B0600070205080204" pitchFamily="50" charset="-128"/>
                    </a:rPr>
                    <a:t>設定湯温に追いだき</a:t>
                  </a:r>
                  <a:endParaRPr lang="ja-JP" altLang="en-US" sz="500">
                    <a:ea typeface="ＭＳ Ｐゴシック" panose="020B0600070205080204" pitchFamily="50" charset="-128"/>
                  </a:endParaRPr>
                </a:p>
              </p:txBody>
            </p:sp>
          </p:grpSp>
          <p:grpSp>
            <p:nvGrpSpPr>
              <p:cNvPr id="17" name="グループ化 383"/>
              <p:cNvGrpSpPr>
                <a:grpSpLocks/>
              </p:cNvGrpSpPr>
              <p:nvPr/>
            </p:nvGrpSpPr>
            <p:grpSpPr bwMode="auto">
              <a:xfrm>
                <a:off x="12894467" y="379413"/>
                <a:ext cx="375438" cy="277812"/>
                <a:chOff x="12732542" y="393700"/>
                <a:chExt cx="375438" cy="277813"/>
              </a:xfrm>
            </p:grpSpPr>
            <p:sp>
              <p:nvSpPr>
                <p:cNvPr id="21" name="正方形/長方形 28"/>
                <p:cNvSpPr>
                  <a:spLocks noChangeArrowheads="1"/>
                </p:cNvSpPr>
                <p:nvPr/>
              </p:nvSpPr>
              <p:spPr bwMode="auto">
                <a:xfrm>
                  <a:off x="12732542" y="393700"/>
                  <a:ext cx="375438" cy="277813"/>
                </a:xfrm>
                <a:prstGeom prst="rect">
                  <a:avLst/>
                </a:prstGeom>
                <a:solidFill>
                  <a:srgbClr val="FFFFFF"/>
                </a:solidFill>
                <a:ln>
                  <a:noFill/>
                </a:ln>
                <a:effectLst/>
                <a:extLst>
                  <a:ext uri="{91240B29-F687-4F45-9708-019B960494DF}">
                    <a14:hiddenLine xmlns:a14="http://schemas.microsoft.com/office/drawing/2010/main" w="25400"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endParaRPr lang="ja-JP" altLang="en-US" sz="2900">
                    <a:ea typeface="ＭＳ Ｐゴシック" panose="020B0600070205080204" pitchFamily="50" charset="-128"/>
                  </a:endParaRPr>
                </a:p>
              </p:txBody>
            </p:sp>
            <p:pic>
              <p:nvPicPr>
                <p:cNvPr id="22" name="Picture 429" descr="C:\Users\0128282\Desktop\アセット 1 - コピー.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732542" y="452437"/>
                  <a:ext cx="269900" cy="21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 name="グループ化 30"/>
                <p:cNvGrpSpPr>
                  <a:grpSpLocks/>
                </p:cNvGrpSpPr>
                <p:nvPr/>
              </p:nvGrpSpPr>
              <p:grpSpPr bwMode="auto">
                <a:xfrm rot="-486031">
                  <a:off x="12960604" y="523413"/>
                  <a:ext cx="140931" cy="126122"/>
                  <a:chOff x="12864062" y="399465"/>
                  <a:chExt cx="197130" cy="176415"/>
                </a:xfrm>
              </p:grpSpPr>
              <p:sp>
                <p:nvSpPr>
                  <p:cNvPr id="24" name="稲妻 29"/>
                  <p:cNvSpPr>
                    <a:spLocks noChangeArrowheads="1"/>
                  </p:cNvSpPr>
                  <p:nvPr/>
                </p:nvSpPr>
                <p:spPr bwMode="auto">
                  <a:xfrm rot="4756427">
                    <a:off x="12913591" y="349936"/>
                    <a:ext cx="85145" cy="184204"/>
                  </a:xfrm>
                  <a:prstGeom prst="lightningBolt">
                    <a:avLst/>
                  </a:prstGeom>
                  <a:solidFill>
                    <a:srgbClr val="FFC000"/>
                  </a:solidFill>
                  <a:ln>
                    <a:noFill/>
                  </a:ln>
                  <a:extLst>
                    <a:ext uri="{91240B29-F687-4F45-9708-019B960494DF}">
                      <a14:hiddenLine xmlns:a14="http://schemas.microsoft.com/office/drawing/2010/main" w="25400" algn="ctr">
                        <a:solidFill>
                          <a:srgbClr val="000000"/>
                        </a:solidFill>
                        <a:round/>
                        <a:headEnd/>
                        <a:tailEnd/>
                      </a14:hiddenLine>
                    </a:ext>
                  </a:extLst>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endParaRPr lang="ja-JP" altLang="en-US" sz="2900">
                      <a:ea typeface="ＭＳ Ｐゴシック" panose="020B0600070205080204" pitchFamily="50" charset="-128"/>
                    </a:endParaRPr>
                  </a:p>
                </p:txBody>
              </p:sp>
              <p:sp>
                <p:nvSpPr>
                  <p:cNvPr id="25" name="稲妻 438"/>
                  <p:cNvSpPr>
                    <a:spLocks noChangeArrowheads="1"/>
                  </p:cNvSpPr>
                  <p:nvPr/>
                </p:nvSpPr>
                <p:spPr bwMode="auto">
                  <a:xfrm rot="4168104" flipH="1">
                    <a:off x="12932086" y="446775"/>
                    <a:ext cx="94629" cy="163582"/>
                  </a:xfrm>
                  <a:prstGeom prst="lightningBolt">
                    <a:avLst/>
                  </a:prstGeom>
                  <a:solidFill>
                    <a:srgbClr val="FFC000"/>
                  </a:solidFill>
                  <a:ln>
                    <a:noFill/>
                  </a:ln>
                  <a:extLst>
                    <a:ext uri="{91240B29-F687-4F45-9708-019B960494DF}">
                      <a14:hiddenLine xmlns:a14="http://schemas.microsoft.com/office/drawing/2010/main" w="25400" algn="ctr">
                        <a:solidFill>
                          <a:srgbClr val="000000"/>
                        </a:solidFill>
                        <a:round/>
                        <a:headEnd/>
                        <a:tailEnd/>
                      </a14:hiddenLine>
                    </a:ext>
                  </a:extLst>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endParaRPr lang="ja-JP" altLang="en-US" sz="2900">
                      <a:ea typeface="ＭＳ Ｐゴシック" panose="020B0600070205080204" pitchFamily="50" charset="-128"/>
                    </a:endParaRPr>
                  </a:p>
                </p:txBody>
              </p:sp>
            </p:grpSp>
          </p:grpSp>
          <p:sp>
            <p:nvSpPr>
              <p:cNvPr id="18" name="正方形/長方形 446"/>
              <p:cNvSpPr>
                <a:spLocks noChangeArrowheads="1"/>
              </p:cNvSpPr>
              <p:nvPr/>
            </p:nvSpPr>
            <p:spPr bwMode="auto">
              <a:xfrm>
                <a:off x="10988510" y="379413"/>
                <a:ext cx="515143" cy="277812"/>
              </a:xfrm>
              <a:prstGeom prst="rect">
                <a:avLst/>
              </a:prstGeom>
              <a:solidFill>
                <a:srgbClr val="FFFFFF"/>
              </a:solidFill>
              <a:ln>
                <a:noFill/>
              </a:ln>
              <a:effectLst/>
              <a:extLst>
                <a:ext uri="{91240B29-F687-4F45-9708-019B960494DF}">
                  <a14:hiddenLine xmlns:a14="http://schemas.microsoft.com/office/drawing/2010/main" w="25400"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endParaRPr lang="ja-JP" altLang="en-US" sz="2900">
                  <a:ea typeface="ＭＳ Ｐゴシック" panose="020B0600070205080204" pitchFamily="50" charset="-128"/>
                </a:endParaRPr>
              </a:p>
            </p:txBody>
          </p:sp>
          <p:pic>
            <p:nvPicPr>
              <p:cNvPr id="19" name="図 178"/>
              <p:cNvPicPr>
                <a:picLocks noChangeAspect="1"/>
              </p:cNvPicPr>
              <p:nvPr/>
            </p:nvPicPr>
            <p:blipFill>
              <a:blip r:embed="rId6">
                <a:extLst>
                  <a:ext uri="{28A0092B-C50C-407E-A947-70E740481C1C}">
                    <a14:useLocalDpi xmlns:a14="http://schemas.microsoft.com/office/drawing/2010/main" val="0"/>
                  </a:ext>
                </a:extLst>
              </a:blip>
              <a:srcRect l="72375" t="2544" r="7207" b="77975"/>
              <a:stretch>
                <a:fillRect/>
              </a:stretch>
            </p:blipFill>
            <p:spPr bwMode="auto">
              <a:xfrm>
                <a:off x="11005972" y="387320"/>
                <a:ext cx="379506" cy="29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432" descr="C:\Users\0128282\Desktop\s15r241w90un76ps_.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3905448">
                <a:off x="11287622" y="613395"/>
                <a:ext cx="183942" cy="11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14" name="直線コネクタ 144"/>
            <p:cNvCxnSpPr>
              <a:cxnSpLocks noChangeShapeType="1"/>
              <a:stCxn id="19" idx="1"/>
              <a:endCxn id="19" idx="1"/>
            </p:cNvCxnSpPr>
            <p:nvPr/>
          </p:nvCxnSpPr>
          <p:spPr bwMode="auto">
            <a:xfrm>
              <a:off x="11005972" y="532427"/>
              <a:ext cx="0"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直線コネクタ 145"/>
            <p:cNvCxnSpPr>
              <a:cxnSpLocks noChangeShapeType="1"/>
            </p:cNvCxnSpPr>
            <p:nvPr/>
          </p:nvCxnSpPr>
          <p:spPr bwMode="auto">
            <a:xfrm>
              <a:off x="11051942" y="504963"/>
              <a:ext cx="0" cy="75063"/>
            </a:xfrm>
            <a:prstGeom prst="line">
              <a:avLst/>
            </a:prstGeom>
            <a:noFill/>
            <a:ln w="28575"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cxnSp>
        <p:nvCxnSpPr>
          <p:cNvPr id="33" name="直線コネクタ 32"/>
          <p:cNvCxnSpPr/>
          <p:nvPr/>
        </p:nvCxnSpPr>
        <p:spPr>
          <a:xfrm>
            <a:off x="-2899" y="716576"/>
            <a:ext cx="12801600" cy="356"/>
          </a:xfrm>
          <a:prstGeom prst="line">
            <a:avLst/>
          </a:prstGeom>
          <a:ln>
            <a:solidFill>
              <a:srgbClr val="103879"/>
            </a:solidFill>
          </a:ln>
        </p:spPr>
        <p:style>
          <a:lnRef idx="1">
            <a:schemeClr val="accent1"/>
          </a:lnRef>
          <a:fillRef idx="0">
            <a:schemeClr val="accent1"/>
          </a:fillRef>
          <a:effectRef idx="0">
            <a:schemeClr val="accent1"/>
          </a:effectRef>
          <a:fontRef idx="minor">
            <a:schemeClr val="tx1"/>
          </a:fontRef>
        </p:style>
      </p:cxnSp>
      <p:sp>
        <p:nvSpPr>
          <p:cNvPr id="389" name="テキスト ボックス 13"/>
          <p:cNvSpPr txBox="1">
            <a:spLocks noChangeArrowheads="1"/>
          </p:cNvSpPr>
          <p:nvPr/>
        </p:nvSpPr>
        <p:spPr bwMode="auto">
          <a:xfrm>
            <a:off x="6163085" y="1189344"/>
            <a:ext cx="27061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400" b="1" dirty="0">
                <a:solidFill>
                  <a:schemeClr val="tx1">
                    <a:lumMod val="75000"/>
                    <a:lumOff val="25000"/>
                  </a:schemeClr>
                </a:solidFill>
                <a:latin typeface="Meiryo UI" panose="020B0604030504040204" pitchFamily="50" charset="-128"/>
                <a:ea typeface="Meiryo UI" panose="020B0604030504040204" pitchFamily="50" charset="-128"/>
              </a:rPr>
              <a:t>無線</a:t>
            </a:r>
            <a:r>
              <a:rPr kumimoji="1" lang="en-US" altLang="ja-JP" sz="1400" b="1" dirty="0">
                <a:solidFill>
                  <a:schemeClr val="tx1">
                    <a:lumMod val="75000"/>
                    <a:lumOff val="25000"/>
                  </a:schemeClr>
                </a:solidFill>
                <a:latin typeface="Meiryo UI" panose="020B0604030504040204" pitchFamily="50" charset="-128"/>
                <a:ea typeface="Meiryo UI" panose="020B0604030504040204" pitchFamily="50" charset="-128"/>
              </a:rPr>
              <a:t>LAN</a:t>
            </a:r>
            <a:r>
              <a:rPr kumimoji="1" lang="ja-JP" altLang="en-US" sz="1400" b="1" dirty="0">
                <a:solidFill>
                  <a:schemeClr val="tx1">
                    <a:lumMod val="75000"/>
                    <a:lumOff val="25000"/>
                  </a:schemeClr>
                </a:solidFill>
                <a:latin typeface="Meiryo UI" panose="020B0604030504040204" pitchFamily="50" charset="-128"/>
                <a:ea typeface="Meiryo UI" panose="020B0604030504040204" pitchFamily="50" charset="-128"/>
              </a:rPr>
              <a:t>対応インターホンリモコン</a:t>
            </a:r>
          </a:p>
        </p:txBody>
      </p:sp>
      <p:sp>
        <p:nvSpPr>
          <p:cNvPr id="390" name="テキスト ボックス 14"/>
          <p:cNvSpPr txBox="1">
            <a:spLocks noChangeArrowheads="1"/>
          </p:cNvSpPr>
          <p:nvPr/>
        </p:nvSpPr>
        <p:spPr bwMode="auto">
          <a:xfrm>
            <a:off x="6133783" y="1516299"/>
            <a:ext cx="326243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100" dirty="0">
                <a:solidFill>
                  <a:schemeClr val="tx1">
                    <a:lumMod val="75000"/>
                    <a:lumOff val="25000"/>
                  </a:schemeClr>
                </a:solidFill>
                <a:latin typeface="メイリオ" panose="020B0604030504040204" pitchFamily="50" charset="-128"/>
                <a:ea typeface="メイリオ" panose="020B0604030504040204" pitchFamily="50" charset="-128"/>
              </a:rPr>
              <a:t>ミドルウェアアダプターなしで</a:t>
            </a:r>
            <a:r>
              <a:rPr kumimoji="1" lang="en-US" altLang="ja-JP" sz="1100" dirty="0">
                <a:solidFill>
                  <a:schemeClr val="tx1">
                    <a:lumMod val="75000"/>
                    <a:lumOff val="25000"/>
                  </a:schemeClr>
                </a:solidFill>
                <a:latin typeface="メイリオ" panose="020B0604030504040204" pitchFamily="50" charset="-128"/>
                <a:ea typeface="メイリオ" panose="020B0604030504040204" pitchFamily="50" charset="-128"/>
              </a:rPr>
              <a:t>HEMS</a:t>
            </a:r>
            <a:r>
              <a:rPr kumimoji="1" lang="ja-JP" altLang="en-US" sz="1100" dirty="0">
                <a:solidFill>
                  <a:schemeClr val="tx1">
                    <a:lumMod val="75000"/>
                    <a:lumOff val="25000"/>
                  </a:schemeClr>
                </a:solidFill>
                <a:latin typeface="メイリオ" panose="020B0604030504040204" pitchFamily="50" charset="-128"/>
                <a:ea typeface="メイリオ" panose="020B0604030504040204" pitchFamily="50" charset="-128"/>
              </a:rPr>
              <a:t>接続可能。</a:t>
            </a:r>
            <a:endParaRPr kumimoji="1" lang="en-US" altLang="ja-JP" sz="1100" dirty="0">
              <a:solidFill>
                <a:schemeClr val="tx1">
                  <a:lumMod val="75000"/>
                  <a:lumOff val="25000"/>
                </a:schemeClr>
              </a:solidFill>
              <a:latin typeface="メイリオ" panose="020B0604030504040204" pitchFamily="50" charset="-128"/>
              <a:ea typeface="メイリオ" panose="020B0604030504040204" pitchFamily="50" charset="-128"/>
            </a:endParaRPr>
          </a:p>
          <a:p>
            <a:r>
              <a:rPr kumimoji="1" lang="ja-JP" altLang="en-US" sz="1100" dirty="0">
                <a:solidFill>
                  <a:schemeClr val="tx1">
                    <a:lumMod val="75000"/>
                    <a:lumOff val="25000"/>
                  </a:schemeClr>
                </a:solidFill>
                <a:latin typeface="メイリオ" panose="020B0604030504040204" pitchFamily="50" charset="-128"/>
                <a:ea typeface="メイリオ" panose="020B0604030504040204" pitchFamily="50" charset="-128"/>
              </a:rPr>
              <a:t>コロナ快適ホームアプリも使える！</a:t>
            </a:r>
          </a:p>
        </p:txBody>
      </p:sp>
      <p:cxnSp>
        <p:nvCxnSpPr>
          <p:cNvPr id="396" name="直線コネクタ 27"/>
          <p:cNvCxnSpPr>
            <a:cxnSpLocks noChangeShapeType="1"/>
          </p:cNvCxnSpPr>
          <p:nvPr/>
        </p:nvCxnSpPr>
        <p:spPr bwMode="auto">
          <a:xfrm>
            <a:off x="9276472" y="729132"/>
            <a:ext cx="0" cy="2837028"/>
          </a:xfrm>
          <a:prstGeom prst="line">
            <a:avLst/>
          </a:prstGeom>
          <a:noFill/>
          <a:ln w="9525" algn="ctr">
            <a:solidFill>
              <a:schemeClr val="bg2">
                <a:lumMod val="75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399" name="図 2"/>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36194" y="1886705"/>
            <a:ext cx="1765264" cy="1165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5" name="図 6"/>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63085" y="854334"/>
            <a:ext cx="1560637" cy="263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6" name="テキスト ボックス 405"/>
          <p:cNvSpPr txBox="1"/>
          <p:nvPr/>
        </p:nvSpPr>
        <p:spPr>
          <a:xfrm>
            <a:off x="6427653" y="3058390"/>
            <a:ext cx="2505814" cy="415498"/>
          </a:xfrm>
          <a:prstGeom prst="rect">
            <a:avLst/>
          </a:prstGeom>
          <a:noFill/>
        </p:spPr>
        <p:txBody>
          <a:bodyPr wrap="none">
            <a:spAutoFit/>
          </a:bodyPr>
          <a:lstStyle/>
          <a:p>
            <a:pPr algn="ctr">
              <a:defRPr/>
            </a:pPr>
            <a:r>
              <a:rPr kumimoji="1" lang="en-US" altLang="ja-JP" sz="1050" dirty="0">
                <a:solidFill>
                  <a:schemeClr val="tx1">
                    <a:lumMod val="75000"/>
                    <a:lumOff val="25000"/>
                  </a:schemeClr>
                </a:solidFill>
                <a:latin typeface="Meiryo UI" panose="020B0604030504040204" pitchFamily="50" charset="-128"/>
                <a:ea typeface="Meiryo UI" panose="020B0604030504040204" pitchFamily="50" charset="-128"/>
              </a:rPr>
              <a:t>RBP-GADW2(S)</a:t>
            </a:r>
          </a:p>
          <a:p>
            <a:pPr algn="ctr">
              <a:defRPr/>
            </a:pPr>
            <a:r>
              <a:rPr kumimoji="1" lang="ja-JP" altLang="en-US" sz="1050" dirty="0">
                <a:solidFill>
                  <a:schemeClr val="tx1">
                    <a:lumMod val="75000"/>
                    <a:lumOff val="25000"/>
                  </a:schemeClr>
                </a:solidFill>
                <a:latin typeface="Meiryo UI" panose="020B0604030504040204" pitchFamily="50" charset="-128"/>
                <a:ea typeface="Meiryo UI" panose="020B0604030504040204" pitchFamily="50" charset="-128"/>
              </a:rPr>
              <a:t>希望小売価格 </a:t>
            </a:r>
            <a:r>
              <a:rPr kumimoji="1" lang="en-US" altLang="ja-JP" sz="1050" dirty="0">
                <a:solidFill>
                  <a:schemeClr val="tx1">
                    <a:lumMod val="75000"/>
                    <a:lumOff val="25000"/>
                  </a:schemeClr>
                </a:solidFill>
                <a:latin typeface="Meiryo UI" panose="020B0604030504040204" pitchFamily="50" charset="-128"/>
                <a:ea typeface="Meiryo UI" panose="020B0604030504040204" pitchFamily="50" charset="-128"/>
              </a:rPr>
              <a:t>77,000</a:t>
            </a:r>
            <a:r>
              <a:rPr kumimoji="1" lang="ja-JP" altLang="en-US" sz="1050" dirty="0">
                <a:solidFill>
                  <a:schemeClr val="tx1">
                    <a:lumMod val="75000"/>
                    <a:lumOff val="25000"/>
                  </a:schemeClr>
                </a:solidFill>
                <a:latin typeface="Meiryo UI" panose="020B0604030504040204" pitchFamily="50" charset="-128"/>
                <a:ea typeface="Meiryo UI" panose="020B0604030504040204" pitchFamily="50" charset="-128"/>
              </a:rPr>
              <a:t>円</a:t>
            </a:r>
            <a:r>
              <a:rPr kumimoji="1" lang="ja-JP" altLang="en-US" sz="800" dirty="0">
                <a:solidFill>
                  <a:schemeClr val="tx1">
                    <a:lumMod val="75000"/>
                    <a:lumOff val="25000"/>
                  </a:schemeClr>
                </a:solidFill>
                <a:latin typeface="Meiryo UI" panose="020B0604030504040204" pitchFamily="50" charset="-128"/>
                <a:ea typeface="Meiryo UI" panose="020B0604030504040204" pitchFamily="50" charset="-128"/>
              </a:rPr>
              <a:t>（税抜</a:t>
            </a:r>
            <a:r>
              <a:rPr kumimoji="1" lang="en-US" altLang="ja-JP" sz="800" dirty="0">
                <a:solidFill>
                  <a:schemeClr val="tx1">
                    <a:lumMod val="75000"/>
                    <a:lumOff val="25000"/>
                  </a:schemeClr>
                </a:solidFill>
                <a:latin typeface="Meiryo UI" panose="020B0604030504040204" pitchFamily="50" charset="-128"/>
                <a:ea typeface="Meiryo UI" panose="020B0604030504040204" pitchFamily="50" charset="-128"/>
              </a:rPr>
              <a:t>70,000</a:t>
            </a:r>
            <a:r>
              <a:rPr kumimoji="1" lang="ja-JP" altLang="en-US" sz="800" dirty="0">
                <a:solidFill>
                  <a:schemeClr val="tx1">
                    <a:lumMod val="75000"/>
                    <a:lumOff val="25000"/>
                  </a:schemeClr>
                </a:solidFill>
                <a:latin typeface="Meiryo UI" panose="020B0604030504040204" pitchFamily="50" charset="-128"/>
                <a:ea typeface="Meiryo UI" panose="020B0604030504040204" pitchFamily="50" charset="-128"/>
              </a:rPr>
              <a:t>円）</a:t>
            </a:r>
          </a:p>
        </p:txBody>
      </p:sp>
      <p:pic>
        <p:nvPicPr>
          <p:cNvPr id="416" name="Picture 24" descr="7"/>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20572" y="3160824"/>
            <a:ext cx="381000" cy="203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17" name="Rectangle 30"/>
          <p:cNvSpPr>
            <a:spLocks/>
          </p:cNvSpPr>
          <p:nvPr/>
        </p:nvSpPr>
        <p:spPr bwMode="auto">
          <a:xfrm>
            <a:off x="2617351" y="2963876"/>
            <a:ext cx="787400" cy="3000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lnSpc>
                <a:spcPct val="90000"/>
              </a:lnSpc>
              <a:spcBef>
                <a:spcPct val="0"/>
              </a:spcBef>
              <a:buSzTx/>
              <a:buFontTx/>
              <a:buNone/>
            </a:pPr>
            <a:r>
              <a:rPr lang="ja-JP" altLang="en-US"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「エネルギー消費性能計算プログラム（住宅版）」</a:t>
            </a:r>
            <a:endParaRPr lang="en-US" altLang="ja-JP"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endParaRPr>
          </a:p>
          <a:p>
            <a:pPr eaLnBrk="1">
              <a:lnSpc>
                <a:spcPct val="90000"/>
              </a:lnSpc>
              <a:spcBef>
                <a:spcPct val="0"/>
              </a:spcBef>
              <a:buSzTx/>
              <a:buFontTx/>
              <a:buNone/>
            </a:pPr>
            <a:r>
              <a:rPr lang="ja-JP" altLang="en-US"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への</a:t>
            </a:r>
            <a:r>
              <a:rPr lang="en-US" altLang="ja-JP"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JIS</a:t>
            </a:r>
            <a:r>
              <a:rPr lang="ja-JP" altLang="en-US"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効率の入力値</a:t>
            </a:r>
            <a:endParaRPr lang="en-US" altLang="ja-JP"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endParaRPr>
          </a:p>
        </p:txBody>
      </p:sp>
      <p:sp>
        <p:nvSpPr>
          <p:cNvPr id="418" name="Rectangle 32"/>
          <p:cNvSpPr>
            <a:spLocks/>
          </p:cNvSpPr>
          <p:nvPr/>
        </p:nvSpPr>
        <p:spPr bwMode="auto">
          <a:xfrm>
            <a:off x="2812571" y="3165220"/>
            <a:ext cx="319958" cy="276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spcBef>
                <a:spcPct val="0"/>
              </a:spcBef>
              <a:buSzTx/>
              <a:buFontTx/>
              <a:buNone/>
            </a:pPr>
            <a:r>
              <a:rPr lang="en-US" altLang="ja-JP" sz="120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3.3</a:t>
            </a:r>
          </a:p>
        </p:txBody>
      </p:sp>
      <p:sp>
        <p:nvSpPr>
          <p:cNvPr id="419" name="Rectangle 33"/>
          <p:cNvSpPr>
            <a:spLocks/>
          </p:cNvSpPr>
          <p:nvPr/>
        </p:nvSpPr>
        <p:spPr bwMode="auto">
          <a:xfrm>
            <a:off x="2589962" y="2982460"/>
            <a:ext cx="784225" cy="421365"/>
          </a:xfrm>
          <a:prstGeom prst="rect">
            <a:avLst/>
          </a:prstGeom>
          <a:noFill/>
          <a:ln w="6350">
            <a:solidFill>
              <a:schemeClr val="tx1">
                <a:lumMod val="75000"/>
                <a:lumOff val="25000"/>
              </a:scheme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6798" tIns="46798" rIns="46798" bIns="46798" anchor="ct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endParaRPr lang="ja-JP" altLang="en-US" sz="1600">
              <a:solidFill>
                <a:schemeClr val="tx1">
                  <a:lumMod val="75000"/>
                  <a:lumOff val="25000"/>
                </a:schemeClr>
              </a:solidFill>
              <a:ea typeface="ＭＳ Ｐゴシック" panose="020B0600070205080204" pitchFamily="50" charset="-128"/>
            </a:endParaRPr>
          </a:p>
        </p:txBody>
      </p:sp>
      <p:grpSp>
        <p:nvGrpSpPr>
          <p:cNvPr id="420" name="グループ化 419"/>
          <p:cNvGrpSpPr/>
          <p:nvPr/>
        </p:nvGrpSpPr>
        <p:grpSpPr>
          <a:xfrm>
            <a:off x="199187" y="2949840"/>
            <a:ext cx="2458778" cy="473123"/>
            <a:chOff x="168669" y="2921069"/>
            <a:chExt cx="2458778" cy="473123"/>
          </a:xfrm>
        </p:grpSpPr>
        <p:sp>
          <p:nvSpPr>
            <p:cNvPr id="421" name="Rectangle 26"/>
            <p:cNvSpPr>
              <a:spLocks/>
            </p:cNvSpPr>
            <p:nvPr/>
          </p:nvSpPr>
          <p:spPr bwMode="auto">
            <a:xfrm>
              <a:off x="168669" y="2921069"/>
              <a:ext cx="384077" cy="16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r>
                <a:rPr lang="en-US" altLang="ja-JP"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a:t>
              </a:r>
              <a:r>
                <a:rPr lang="ja-JP" altLang="en-US"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　区分Ｆ</a:t>
              </a:r>
              <a:r>
                <a:rPr lang="en-US" altLang="ja-JP"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  ]</a:t>
              </a:r>
            </a:p>
          </p:txBody>
        </p:sp>
        <p:sp>
          <p:nvSpPr>
            <p:cNvPr id="422" name="Rectangle 27"/>
            <p:cNvSpPr>
              <a:spLocks/>
            </p:cNvSpPr>
            <p:nvPr/>
          </p:nvSpPr>
          <p:spPr bwMode="auto">
            <a:xfrm>
              <a:off x="2026044" y="2924244"/>
              <a:ext cx="533157" cy="169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r>
                <a:rPr lang="en-US" altLang="ja-JP"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JIS C 9220:2018</a:t>
              </a:r>
            </a:p>
          </p:txBody>
        </p:sp>
        <p:sp>
          <p:nvSpPr>
            <p:cNvPr id="423" name="Rectangle 28"/>
            <p:cNvSpPr>
              <a:spLocks/>
            </p:cNvSpPr>
            <p:nvPr/>
          </p:nvSpPr>
          <p:spPr bwMode="auto">
            <a:xfrm>
              <a:off x="508763" y="3090948"/>
              <a:ext cx="346075" cy="244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r>
                <a:rPr lang="ja-JP" altLang="en-US" sz="500" b="1"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目標年度</a:t>
              </a:r>
            </a:p>
            <a:p>
              <a:pPr eaLnBrk="1">
                <a:spcBef>
                  <a:spcPct val="0"/>
                </a:spcBef>
                <a:buSzTx/>
                <a:buFontTx/>
                <a:buNone/>
              </a:pPr>
              <a:r>
                <a:rPr lang="en-US" altLang="ja-JP" sz="500" b="1"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2025</a:t>
              </a:r>
              <a:r>
                <a:rPr lang="ja-JP" altLang="en-US" sz="500" b="1"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年度</a:t>
              </a:r>
            </a:p>
          </p:txBody>
        </p:sp>
        <p:sp>
          <p:nvSpPr>
            <p:cNvPr id="424" name="Rectangle 29"/>
            <p:cNvSpPr>
              <a:spLocks/>
            </p:cNvSpPr>
            <p:nvPr/>
          </p:nvSpPr>
          <p:spPr bwMode="auto">
            <a:xfrm>
              <a:off x="983057" y="3056462"/>
              <a:ext cx="798512" cy="160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lnSpc>
                  <a:spcPct val="90000"/>
                </a:lnSpc>
                <a:spcBef>
                  <a:spcPct val="0"/>
                </a:spcBef>
                <a:buSzTx/>
                <a:buFontTx/>
                <a:buNone/>
              </a:pPr>
              <a:r>
                <a:rPr lang="ja-JP" altLang="en-US"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省エネ基準達成率</a:t>
              </a:r>
            </a:p>
          </p:txBody>
        </p:sp>
        <p:sp>
          <p:nvSpPr>
            <p:cNvPr id="425" name="Rectangle 30"/>
            <p:cNvSpPr>
              <a:spLocks/>
            </p:cNvSpPr>
            <p:nvPr/>
          </p:nvSpPr>
          <p:spPr bwMode="auto">
            <a:xfrm>
              <a:off x="1726513" y="3063167"/>
              <a:ext cx="900934" cy="1615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lnSpc>
                  <a:spcPct val="90000"/>
                </a:lnSpc>
                <a:spcBef>
                  <a:spcPct val="0"/>
                </a:spcBef>
                <a:buSzTx/>
                <a:buFontTx/>
                <a:buNone/>
              </a:pPr>
              <a:r>
                <a:rPr lang="ja-JP" altLang="en-US" sz="5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寒冷地年間給湯保温効率</a:t>
              </a:r>
            </a:p>
          </p:txBody>
        </p:sp>
        <p:sp>
          <p:nvSpPr>
            <p:cNvPr id="426" name="Rectangle 31"/>
            <p:cNvSpPr>
              <a:spLocks/>
            </p:cNvSpPr>
            <p:nvPr/>
          </p:nvSpPr>
          <p:spPr bwMode="auto">
            <a:xfrm>
              <a:off x="1054125" y="3114814"/>
              <a:ext cx="470640" cy="276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spcBef>
                  <a:spcPct val="0"/>
                </a:spcBef>
                <a:buSzTx/>
                <a:buFontTx/>
                <a:buNone/>
              </a:pPr>
              <a:r>
                <a:rPr lang="en-US" altLang="ja-JP" sz="120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100</a:t>
              </a:r>
              <a:r>
                <a:rPr lang="ja-JP" altLang="en-US" sz="700" dirty="0">
                  <a:solidFill>
                    <a:schemeClr val="tx1">
                      <a:lumMod val="75000"/>
                      <a:lumOff val="25000"/>
                    </a:schemeClr>
                  </a:solidFill>
                  <a:latin typeface="ＭＳ Ｐゴシック" panose="020B0600070205080204" pitchFamily="50" charset="-128"/>
                  <a:ea typeface="ＭＳ Ｐゴシック" panose="020B0600070205080204" pitchFamily="50" charset="-128"/>
                  <a:sym typeface="ＭＳ Ｐゴシック" panose="020B0600070205080204" pitchFamily="50" charset="-128"/>
                </a:rPr>
                <a:t>％</a:t>
              </a:r>
              <a:endParaRPr lang="ja-JP" altLang="en-US" sz="120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endParaRPr>
            </a:p>
          </p:txBody>
        </p:sp>
        <p:sp>
          <p:nvSpPr>
            <p:cNvPr id="427" name="Rectangle 32"/>
            <p:cNvSpPr>
              <a:spLocks/>
            </p:cNvSpPr>
            <p:nvPr/>
          </p:nvSpPr>
          <p:spPr bwMode="auto">
            <a:xfrm>
              <a:off x="1948615" y="3117195"/>
              <a:ext cx="319958" cy="276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eaLnBrk="1">
                <a:spcBef>
                  <a:spcPct val="0"/>
                </a:spcBef>
                <a:buSzTx/>
                <a:buFontTx/>
                <a:buNone/>
              </a:pPr>
              <a:r>
                <a:rPr lang="en-US" altLang="ja-JP" sz="120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2.9</a:t>
              </a:r>
            </a:p>
          </p:txBody>
        </p:sp>
        <p:sp>
          <p:nvSpPr>
            <p:cNvPr id="428" name="Rectangle 33"/>
            <p:cNvSpPr>
              <a:spLocks/>
            </p:cNvSpPr>
            <p:nvPr/>
          </p:nvSpPr>
          <p:spPr bwMode="auto">
            <a:xfrm>
              <a:off x="198832" y="3064444"/>
              <a:ext cx="2314575" cy="312176"/>
            </a:xfrm>
            <a:prstGeom prst="rect">
              <a:avLst/>
            </a:prstGeom>
            <a:noFill/>
            <a:ln w="6350">
              <a:solidFill>
                <a:schemeClr val="tx1">
                  <a:lumMod val="75000"/>
                  <a:lumOff val="25000"/>
                </a:schemeClr>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6798" tIns="46798" rIns="46798" bIns="46798" anchor="ct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pPr>
              <a:endParaRPr lang="ja-JP" altLang="en-US" sz="1600">
                <a:solidFill>
                  <a:schemeClr val="tx1">
                    <a:lumMod val="75000"/>
                    <a:lumOff val="25000"/>
                  </a:schemeClr>
                </a:solidFill>
                <a:ea typeface="ＭＳ Ｐゴシック" panose="020B0600070205080204" pitchFamily="50" charset="-128"/>
              </a:endParaRPr>
            </a:p>
          </p:txBody>
        </p:sp>
        <p:sp>
          <p:nvSpPr>
            <p:cNvPr id="429" name="Line 34"/>
            <p:cNvSpPr>
              <a:spLocks noChangeShapeType="1"/>
            </p:cNvSpPr>
            <p:nvPr/>
          </p:nvSpPr>
          <p:spPr bwMode="auto">
            <a:xfrm>
              <a:off x="875107" y="3062857"/>
              <a:ext cx="0" cy="311536"/>
            </a:xfrm>
            <a:prstGeom prst="line">
              <a:avLst/>
            </a:prstGeom>
            <a:noFill/>
            <a:ln w="6350">
              <a:solidFill>
                <a:schemeClr val="tx1">
                  <a:lumMod val="75000"/>
                  <a:lumOff val="25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p>
              <a:endParaRPr lang="ja-JP" altLang="en-US">
                <a:solidFill>
                  <a:schemeClr val="tx1">
                    <a:lumMod val="75000"/>
                    <a:lumOff val="25000"/>
                  </a:schemeClr>
                </a:solidFill>
              </a:endParaRPr>
            </a:p>
          </p:txBody>
        </p:sp>
        <p:sp>
          <p:nvSpPr>
            <p:cNvPr id="430" name="Line 35"/>
            <p:cNvSpPr>
              <a:spLocks noChangeShapeType="1"/>
            </p:cNvSpPr>
            <p:nvPr/>
          </p:nvSpPr>
          <p:spPr bwMode="auto">
            <a:xfrm>
              <a:off x="1706957" y="3062856"/>
              <a:ext cx="0" cy="311537"/>
            </a:xfrm>
            <a:prstGeom prst="line">
              <a:avLst/>
            </a:prstGeom>
            <a:noFill/>
            <a:ln w="6350">
              <a:solidFill>
                <a:schemeClr val="tx1">
                  <a:lumMod val="75000"/>
                  <a:lumOff val="25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p>
              <a:endParaRPr lang="ja-JP" altLang="en-US">
                <a:solidFill>
                  <a:schemeClr val="tx1">
                    <a:lumMod val="75000"/>
                    <a:lumOff val="25000"/>
                  </a:schemeClr>
                </a:solidFill>
              </a:endParaRPr>
            </a:p>
          </p:txBody>
        </p:sp>
      </p:grpSp>
      <p:sp>
        <p:nvSpPr>
          <p:cNvPr id="432" name="テキスト ボックス 431"/>
          <p:cNvSpPr txBox="1"/>
          <p:nvPr/>
        </p:nvSpPr>
        <p:spPr>
          <a:xfrm>
            <a:off x="276550" y="2353702"/>
            <a:ext cx="1662635" cy="215444"/>
          </a:xfrm>
          <a:prstGeom prst="rect">
            <a:avLst/>
          </a:prstGeom>
          <a:noFill/>
        </p:spPr>
        <p:txBody>
          <a:bodyPr wrap="none">
            <a:spAutoFit/>
          </a:bodyPr>
          <a:lstStyle/>
          <a:p>
            <a:pPr>
              <a:defRPr/>
            </a:pPr>
            <a:r>
              <a:rPr kumimoji="1" lang="ja-JP" altLang="en-US" sz="800" dirty="0">
                <a:solidFill>
                  <a:schemeClr val="tx1">
                    <a:lumMod val="75000"/>
                    <a:lumOff val="25000"/>
                  </a:schemeClr>
                </a:solidFill>
                <a:latin typeface="BIZ UDPゴシック" panose="020B0400000000000000" pitchFamily="50" charset="-128"/>
                <a:ea typeface="BIZ UDPゴシック" panose="020B0400000000000000" pitchFamily="50" charset="-128"/>
              </a:rPr>
              <a:t>本体希望小売価格</a:t>
            </a:r>
            <a:r>
              <a:rPr kumimoji="1" lang="en-US" altLang="ja-JP" sz="800" dirty="0">
                <a:solidFill>
                  <a:schemeClr val="tx1">
                    <a:lumMod val="75000"/>
                    <a:lumOff val="25000"/>
                  </a:schemeClr>
                </a:solidFill>
                <a:latin typeface="BIZ UDPゴシック" panose="020B0400000000000000" pitchFamily="50" charset="-128"/>
                <a:ea typeface="BIZ UDPゴシック" panose="020B0400000000000000" pitchFamily="50" charset="-128"/>
              </a:rPr>
              <a:t>(</a:t>
            </a:r>
            <a:r>
              <a:rPr kumimoji="1" lang="ja-JP" altLang="en-US" sz="800" dirty="0">
                <a:solidFill>
                  <a:schemeClr val="tx1">
                    <a:lumMod val="75000"/>
                    <a:lumOff val="25000"/>
                  </a:schemeClr>
                </a:solidFill>
                <a:latin typeface="BIZ UDPゴシック" panose="020B0400000000000000" pitchFamily="50" charset="-128"/>
                <a:ea typeface="BIZ UDPゴシック" panose="020B0400000000000000" pitchFamily="50" charset="-128"/>
              </a:rPr>
              <a:t>リモコン除く</a:t>
            </a:r>
            <a:r>
              <a:rPr kumimoji="1" lang="en-US" altLang="ja-JP" sz="800" dirty="0">
                <a:solidFill>
                  <a:schemeClr val="tx1">
                    <a:lumMod val="75000"/>
                    <a:lumOff val="25000"/>
                  </a:schemeClr>
                </a:solidFill>
                <a:latin typeface="BIZ UDPゴシック" panose="020B0400000000000000" pitchFamily="50" charset="-128"/>
                <a:ea typeface="BIZ UDPゴシック" panose="020B0400000000000000" pitchFamily="50" charset="-128"/>
              </a:rPr>
              <a:t>)</a:t>
            </a:r>
            <a:endParaRPr kumimoji="1" lang="ja-JP" altLang="en-US" sz="800" dirty="0">
              <a:solidFill>
                <a:schemeClr val="tx1">
                  <a:lumMod val="75000"/>
                  <a:lumOff val="25000"/>
                </a:schemeClr>
              </a:solidFill>
              <a:latin typeface="BIZ UDPゴシック" panose="020B0400000000000000" pitchFamily="50" charset="-128"/>
              <a:ea typeface="BIZ UDPゴシック" panose="020B0400000000000000" pitchFamily="50" charset="-128"/>
            </a:endParaRPr>
          </a:p>
        </p:txBody>
      </p:sp>
      <p:sp>
        <p:nvSpPr>
          <p:cNvPr id="433" name="Rectangle 36"/>
          <p:cNvSpPr>
            <a:spLocks/>
          </p:cNvSpPr>
          <p:nvPr/>
        </p:nvSpPr>
        <p:spPr bwMode="auto">
          <a:xfrm>
            <a:off x="232761" y="2491252"/>
            <a:ext cx="2338139" cy="307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a:spcBef>
                <a:spcPct val="0"/>
              </a:spcBef>
              <a:buSzTx/>
              <a:buFontTx/>
              <a:buNone/>
              <a:defRPr/>
            </a:pPr>
            <a:r>
              <a:rPr lang="en-US" altLang="ja-JP" sz="140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1,316,700</a:t>
            </a:r>
            <a:r>
              <a:rPr lang="ja-JP" altLang="en-US" sz="140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円</a:t>
            </a:r>
            <a:r>
              <a:rPr lang="en-US" altLang="ja-JP" sz="105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a:t>
            </a:r>
            <a:r>
              <a:rPr lang="ja-JP" altLang="en-US" sz="105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税抜</a:t>
            </a:r>
            <a:r>
              <a:rPr lang="en-US" altLang="ja-JP" sz="105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1,197,000</a:t>
            </a:r>
            <a:r>
              <a:rPr lang="ja-JP" altLang="en-US" sz="105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円</a:t>
            </a:r>
            <a:r>
              <a:rPr lang="en-US" altLang="ja-JP" sz="1050" dirty="0">
                <a:solidFill>
                  <a:schemeClr val="tx1">
                    <a:lumMod val="75000"/>
                    <a:lumOff val="25000"/>
                  </a:schemeClr>
                </a:solidFill>
                <a:latin typeface="HGP創英角ｺﾞｼｯｸUB" panose="020B0900000000000000" pitchFamily="50" charset="-128"/>
                <a:ea typeface="HGP創英角ｺﾞｼｯｸUB" panose="020B0900000000000000" pitchFamily="50" charset="-128"/>
                <a:sym typeface="HGP創英角ｺﾞｼｯｸUB" panose="020B0900000000000000" pitchFamily="50" charset="-128"/>
              </a:rPr>
              <a:t>)</a:t>
            </a:r>
          </a:p>
        </p:txBody>
      </p:sp>
      <p:sp>
        <p:nvSpPr>
          <p:cNvPr id="436" name="テキスト ボックス 435"/>
          <p:cNvSpPr txBox="1"/>
          <p:nvPr/>
        </p:nvSpPr>
        <p:spPr>
          <a:xfrm>
            <a:off x="253658" y="1995368"/>
            <a:ext cx="1463945" cy="338554"/>
          </a:xfrm>
          <a:prstGeom prst="rect">
            <a:avLst/>
          </a:prstGeom>
          <a:noFill/>
        </p:spPr>
        <p:txBody>
          <a:bodyPr wrap="square" rtlCol="0">
            <a:spAutoFit/>
          </a:bodyPr>
          <a:lstStyle/>
          <a:p>
            <a:r>
              <a:rPr kumimoji="1" lang="en-US" altLang="ja-JP" sz="1600" b="1" dirty="0">
                <a:solidFill>
                  <a:schemeClr val="tx1">
                    <a:lumMod val="75000"/>
                    <a:lumOff val="25000"/>
                  </a:schemeClr>
                </a:solidFill>
              </a:rPr>
              <a:t>CHP-E37AZ2k</a:t>
            </a:r>
            <a:endParaRPr kumimoji="1" lang="ja-JP" altLang="en-US" sz="1600" b="1" dirty="0">
              <a:solidFill>
                <a:schemeClr val="tx1">
                  <a:lumMod val="75000"/>
                  <a:lumOff val="25000"/>
                </a:schemeClr>
              </a:solidFill>
            </a:endParaRPr>
          </a:p>
        </p:txBody>
      </p:sp>
      <p:cxnSp>
        <p:nvCxnSpPr>
          <p:cNvPr id="437" name="直線コネクタ 436"/>
          <p:cNvCxnSpPr/>
          <p:nvPr/>
        </p:nvCxnSpPr>
        <p:spPr>
          <a:xfrm>
            <a:off x="0" y="3575381"/>
            <a:ext cx="12801600" cy="0"/>
          </a:xfrm>
          <a:prstGeom prst="line">
            <a:avLst/>
          </a:prstGeom>
          <a:ln>
            <a:solidFill>
              <a:srgbClr val="4C3A77"/>
            </a:solidFill>
          </a:ln>
        </p:spPr>
        <p:style>
          <a:lnRef idx="1">
            <a:schemeClr val="accent1"/>
          </a:lnRef>
          <a:fillRef idx="0">
            <a:schemeClr val="accent1"/>
          </a:fillRef>
          <a:effectRef idx="0">
            <a:schemeClr val="accent1"/>
          </a:effectRef>
          <a:fontRef idx="minor">
            <a:schemeClr val="tx1"/>
          </a:fontRef>
        </p:style>
      </p:cxnSp>
      <p:cxnSp>
        <p:nvCxnSpPr>
          <p:cNvPr id="440" name="直線コネクタ 439"/>
          <p:cNvCxnSpPr/>
          <p:nvPr/>
        </p:nvCxnSpPr>
        <p:spPr>
          <a:xfrm>
            <a:off x="6633327" y="3575381"/>
            <a:ext cx="0" cy="6036106"/>
          </a:xfrm>
          <a:prstGeom prst="line">
            <a:avLst/>
          </a:prstGeom>
          <a:ln>
            <a:solidFill>
              <a:srgbClr val="4C3A77"/>
            </a:solidFill>
          </a:ln>
        </p:spPr>
        <p:style>
          <a:lnRef idx="1">
            <a:schemeClr val="accent1"/>
          </a:lnRef>
          <a:fillRef idx="0">
            <a:schemeClr val="accent1"/>
          </a:fillRef>
          <a:effectRef idx="0">
            <a:schemeClr val="accent1"/>
          </a:effectRef>
          <a:fontRef idx="minor">
            <a:schemeClr val="tx1"/>
          </a:fontRef>
        </p:style>
      </p:cxnSp>
      <p:pic>
        <p:nvPicPr>
          <p:cNvPr id="444" name="図 44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835562" y="931081"/>
            <a:ext cx="912165" cy="2509419"/>
          </a:xfrm>
          <a:prstGeom prst="rect">
            <a:avLst/>
          </a:prstGeom>
        </p:spPr>
      </p:pic>
      <p:pic>
        <p:nvPicPr>
          <p:cNvPr id="2" name="図 1"/>
          <p:cNvPicPr>
            <a:picLocks noChangeAspect="1"/>
          </p:cNvPicPr>
          <p:nvPr/>
        </p:nvPicPr>
        <p:blipFill rotWithShape="1">
          <a:blip r:embed="rId12" cstate="print">
            <a:extLst>
              <a:ext uri="{28A0092B-C50C-407E-A947-70E740481C1C}">
                <a14:useLocalDpi xmlns:a14="http://schemas.microsoft.com/office/drawing/2010/main" val="0"/>
              </a:ext>
            </a:extLst>
          </a:blip>
          <a:srcRect l="6648" t="3253" r="7346" b="9170"/>
          <a:stretch/>
        </p:blipFill>
        <p:spPr>
          <a:xfrm>
            <a:off x="6131196" y="1942040"/>
            <a:ext cx="1248007" cy="1017519"/>
          </a:xfrm>
          <a:prstGeom prst="rect">
            <a:avLst/>
          </a:prstGeom>
        </p:spPr>
      </p:pic>
      <p:pic>
        <p:nvPicPr>
          <p:cNvPr id="35" name="図 34" descr="テキスト&#10;&#10;AI によって生成されたコンテンツは間違っている可能性があります。">
            <a:extLst>
              <a:ext uri="{FF2B5EF4-FFF2-40B4-BE49-F238E27FC236}">
                <a16:creationId xmlns:a16="http://schemas.microsoft.com/office/drawing/2014/main" id="{8AF0B9D3-E8AF-084C-22C2-CFDE5FA27DEB}"/>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741200" y="1082880"/>
            <a:ext cx="1489893" cy="602623"/>
          </a:xfrm>
          <a:prstGeom prst="rect">
            <a:avLst/>
          </a:prstGeom>
        </p:spPr>
      </p:pic>
      <p:sp>
        <p:nvSpPr>
          <p:cNvPr id="36" name="正方形/長方形 35">
            <a:extLst>
              <a:ext uri="{FF2B5EF4-FFF2-40B4-BE49-F238E27FC236}">
                <a16:creationId xmlns:a16="http://schemas.microsoft.com/office/drawing/2014/main" id="{3D664EA1-B05B-D4B0-0004-5B362335A5B9}"/>
              </a:ext>
            </a:extLst>
          </p:cNvPr>
          <p:cNvSpPr/>
          <p:nvPr/>
        </p:nvSpPr>
        <p:spPr>
          <a:xfrm>
            <a:off x="9519027" y="795369"/>
            <a:ext cx="1620958" cy="338554"/>
          </a:xfrm>
          <a:prstGeom prst="rect">
            <a:avLst/>
          </a:prstGeom>
          <a:noFill/>
        </p:spPr>
        <p:txBody>
          <a:bodyPr wrap="none" lIns="91440" tIns="45720" rIns="91440" bIns="4572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ja-JP" altLang="en-US"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rPr>
              <a:t>給湯圧力の向上</a:t>
            </a:r>
            <a:endParaRPr kumimoji="0" lang="en-US" altLang="ja-JP"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endParaRPr>
          </a:p>
        </p:txBody>
      </p:sp>
      <p:cxnSp>
        <p:nvCxnSpPr>
          <p:cNvPr id="37" name="直線コネクタ 9">
            <a:extLst>
              <a:ext uri="{FF2B5EF4-FFF2-40B4-BE49-F238E27FC236}">
                <a16:creationId xmlns:a16="http://schemas.microsoft.com/office/drawing/2014/main" id="{AF52E258-480B-7CF6-AC2F-3040CDF6F794}"/>
              </a:ext>
            </a:extLst>
          </p:cNvPr>
          <p:cNvCxnSpPr>
            <a:cxnSpLocks noChangeShapeType="1"/>
          </p:cNvCxnSpPr>
          <p:nvPr/>
        </p:nvCxnSpPr>
        <p:spPr bwMode="auto">
          <a:xfrm>
            <a:off x="9385837" y="1171818"/>
            <a:ext cx="3156683"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8" name="正方形/長方形 19">
            <a:extLst>
              <a:ext uri="{FF2B5EF4-FFF2-40B4-BE49-F238E27FC236}">
                <a16:creationId xmlns:a16="http://schemas.microsoft.com/office/drawing/2014/main" id="{C7CC0D1B-0E96-9639-E962-65DE203CB56E}"/>
              </a:ext>
            </a:extLst>
          </p:cNvPr>
          <p:cNvSpPr>
            <a:spLocks noChangeArrowheads="1"/>
          </p:cNvSpPr>
          <p:nvPr/>
        </p:nvSpPr>
        <p:spPr bwMode="auto">
          <a:xfrm>
            <a:off x="9381074" y="795580"/>
            <a:ext cx="119063" cy="382588"/>
          </a:xfrm>
          <a:prstGeom prst="rect">
            <a:avLst/>
          </a:prstGeom>
          <a:solidFill>
            <a:srgbClr val="92D050"/>
          </a:solidFill>
          <a:ln>
            <a:noFill/>
          </a:ln>
        </p:spPr>
        <p:txBody>
          <a:bodyPr lIns="46800" tIns="46800" rIns="46800" bIns="46800" anchor="ctr">
            <a:spAutoFit/>
          </a:bodyPr>
          <a:lstStyle/>
          <a:p>
            <a:pPr eaLnBrk="1"/>
            <a:endParaRPr lang="ja-JP" altLang="en-US">
              <a:ea typeface="ＭＳ Ｐゴシック" panose="020B0600070205080204" pitchFamily="50" charset="-128"/>
            </a:endParaRPr>
          </a:p>
        </p:txBody>
      </p:sp>
      <p:cxnSp>
        <p:nvCxnSpPr>
          <p:cNvPr id="164" name="直線コネクタ 9">
            <a:extLst>
              <a:ext uri="{FF2B5EF4-FFF2-40B4-BE49-F238E27FC236}">
                <a16:creationId xmlns:a16="http://schemas.microsoft.com/office/drawing/2014/main" id="{68F6BD06-95AF-EFF7-7BDD-ACEC7AF0E362}"/>
              </a:ext>
            </a:extLst>
          </p:cNvPr>
          <p:cNvCxnSpPr>
            <a:cxnSpLocks noChangeShapeType="1"/>
          </p:cNvCxnSpPr>
          <p:nvPr/>
        </p:nvCxnSpPr>
        <p:spPr bwMode="auto">
          <a:xfrm>
            <a:off x="9396215" y="803910"/>
            <a:ext cx="3208535"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44" name="object 33">
            <a:extLst>
              <a:ext uri="{FF2B5EF4-FFF2-40B4-BE49-F238E27FC236}">
                <a16:creationId xmlns:a16="http://schemas.microsoft.com/office/drawing/2014/main" id="{CBB63731-B15E-112B-1FC9-ED3168027636}"/>
              </a:ext>
            </a:extLst>
          </p:cNvPr>
          <p:cNvGrpSpPr/>
          <p:nvPr/>
        </p:nvGrpSpPr>
        <p:grpSpPr>
          <a:xfrm>
            <a:off x="12306525" y="771673"/>
            <a:ext cx="432434" cy="432434"/>
            <a:chOff x="909735" y="2161233"/>
            <a:chExt cx="432434" cy="432434"/>
          </a:xfrm>
        </p:grpSpPr>
        <p:sp>
          <p:nvSpPr>
            <p:cNvPr id="45" name="object 34">
              <a:extLst>
                <a:ext uri="{FF2B5EF4-FFF2-40B4-BE49-F238E27FC236}">
                  <a16:creationId xmlns:a16="http://schemas.microsoft.com/office/drawing/2014/main" id="{7DDBCB9E-DB22-2F65-0F09-32D69114695F}"/>
                </a:ext>
              </a:extLst>
            </p:cNvPr>
            <p:cNvSpPr/>
            <p:nvPr/>
          </p:nvSpPr>
          <p:spPr>
            <a:xfrm>
              <a:off x="909735" y="2161233"/>
              <a:ext cx="432434" cy="432434"/>
            </a:xfrm>
            <a:custGeom>
              <a:avLst/>
              <a:gdLst/>
              <a:ahLst/>
              <a:cxnLst/>
              <a:rect l="l" t="t" r="r" b="b"/>
              <a:pathLst>
                <a:path w="432434" h="432435">
                  <a:moveTo>
                    <a:pt x="216090" y="0"/>
                  </a:moveTo>
                  <a:lnTo>
                    <a:pt x="166543" y="5707"/>
                  </a:lnTo>
                  <a:lnTo>
                    <a:pt x="121060" y="21966"/>
                  </a:lnTo>
                  <a:lnTo>
                    <a:pt x="80937" y="47478"/>
                  </a:lnTo>
                  <a:lnTo>
                    <a:pt x="47473" y="80945"/>
                  </a:lnTo>
                  <a:lnTo>
                    <a:pt x="21963" y="121070"/>
                  </a:lnTo>
                  <a:lnTo>
                    <a:pt x="5707" y="166555"/>
                  </a:lnTo>
                  <a:lnTo>
                    <a:pt x="0" y="216103"/>
                  </a:lnTo>
                  <a:lnTo>
                    <a:pt x="5707" y="265650"/>
                  </a:lnTo>
                  <a:lnTo>
                    <a:pt x="21963" y="311136"/>
                  </a:lnTo>
                  <a:lnTo>
                    <a:pt x="47473" y="351261"/>
                  </a:lnTo>
                  <a:lnTo>
                    <a:pt x="80937" y="384728"/>
                  </a:lnTo>
                  <a:lnTo>
                    <a:pt x="121060" y="410239"/>
                  </a:lnTo>
                  <a:lnTo>
                    <a:pt x="166543" y="426498"/>
                  </a:lnTo>
                  <a:lnTo>
                    <a:pt x="216090" y="432206"/>
                  </a:lnTo>
                  <a:lnTo>
                    <a:pt x="265642" y="426498"/>
                  </a:lnTo>
                  <a:lnTo>
                    <a:pt x="311129" y="410239"/>
                  </a:lnTo>
                  <a:lnTo>
                    <a:pt x="351253" y="384728"/>
                  </a:lnTo>
                  <a:lnTo>
                    <a:pt x="384719" y="351261"/>
                  </a:lnTo>
                  <a:lnTo>
                    <a:pt x="410229" y="311136"/>
                  </a:lnTo>
                  <a:lnTo>
                    <a:pt x="426486" y="265650"/>
                  </a:lnTo>
                  <a:lnTo>
                    <a:pt x="432193" y="216103"/>
                  </a:lnTo>
                  <a:lnTo>
                    <a:pt x="426486" y="166555"/>
                  </a:lnTo>
                  <a:lnTo>
                    <a:pt x="410229" y="121070"/>
                  </a:lnTo>
                  <a:lnTo>
                    <a:pt x="384719" y="80945"/>
                  </a:lnTo>
                  <a:lnTo>
                    <a:pt x="351253" y="47478"/>
                  </a:lnTo>
                  <a:lnTo>
                    <a:pt x="311129" y="21966"/>
                  </a:lnTo>
                  <a:lnTo>
                    <a:pt x="265642" y="5707"/>
                  </a:lnTo>
                  <a:lnTo>
                    <a:pt x="216090" y="0"/>
                  </a:lnTo>
                  <a:close/>
                </a:path>
              </a:pathLst>
            </a:custGeom>
            <a:solidFill>
              <a:srgbClr val="EF4060"/>
            </a:solidFill>
          </p:spPr>
          <p:txBody>
            <a:bodyPr wrap="square" lIns="0" tIns="0" rIns="0" bIns="0" rtlCol="0"/>
            <a:lstStyle/>
            <a:p>
              <a:endParaRPr/>
            </a:p>
          </p:txBody>
        </p:sp>
        <p:pic>
          <p:nvPicPr>
            <p:cNvPr id="46" name="object 35">
              <a:extLst>
                <a:ext uri="{FF2B5EF4-FFF2-40B4-BE49-F238E27FC236}">
                  <a16:creationId xmlns:a16="http://schemas.microsoft.com/office/drawing/2014/main" id="{A8C92DA5-1DC9-A53F-0207-A60D1C2CEF6B}"/>
                </a:ext>
              </a:extLst>
            </p:cNvPr>
            <p:cNvPicPr/>
            <p:nvPr/>
          </p:nvPicPr>
          <p:blipFill>
            <a:blip r:embed="rId14" cstate="print"/>
            <a:stretch>
              <a:fillRect/>
            </a:stretch>
          </p:blipFill>
          <p:spPr>
            <a:xfrm>
              <a:off x="972442" y="2324323"/>
              <a:ext cx="87109" cy="106311"/>
            </a:xfrm>
            <a:prstGeom prst="rect">
              <a:avLst/>
            </a:prstGeom>
          </p:spPr>
        </p:pic>
        <p:pic>
          <p:nvPicPr>
            <p:cNvPr id="47" name="object 36">
              <a:extLst>
                <a:ext uri="{FF2B5EF4-FFF2-40B4-BE49-F238E27FC236}">
                  <a16:creationId xmlns:a16="http://schemas.microsoft.com/office/drawing/2014/main" id="{22D28520-14B6-1184-83E3-83D0F92A833F}"/>
                </a:ext>
              </a:extLst>
            </p:cNvPr>
            <p:cNvPicPr/>
            <p:nvPr/>
          </p:nvPicPr>
          <p:blipFill>
            <a:blip r:embed="rId15" cstate="print"/>
            <a:stretch>
              <a:fillRect/>
            </a:stretch>
          </p:blipFill>
          <p:spPr>
            <a:xfrm>
              <a:off x="1079921" y="2323413"/>
              <a:ext cx="199285" cy="107861"/>
            </a:xfrm>
            <a:prstGeom prst="rect">
              <a:avLst/>
            </a:prstGeom>
          </p:spPr>
        </p:pic>
      </p:grpSp>
      <p:sp>
        <p:nvSpPr>
          <p:cNvPr id="3" name="テキスト ボックス 10">
            <a:extLst>
              <a:ext uri="{FF2B5EF4-FFF2-40B4-BE49-F238E27FC236}">
                <a16:creationId xmlns:a16="http://schemas.microsoft.com/office/drawing/2014/main" id="{5DA9BFB7-DA9D-1A8B-93A3-A41F7F869D86}"/>
              </a:ext>
            </a:extLst>
          </p:cNvPr>
          <p:cNvSpPr txBox="1">
            <a:spLocks noChangeArrowheads="1"/>
          </p:cNvSpPr>
          <p:nvPr/>
        </p:nvSpPr>
        <p:spPr bwMode="auto">
          <a:xfrm>
            <a:off x="9337239" y="1261226"/>
            <a:ext cx="35702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200" b="1" dirty="0">
                <a:solidFill>
                  <a:prstClr val="black"/>
                </a:solidFill>
                <a:latin typeface="メイリオ" panose="020B0604030504040204" pitchFamily="50" charset="-128"/>
                <a:ea typeface="メイリオ" panose="020B0604030504040204" pitchFamily="50" charset="-128"/>
              </a:rPr>
              <a:t>給湯圧力の向上によりシャワーも湯はりも快適に</a:t>
            </a:r>
            <a:endParaRPr kumimoji="1" lang="ja-JP" altLang="en-US" sz="1200" b="1"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endParaRPr>
          </a:p>
        </p:txBody>
      </p:sp>
      <p:sp>
        <p:nvSpPr>
          <p:cNvPr id="4" name="テキスト ボックス 3">
            <a:extLst>
              <a:ext uri="{FF2B5EF4-FFF2-40B4-BE49-F238E27FC236}">
                <a16:creationId xmlns:a16="http://schemas.microsoft.com/office/drawing/2014/main" id="{818E3BE4-B5E2-4725-ABC6-1CC2DA401C8F}"/>
              </a:ext>
            </a:extLst>
          </p:cNvPr>
          <p:cNvSpPr txBox="1"/>
          <p:nvPr/>
        </p:nvSpPr>
        <p:spPr>
          <a:xfrm>
            <a:off x="9428897" y="1558927"/>
            <a:ext cx="2185989" cy="615553"/>
          </a:xfrm>
          <a:prstGeom prst="rect">
            <a:avLst/>
          </a:prstGeom>
          <a:noFill/>
        </p:spPr>
        <p:txBody>
          <a:bodyPr wrap="square" lIns="0" tIns="0" rIns="0" bIns="0" rtlCol="0">
            <a:spAutoFit/>
          </a:bodyPr>
          <a:lstStyle/>
          <a:p>
            <a:r>
              <a:rPr lang="ja-JP" altLang="en-US" sz="1000" dirty="0">
                <a:effectLst/>
                <a:latin typeface="HGPｺﾞｼｯｸM" panose="020B0600000000000000" pitchFamily="50" charset="-128"/>
                <a:ea typeface="HGPｺﾞｼｯｸM" panose="020B0600000000000000" pitchFamily="50" charset="-128"/>
              </a:rPr>
              <a:t>減圧弁設定圧力</a:t>
            </a:r>
            <a:endParaRPr lang="en-US" altLang="ja-JP" sz="1000" dirty="0">
              <a:effectLst/>
              <a:latin typeface="HGPｺﾞｼｯｸM" panose="020B0600000000000000" pitchFamily="50" charset="-128"/>
              <a:ea typeface="HGPｺﾞｼｯｸM" panose="020B0600000000000000" pitchFamily="50" charset="-128"/>
            </a:endParaRPr>
          </a:p>
          <a:p>
            <a:r>
              <a:rPr lang="en-US" altLang="ja-JP" sz="1000" dirty="0">
                <a:effectLst/>
                <a:latin typeface="HGPｺﾞｼｯｸM" panose="020B0600000000000000" pitchFamily="50" charset="-128"/>
                <a:ea typeface="HGPｺﾞｼｯｸM" panose="020B0600000000000000" pitchFamily="50" charset="-128"/>
              </a:rPr>
              <a:t>    </a:t>
            </a:r>
            <a:r>
              <a:rPr lang="en-US" altLang="ja-JP" sz="2000" dirty="0">
                <a:latin typeface="HGPｺﾞｼｯｸE" panose="020B0900000000000000" pitchFamily="50" charset="-128"/>
                <a:ea typeface="HGPｺﾞｼｯｸE" panose="020B0900000000000000" pitchFamily="50" charset="-128"/>
              </a:rPr>
              <a:t>26</a:t>
            </a:r>
            <a:r>
              <a:rPr lang="en-US" altLang="ja-JP" sz="2000" dirty="0">
                <a:effectLst/>
                <a:latin typeface="HGPｺﾞｼｯｸE" panose="020B0900000000000000" pitchFamily="50" charset="-128"/>
                <a:ea typeface="HGPｺﾞｼｯｸE" panose="020B0900000000000000" pitchFamily="50" charset="-128"/>
              </a:rPr>
              <a:t>0kPa</a:t>
            </a:r>
            <a:endParaRPr lang="ja-JP" altLang="en-US" sz="2000" dirty="0">
              <a:effectLst/>
              <a:latin typeface="HGPｺﾞｼｯｸE" panose="020B0900000000000000" pitchFamily="50" charset="-128"/>
              <a:ea typeface="HGPｺﾞｼｯｸE" panose="020B0900000000000000" pitchFamily="50" charset="-128"/>
            </a:endParaRPr>
          </a:p>
          <a:p>
            <a:endParaRPr lang="ja-JP" altLang="en-US" sz="1000" dirty="0">
              <a:effectLst/>
              <a:latin typeface="Hiragino Sans" panose="020B0400000000000000" pitchFamily="34" charset="-128"/>
              <a:ea typeface="Hiragino Sans" panose="020B0400000000000000" pitchFamily="34" charset="-128"/>
            </a:endParaRPr>
          </a:p>
        </p:txBody>
      </p:sp>
      <p:sp>
        <p:nvSpPr>
          <p:cNvPr id="50" name="テキスト ボックス 49">
            <a:extLst>
              <a:ext uri="{FF2B5EF4-FFF2-40B4-BE49-F238E27FC236}">
                <a16:creationId xmlns:a16="http://schemas.microsoft.com/office/drawing/2014/main" id="{C4772EFF-5B6A-5AE1-A275-FF4A4F8E8209}"/>
              </a:ext>
            </a:extLst>
          </p:cNvPr>
          <p:cNvSpPr txBox="1"/>
          <p:nvPr/>
        </p:nvSpPr>
        <p:spPr>
          <a:xfrm>
            <a:off x="10548126" y="1808350"/>
            <a:ext cx="1833693" cy="553998"/>
          </a:xfrm>
          <a:prstGeom prst="rect">
            <a:avLst/>
          </a:prstGeom>
          <a:noFill/>
        </p:spPr>
        <p:txBody>
          <a:bodyPr wrap="square" lIns="0" tIns="0" rIns="0" bIns="0" rtlCol="0">
            <a:spAutoFit/>
          </a:bodyPr>
          <a:lstStyle/>
          <a:p>
            <a:pPr algn="r"/>
            <a:r>
              <a:rPr lang="en-US" altLang="ja-JP" sz="3600" dirty="0">
                <a:solidFill>
                  <a:srgbClr val="3D4A83"/>
                </a:solidFill>
                <a:effectLst/>
                <a:latin typeface="HGPｺﾞｼｯｸE" panose="020B0900000000000000" pitchFamily="50" charset="-128"/>
                <a:ea typeface="HGPｺﾞｼｯｸE" panose="020B0900000000000000" pitchFamily="50" charset="-128"/>
              </a:rPr>
              <a:t>300kPa</a:t>
            </a:r>
            <a:endParaRPr lang="ja-JP" altLang="en-US" sz="3600" dirty="0">
              <a:solidFill>
                <a:srgbClr val="3D4A83"/>
              </a:solidFill>
              <a:effectLst/>
              <a:latin typeface="HGPｺﾞｼｯｸE" panose="020B0900000000000000" pitchFamily="50" charset="-128"/>
              <a:ea typeface="HGPｺﾞｼｯｸE" panose="020B0900000000000000" pitchFamily="50" charset="-128"/>
            </a:endParaRPr>
          </a:p>
        </p:txBody>
      </p:sp>
      <p:sp>
        <p:nvSpPr>
          <p:cNvPr id="51" name="矢印: 右 50">
            <a:extLst>
              <a:ext uri="{FF2B5EF4-FFF2-40B4-BE49-F238E27FC236}">
                <a16:creationId xmlns:a16="http://schemas.microsoft.com/office/drawing/2014/main" id="{24BDFC34-51AC-02D4-F16D-0D04968F0F15}"/>
              </a:ext>
            </a:extLst>
          </p:cNvPr>
          <p:cNvSpPr/>
          <p:nvPr/>
        </p:nvSpPr>
        <p:spPr>
          <a:xfrm>
            <a:off x="10404756" y="1942040"/>
            <a:ext cx="432904" cy="350989"/>
          </a:xfrm>
          <a:prstGeom prst="right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52" name="図 51" descr="グラフ, ダイアグラム&#10;&#10;AI によって生成されたコンテンツは間違っている可能性があります。">
            <a:extLst>
              <a:ext uri="{FF2B5EF4-FFF2-40B4-BE49-F238E27FC236}">
                <a16:creationId xmlns:a16="http://schemas.microsoft.com/office/drawing/2014/main" id="{D913A484-E5A2-E7C1-6578-C60B10E48198}"/>
              </a:ext>
            </a:extLst>
          </p:cNvPr>
          <p:cNvPicPr>
            <a:picLocks noChangeAspect="1"/>
          </p:cNvPicPr>
          <p:nvPr/>
        </p:nvPicPr>
        <p:blipFill rotWithShape="1">
          <a:blip r:embed="rId16" cstate="print">
            <a:extLst>
              <a:ext uri="{28A0092B-C50C-407E-A947-70E740481C1C}">
                <a14:useLocalDpi xmlns:a14="http://schemas.microsoft.com/office/drawing/2010/main" val="0"/>
              </a:ext>
            </a:extLst>
          </a:blip>
          <a:srcRect b="17163"/>
          <a:stretch/>
        </p:blipFill>
        <p:spPr bwMode="auto">
          <a:xfrm>
            <a:off x="9416482" y="2403643"/>
            <a:ext cx="2312484" cy="1050749"/>
          </a:xfrm>
          <a:prstGeom prst="rect">
            <a:avLst/>
          </a:prstGeom>
          <a:noFill/>
          <a:ln>
            <a:noFill/>
          </a:ln>
          <a:extLst>
            <a:ext uri="{53640926-AAD7-44D8-BBD7-CCE9431645EC}">
              <a14:shadowObscured xmlns:a14="http://schemas.microsoft.com/office/drawing/2010/main"/>
            </a:ext>
          </a:extLst>
        </p:spPr>
      </p:pic>
      <p:sp>
        <p:nvSpPr>
          <p:cNvPr id="53" name="テキスト ボックス 274">
            <a:extLst>
              <a:ext uri="{FF2B5EF4-FFF2-40B4-BE49-F238E27FC236}">
                <a16:creationId xmlns:a16="http://schemas.microsoft.com/office/drawing/2014/main" id="{93A1289D-B083-0B1B-F31A-C3AD2D429CD6}"/>
              </a:ext>
            </a:extLst>
          </p:cNvPr>
          <p:cNvSpPr txBox="1"/>
          <p:nvPr/>
        </p:nvSpPr>
        <p:spPr>
          <a:xfrm>
            <a:off x="11659093" y="2419540"/>
            <a:ext cx="1190272" cy="55399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kumimoji="1" lang="en-US" altLang="ja-JP" sz="600" dirty="0">
                <a:latin typeface="メイリオ" panose="020B0604030504040204" pitchFamily="50" charset="-128"/>
                <a:ea typeface="メイリオ" panose="020B0604030504040204" pitchFamily="50" charset="-128"/>
              </a:rPr>
              <a:t>※</a:t>
            </a:r>
            <a:r>
              <a:rPr kumimoji="1" lang="ja-JP" altLang="en-US" sz="600" dirty="0">
                <a:latin typeface="メイリオ" panose="020B0604030504040204" pitchFamily="50" charset="-128"/>
                <a:ea typeface="メイリオ" panose="020B0604030504040204" pitchFamily="50" charset="-128"/>
              </a:rPr>
              <a:t>［</a:t>
            </a:r>
            <a:r>
              <a:rPr lang="ja-JP" altLang="en-US" sz="600" dirty="0">
                <a:latin typeface="メイリオ" panose="020B0604030504040204" pitchFamily="50" charset="-128"/>
                <a:ea typeface="メイリオ" panose="020B0604030504040204" pitchFamily="50" charset="-128"/>
              </a:rPr>
              <a:t>条件］給水元圧</a:t>
            </a:r>
            <a:r>
              <a:rPr lang="en-US" altLang="ja-JP" sz="600" dirty="0">
                <a:latin typeface="メイリオ" panose="020B0604030504040204" pitchFamily="50" charset="-128"/>
                <a:ea typeface="メイリオ" panose="020B0604030504040204" pitchFamily="50" charset="-128"/>
              </a:rPr>
              <a:t>350kPa</a:t>
            </a:r>
            <a:r>
              <a:rPr lang="ja-JP" altLang="en-US" sz="600" dirty="0">
                <a:latin typeface="メイリオ" panose="020B0604030504040204" pitchFamily="50" charset="-128"/>
                <a:ea typeface="メイリオ" panose="020B0604030504040204" pitchFamily="50" charset="-128"/>
              </a:rPr>
              <a:t>、</a:t>
            </a:r>
            <a:endParaRPr lang="en-US" altLang="ja-JP" sz="600" dirty="0">
              <a:latin typeface="メイリオ" panose="020B0604030504040204" pitchFamily="50" charset="-128"/>
              <a:ea typeface="メイリオ" panose="020B0604030504040204" pitchFamily="50" charset="-128"/>
            </a:endParaRPr>
          </a:p>
          <a:p>
            <a:r>
              <a:rPr lang="en-US" altLang="ja-JP" sz="600" dirty="0">
                <a:latin typeface="メイリオ" panose="020B0604030504040204" pitchFamily="50" charset="-128"/>
                <a:ea typeface="メイリオ" panose="020B0604030504040204" pitchFamily="50" charset="-128"/>
              </a:rPr>
              <a:t>    </a:t>
            </a:r>
            <a:r>
              <a:rPr lang="ja-JP" altLang="en-US" sz="600" dirty="0">
                <a:latin typeface="メイリオ" panose="020B0604030504040204" pitchFamily="50" charset="-128"/>
                <a:ea typeface="メイリオ" panose="020B0604030504040204" pitchFamily="50" charset="-128"/>
              </a:rPr>
              <a:t>シャワー 温度</a:t>
            </a:r>
            <a:r>
              <a:rPr lang="en-US" altLang="ja-JP" sz="600" dirty="0">
                <a:latin typeface="メイリオ" panose="020B0604030504040204" pitchFamily="50" charset="-128"/>
                <a:ea typeface="メイリオ" panose="020B0604030504040204" pitchFamily="50" charset="-128"/>
              </a:rPr>
              <a:t>40℃</a:t>
            </a:r>
            <a:r>
              <a:rPr lang="ja-JP" altLang="en-US" sz="600" dirty="0">
                <a:latin typeface="メイリオ" panose="020B0604030504040204" pitchFamily="50" charset="-128"/>
                <a:ea typeface="メイリオ" panose="020B0604030504040204" pitchFamily="50" charset="-128"/>
              </a:rPr>
              <a:t>、ダイ</a:t>
            </a:r>
            <a:endParaRPr lang="en-US" altLang="ja-JP" sz="600" dirty="0">
              <a:latin typeface="メイリオ" panose="020B0604030504040204" pitchFamily="50" charset="-128"/>
              <a:ea typeface="メイリオ" panose="020B0604030504040204" pitchFamily="50" charset="-128"/>
            </a:endParaRPr>
          </a:p>
          <a:p>
            <a:r>
              <a:rPr lang="ja-JP" altLang="en-US" sz="600" dirty="0">
                <a:latin typeface="メイリオ" panose="020B0604030504040204" pitchFamily="50" charset="-128"/>
                <a:ea typeface="メイリオ" panose="020B0604030504040204" pitchFamily="50" charset="-128"/>
              </a:rPr>
              <a:t>    レクト出湯、 架橋ポリエ</a:t>
            </a:r>
            <a:endParaRPr lang="en-US" altLang="ja-JP" sz="600" dirty="0">
              <a:latin typeface="メイリオ" panose="020B0604030504040204" pitchFamily="50" charset="-128"/>
              <a:ea typeface="メイリオ" panose="020B0604030504040204" pitchFamily="50" charset="-128"/>
            </a:endParaRPr>
          </a:p>
          <a:p>
            <a:r>
              <a:rPr lang="en-US" altLang="ja-JP" sz="600" dirty="0">
                <a:latin typeface="メイリオ" panose="020B0604030504040204" pitchFamily="50" charset="-128"/>
                <a:ea typeface="メイリオ" panose="020B0604030504040204" pitchFamily="50" charset="-128"/>
              </a:rPr>
              <a:t>    </a:t>
            </a:r>
            <a:r>
              <a:rPr lang="ja-JP" altLang="en-US" sz="600" dirty="0">
                <a:latin typeface="メイリオ" panose="020B0604030504040204" pitchFamily="50" charset="-128"/>
                <a:ea typeface="メイリオ" panose="020B0604030504040204" pitchFamily="50" charset="-128"/>
              </a:rPr>
              <a:t>チレン管</a:t>
            </a:r>
            <a:r>
              <a:rPr lang="en-US" altLang="ja-JP" sz="600" dirty="0">
                <a:latin typeface="メイリオ" panose="020B0604030504040204" pitchFamily="50" charset="-128"/>
                <a:ea typeface="メイリオ" panose="020B0604030504040204" pitchFamily="50" charset="-128"/>
              </a:rPr>
              <a:t>16A</a:t>
            </a:r>
            <a:r>
              <a:rPr lang="ja-JP" altLang="en-US" sz="600" dirty="0">
                <a:latin typeface="メイリオ" panose="020B0604030504040204" pitchFamily="50" charset="-128"/>
                <a:ea typeface="メイリオ" panose="020B0604030504040204" pitchFamily="50" charset="-128"/>
              </a:rPr>
              <a:t>・</a:t>
            </a:r>
            <a:r>
              <a:rPr lang="en-US" altLang="ja-JP" sz="600" dirty="0">
                <a:latin typeface="メイリオ" panose="020B0604030504040204" pitchFamily="50" charset="-128"/>
                <a:ea typeface="メイリオ" panose="020B0604030504040204" pitchFamily="50" charset="-128"/>
              </a:rPr>
              <a:t>15m 5</a:t>
            </a:r>
            <a:r>
              <a:rPr lang="ja-JP" altLang="en-US" sz="600" dirty="0">
                <a:latin typeface="メイリオ" panose="020B0604030504040204" pitchFamily="50" charset="-128"/>
                <a:ea typeface="メイリオ" panose="020B0604030504040204" pitchFamily="50" charset="-128"/>
              </a:rPr>
              <a:t>曲</a:t>
            </a:r>
            <a:endParaRPr lang="en-US" altLang="ja-JP" sz="600" dirty="0">
              <a:latin typeface="メイリオ" panose="020B0604030504040204" pitchFamily="50" charset="-128"/>
              <a:ea typeface="メイリオ" panose="020B0604030504040204" pitchFamily="50" charset="-128"/>
            </a:endParaRPr>
          </a:p>
          <a:p>
            <a:r>
              <a:rPr lang="en-US" altLang="ja-JP" sz="600" dirty="0">
                <a:latin typeface="メイリオ" panose="020B0604030504040204" pitchFamily="50" charset="-128"/>
                <a:ea typeface="メイリオ" panose="020B0604030504040204" pitchFamily="50" charset="-128"/>
              </a:rPr>
              <a:t>    </a:t>
            </a:r>
            <a:r>
              <a:rPr lang="ja-JP" altLang="en-US" sz="600" dirty="0">
                <a:latin typeface="メイリオ" panose="020B0604030504040204" pitchFamily="50" charset="-128"/>
                <a:ea typeface="メイリオ" panose="020B0604030504040204" pitchFamily="50" charset="-128"/>
              </a:rPr>
              <a:t>がり。</a:t>
            </a:r>
            <a:endParaRPr kumimoji="1" lang="ja-JP" altLang="en-US" sz="600" dirty="0">
              <a:latin typeface="メイリオ" panose="020B0604030504040204" pitchFamily="50" charset="-128"/>
              <a:ea typeface="メイリオ" panose="020B0604030504040204" pitchFamily="50" charset="-128"/>
            </a:endParaRPr>
          </a:p>
        </p:txBody>
      </p:sp>
      <p:sp>
        <p:nvSpPr>
          <p:cNvPr id="54" name="吹き出し: 円形 53">
            <a:extLst>
              <a:ext uri="{FF2B5EF4-FFF2-40B4-BE49-F238E27FC236}">
                <a16:creationId xmlns:a16="http://schemas.microsoft.com/office/drawing/2014/main" id="{0DA75C4E-9C95-C158-83B2-24F9049EC1EC}"/>
              </a:ext>
            </a:extLst>
          </p:cNvPr>
          <p:cNvSpPr/>
          <p:nvPr/>
        </p:nvSpPr>
        <p:spPr>
          <a:xfrm>
            <a:off x="12160142" y="1516665"/>
            <a:ext cx="518040" cy="373208"/>
          </a:xfrm>
          <a:prstGeom prst="wedgeEllipseCallout">
            <a:avLst>
              <a:gd name="adj1" fmla="val -54844"/>
              <a:gd name="adj2" fmla="val 52349"/>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050" dirty="0"/>
          </a:p>
        </p:txBody>
      </p:sp>
      <p:sp>
        <p:nvSpPr>
          <p:cNvPr id="55" name="正方形/長方形 54">
            <a:extLst>
              <a:ext uri="{FF2B5EF4-FFF2-40B4-BE49-F238E27FC236}">
                <a16:creationId xmlns:a16="http://schemas.microsoft.com/office/drawing/2014/main" id="{D7D04600-BF6E-30F2-63A4-CC2F943FD5D7}"/>
              </a:ext>
            </a:extLst>
          </p:cNvPr>
          <p:cNvSpPr/>
          <p:nvPr/>
        </p:nvSpPr>
        <p:spPr>
          <a:xfrm>
            <a:off x="12117637" y="1544746"/>
            <a:ext cx="603050" cy="348813"/>
          </a:xfrm>
          <a:prstGeom prst="rect">
            <a:avLst/>
          </a:prstGeom>
          <a:noFill/>
        </p:spPr>
        <p:txBody>
          <a:bodyPr wrap="none" lIns="91440" tIns="45720" rIns="91440" bIns="45720">
            <a:spAutoFit/>
          </a:bodyPr>
          <a:lstStyle/>
          <a:p>
            <a:pPr algn="ctr">
              <a:lnSpc>
                <a:spcPts val="1000"/>
              </a:lnSpc>
            </a:pPr>
            <a:r>
              <a:rPr lang="ja-JP" altLang="en-US" sz="800" b="0" cap="none" spc="0" dirty="0">
                <a:ln w="0"/>
                <a:solidFill>
                  <a:schemeClr val="bg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rPr>
              <a:t>約</a:t>
            </a:r>
            <a:r>
              <a:rPr lang="en-US" altLang="ja-JP" sz="1200" b="0" cap="none" spc="0" dirty="0">
                <a:ln w="0"/>
                <a:solidFill>
                  <a:schemeClr val="bg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rPr>
              <a:t>15</a:t>
            </a:r>
            <a:r>
              <a:rPr lang="ja-JP" altLang="en-US" sz="800" b="0" cap="none" spc="0" dirty="0">
                <a:ln w="0"/>
                <a:solidFill>
                  <a:schemeClr val="bg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rPr>
              <a:t>％</a:t>
            </a:r>
            <a:endParaRPr lang="en-US" altLang="ja-JP" sz="800" b="0" cap="none" spc="0" dirty="0">
              <a:ln w="0"/>
              <a:solidFill>
                <a:schemeClr val="bg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endParaRPr>
          </a:p>
          <a:p>
            <a:pPr algn="ctr">
              <a:lnSpc>
                <a:spcPts val="1000"/>
              </a:lnSpc>
            </a:pPr>
            <a:r>
              <a:rPr lang="en-US" altLang="ja-JP" sz="900" b="0" cap="none" spc="0" dirty="0">
                <a:ln w="0"/>
                <a:solidFill>
                  <a:schemeClr val="bg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rPr>
              <a:t>UP</a:t>
            </a:r>
            <a:endParaRPr lang="ja-JP" altLang="en-US" sz="900" b="0" cap="none" spc="0" dirty="0">
              <a:ln w="0"/>
              <a:solidFill>
                <a:schemeClr val="bg1"/>
              </a:solidFill>
              <a:effectLst>
                <a:outerShdw blurRad="38100" dist="19050" dir="2700000" algn="tl" rotWithShape="0">
                  <a:schemeClr val="dk1">
                    <a:alpha val="40000"/>
                  </a:schemeClr>
                </a:outerShdw>
              </a:effectLst>
              <a:latin typeface="BIZ UDPゴシック" panose="020B0400000000000000" pitchFamily="50" charset="-128"/>
              <a:ea typeface="BIZ UDPゴシック" panose="020B0400000000000000" pitchFamily="50" charset="-128"/>
            </a:endParaRPr>
          </a:p>
        </p:txBody>
      </p:sp>
      <p:cxnSp>
        <p:nvCxnSpPr>
          <p:cNvPr id="34" name="直線コネクタ 9">
            <a:extLst>
              <a:ext uri="{FF2B5EF4-FFF2-40B4-BE49-F238E27FC236}">
                <a16:creationId xmlns:a16="http://schemas.microsoft.com/office/drawing/2014/main" id="{D18BD283-5733-D18D-282F-02B9D4696EB1}"/>
              </a:ext>
            </a:extLst>
          </p:cNvPr>
          <p:cNvCxnSpPr>
            <a:cxnSpLocks noChangeShapeType="1"/>
          </p:cNvCxnSpPr>
          <p:nvPr/>
        </p:nvCxnSpPr>
        <p:spPr bwMode="auto">
          <a:xfrm>
            <a:off x="6846858" y="3761391"/>
            <a:ext cx="5805026" cy="871"/>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7" name="テキスト ボックス 13">
            <a:extLst>
              <a:ext uri="{FF2B5EF4-FFF2-40B4-BE49-F238E27FC236}">
                <a16:creationId xmlns:a16="http://schemas.microsoft.com/office/drawing/2014/main" id="{D098B3AF-4203-AB81-C02A-2EDEF12F0350}"/>
              </a:ext>
            </a:extLst>
          </p:cNvPr>
          <p:cNvSpPr txBox="1">
            <a:spLocks noChangeArrowheads="1"/>
          </p:cNvSpPr>
          <p:nvPr/>
        </p:nvSpPr>
        <p:spPr bwMode="auto">
          <a:xfrm>
            <a:off x="6764612" y="4250371"/>
            <a:ext cx="175418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1" lang="en-US" altLang="ja-JP" sz="100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SMA</a:t>
            </a:r>
            <a:r>
              <a:rPr kumimoji="1" lang="ja-JP" altLang="en-US" sz="100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ミキシング弁 採用</a:t>
            </a:r>
            <a:endParaRPr kumimoji="1" lang="en-US" altLang="ja-JP" sz="100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endParaRPr>
          </a:p>
        </p:txBody>
      </p:sp>
      <p:sp>
        <p:nvSpPr>
          <p:cNvPr id="148" name="テキスト ボックス 6">
            <a:extLst>
              <a:ext uri="{FF2B5EF4-FFF2-40B4-BE49-F238E27FC236}">
                <a16:creationId xmlns:a16="http://schemas.microsoft.com/office/drawing/2014/main" id="{776649E3-6F7B-7A2A-525B-B233ED1951A6}"/>
              </a:ext>
            </a:extLst>
          </p:cNvPr>
          <p:cNvSpPr txBox="1">
            <a:spLocks noChangeArrowheads="1"/>
          </p:cNvSpPr>
          <p:nvPr/>
        </p:nvSpPr>
        <p:spPr bwMode="auto">
          <a:xfrm>
            <a:off x="6792413" y="4455536"/>
            <a:ext cx="5946546"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1" lang="ja-JP" altLang="en-US"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環境の変化、お客様のライフスタイルの変化により、電気料金メニューも多様化しています。今までの通りの夜間電気料金メニューのほかに様々な電気料金メニューに対応する運転制御を搭載しました。</a:t>
            </a:r>
            <a:endParaRPr kumimoji="1" lang="en-US" altLang="ja-JP"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endParaRPr>
          </a:p>
        </p:txBody>
      </p:sp>
      <p:sp>
        <p:nvSpPr>
          <p:cNvPr id="173" name="正方形/長方形 172">
            <a:extLst>
              <a:ext uri="{FF2B5EF4-FFF2-40B4-BE49-F238E27FC236}">
                <a16:creationId xmlns:a16="http://schemas.microsoft.com/office/drawing/2014/main" id="{6E19E055-ACB5-7FB5-C528-1B5CD75F0022}"/>
              </a:ext>
            </a:extLst>
          </p:cNvPr>
          <p:cNvSpPr/>
          <p:nvPr/>
        </p:nvSpPr>
        <p:spPr>
          <a:xfrm>
            <a:off x="6923187" y="3778994"/>
            <a:ext cx="5163594" cy="338554"/>
          </a:xfrm>
          <a:prstGeom prst="rect">
            <a:avLst/>
          </a:prstGeom>
          <a:noFill/>
        </p:spPr>
        <p:txBody>
          <a:bodyPr wrap="none" lIns="91440" tIns="45720" rIns="91440" bIns="4572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ja-JP" sz="1600" dirty="0">
                <a:ln w="0"/>
                <a:effectLst>
                  <a:outerShdw blurRad="38100" dist="19050" dir="2700000" algn="tl" rotWithShape="0">
                    <a:prstClr val="black">
                      <a:alpha val="40000"/>
                    </a:prstClr>
                  </a:outerShdw>
                </a:effectLst>
                <a:latin typeface="BIZ UDPゴシック" panose="020B0400000000000000" pitchFamily="50" charset="-128"/>
                <a:ea typeface="BIZ UDPゴシック" panose="020B0400000000000000" pitchFamily="50" charset="-128"/>
              </a:rPr>
              <a:t>AZ2</a:t>
            </a:r>
            <a:r>
              <a:rPr lang="ja-JP" altLang="en-US" sz="1600" dirty="0">
                <a:ln w="0"/>
                <a:effectLst>
                  <a:outerShdw blurRad="38100" dist="19050" dir="2700000" algn="tl" rotWithShape="0">
                    <a:prstClr val="black">
                      <a:alpha val="40000"/>
                    </a:prstClr>
                  </a:outerShdw>
                </a:effectLst>
                <a:latin typeface="BIZ UDPゴシック" panose="020B0400000000000000" pitchFamily="50" charset="-128"/>
                <a:ea typeface="BIZ UDPゴシック" panose="020B0400000000000000" pitchFamily="50" charset="-128"/>
              </a:rPr>
              <a:t>シリーズは様々な電気料金メニューに対応します！</a:t>
            </a:r>
            <a:endParaRPr kumimoji="0" lang="en-US" altLang="ja-JP" sz="1600" b="0" i="0" u="none" strike="noStrike" kern="1200" cap="none" spc="0" normalizeH="0" baseline="0" noProof="0" dirty="0">
              <a:ln w="0"/>
              <a:effectLst>
                <a:outerShdw blurRad="38100" dist="19050" dir="2700000" algn="tl" rotWithShape="0">
                  <a:prstClr val="black">
                    <a:alpha val="40000"/>
                  </a:prstClr>
                </a:outerShdw>
              </a:effectLst>
              <a:uLnTx/>
              <a:uFillTx/>
              <a:latin typeface="BIZ UDPゴシック" panose="020B0400000000000000" pitchFamily="50" charset="-128"/>
              <a:ea typeface="BIZ UDPゴシック" panose="020B0400000000000000" pitchFamily="50" charset="-128"/>
              <a:cs typeface="+mn-cs"/>
            </a:endParaRPr>
          </a:p>
        </p:txBody>
      </p:sp>
      <p:cxnSp>
        <p:nvCxnSpPr>
          <p:cNvPr id="181" name="直線コネクタ 9">
            <a:extLst>
              <a:ext uri="{FF2B5EF4-FFF2-40B4-BE49-F238E27FC236}">
                <a16:creationId xmlns:a16="http://schemas.microsoft.com/office/drawing/2014/main" id="{764195E6-EE0B-A17E-2F22-500EE865EC6F}"/>
              </a:ext>
            </a:extLst>
          </p:cNvPr>
          <p:cNvCxnSpPr>
            <a:cxnSpLocks noChangeShapeType="1"/>
          </p:cNvCxnSpPr>
          <p:nvPr/>
        </p:nvCxnSpPr>
        <p:spPr bwMode="auto">
          <a:xfrm>
            <a:off x="6814228" y="4129381"/>
            <a:ext cx="5837656"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2" name="正方形/長方形 19">
            <a:extLst>
              <a:ext uri="{FF2B5EF4-FFF2-40B4-BE49-F238E27FC236}">
                <a16:creationId xmlns:a16="http://schemas.microsoft.com/office/drawing/2014/main" id="{514E0D54-314B-46C7-BB1D-E3D03931E700}"/>
              </a:ext>
            </a:extLst>
          </p:cNvPr>
          <p:cNvSpPr>
            <a:spLocks noChangeArrowheads="1"/>
          </p:cNvSpPr>
          <p:nvPr/>
        </p:nvSpPr>
        <p:spPr bwMode="auto">
          <a:xfrm>
            <a:off x="6809465" y="3753143"/>
            <a:ext cx="119063" cy="382588"/>
          </a:xfrm>
          <a:prstGeom prst="rect">
            <a:avLst/>
          </a:prstGeom>
          <a:solidFill>
            <a:srgbClr val="92D050"/>
          </a:solidFill>
          <a:ln>
            <a:noFill/>
          </a:ln>
        </p:spPr>
        <p:txBody>
          <a:bodyPr lIns="46800" tIns="46800" rIns="46800" bIns="46800" anchor="ctr">
            <a:spAutoFit/>
          </a:bodyPr>
          <a:lstStyle/>
          <a:p>
            <a:pPr eaLnBrk="1"/>
            <a:endParaRPr lang="ja-JP" altLang="en-US">
              <a:ea typeface="ＭＳ Ｐゴシック" panose="020B0600070205080204" pitchFamily="50" charset="-128"/>
            </a:endParaRPr>
          </a:p>
        </p:txBody>
      </p:sp>
      <p:sp>
        <p:nvSpPr>
          <p:cNvPr id="183" name="テキスト ボックス 6">
            <a:extLst>
              <a:ext uri="{FF2B5EF4-FFF2-40B4-BE49-F238E27FC236}">
                <a16:creationId xmlns:a16="http://schemas.microsoft.com/office/drawing/2014/main" id="{59AFAE20-C574-3AD0-F445-4065CCA6F674}"/>
              </a:ext>
            </a:extLst>
          </p:cNvPr>
          <p:cNvSpPr txBox="1">
            <a:spLocks noChangeArrowheads="1"/>
          </p:cNvSpPr>
          <p:nvPr/>
        </p:nvSpPr>
        <p:spPr bwMode="auto">
          <a:xfrm>
            <a:off x="6749297" y="7422341"/>
            <a:ext cx="5985298"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spcBef>
                <a:spcPts val="0"/>
              </a:spcBef>
              <a:buNone/>
            </a:pPr>
            <a:r>
              <a:rPr kumimoji="1" lang="ja-JP" altLang="en-US" sz="900" b="1" dirty="0">
                <a:latin typeface="BIZ UDPゴシック" panose="020B0400000000000000" pitchFamily="50" charset="-128"/>
                <a:ea typeface="BIZ UDPゴシック" panose="020B0400000000000000" pitchFamily="50" charset="-128"/>
              </a:rPr>
              <a:t>（注</a:t>
            </a:r>
            <a:r>
              <a:rPr kumimoji="1" lang="ja-JP" altLang="en-US" sz="900" b="1" dirty="0">
                <a:latin typeface="メイリオ" panose="020B0604030504040204" pitchFamily="50" charset="-128"/>
                <a:ea typeface="メイリオ" panose="020B0604030504040204" pitchFamily="50" charset="-128"/>
              </a:rPr>
              <a:t>）</a:t>
            </a:r>
            <a:endParaRPr kumimoji="1" lang="en-US" altLang="ja-JP" sz="900" b="1" dirty="0">
              <a:latin typeface="メイリオ" panose="020B0604030504040204" pitchFamily="50" charset="-128"/>
              <a:ea typeface="メイリオ" panose="020B0604030504040204" pitchFamily="50" charset="-128"/>
            </a:endParaRPr>
          </a:p>
          <a:p>
            <a:pPr>
              <a:spcBef>
                <a:spcPts val="0"/>
              </a:spcBef>
              <a:buNone/>
            </a:pPr>
            <a:endParaRPr kumimoji="1" lang="en-US" altLang="ja-JP" sz="900" dirty="0">
              <a:latin typeface="メイリオ" panose="020B0604030504040204" pitchFamily="50" charset="-128"/>
              <a:ea typeface="メイリオ" panose="020B0604030504040204" pitchFamily="50" charset="-128"/>
            </a:endParaRPr>
          </a:p>
          <a:p>
            <a:pPr marL="171450" indent="-171450">
              <a:spcBef>
                <a:spcPts val="0"/>
              </a:spcBef>
              <a:buFont typeface="Wingdings" panose="05000000000000000000" pitchFamily="2" charset="2"/>
              <a:buChar char="l"/>
            </a:pPr>
            <a:r>
              <a:rPr lang="ja-JP" altLang="ja-JP" sz="900" dirty="0">
                <a:latin typeface="メイリオ" panose="020B0604030504040204" pitchFamily="50" charset="-128"/>
                <a:ea typeface="メイリオ" panose="020B0604030504040204" pitchFamily="50" charset="-128"/>
              </a:rPr>
              <a:t>当該機器は「夜間蓄熱式機器（エコキュート）」のため、「おひさまエコキュート」専用の電気料金メニューには加入できません。</a:t>
            </a:r>
            <a:endParaRPr lang="en-US" altLang="ja-JP" sz="900" dirty="0">
              <a:latin typeface="メイリオ" panose="020B0604030504040204" pitchFamily="50" charset="-128"/>
              <a:ea typeface="メイリオ" panose="020B0604030504040204" pitchFamily="50" charset="-128"/>
            </a:endParaRPr>
          </a:p>
          <a:p>
            <a:pPr marL="171450" indent="-171450">
              <a:spcBef>
                <a:spcPts val="0"/>
              </a:spcBef>
              <a:buFont typeface="Wingdings" panose="05000000000000000000" pitchFamily="2" charset="2"/>
              <a:buChar char="l"/>
            </a:pPr>
            <a:r>
              <a:rPr lang="ja-JP" altLang="ja-JP" sz="900" dirty="0">
                <a:latin typeface="メイリオ" panose="020B0604030504040204" pitchFamily="50" charset="-128"/>
                <a:ea typeface="メイリオ" panose="020B0604030504040204" pitchFamily="50" charset="-128"/>
              </a:rPr>
              <a:t>「夜間蓄熱式機器（エコキュート）」の導入が条件の電気料金メニューで、リモコンにて昼間の主沸き上</a:t>
            </a:r>
            <a:r>
              <a:rPr lang="ja-JP" altLang="en-US" sz="900" dirty="0">
                <a:latin typeface="メイリオ" panose="020B0604030504040204" pitchFamily="50" charset="-128"/>
                <a:ea typeface="メイリオ" panose="020B0604030504040204" pitchFamily="50" charset="-128"/>
              </a:rPr>
              <a:t>げ</a:t>
            </a:r>
            <a:r>
              <a:rPr lang="ja-JP" altLang="ja-JP" sz="900" dirty="0">
                <a:latin typeface="メイリオ" panose="020B0604030504040204" pitchFamily="50" charset="-128"/>
                <a:ea typeface="メイリオ" panose="020B0604030504040204" pitchFamily="50" charset="-128"/>
              </a:rPr>
              <a:t>時間帯の選択をした場合、電気料金が高くなることや、電力契約の変更が必要になる場合がありますのでご注意ください。</a:t>
            </a:r>
            <a:endParaRPr lang="en-US" altLang="ja-JP" sz="900" dirty="0">
              <a:latin typeface="メイリオ" panose="020B0604030504040204" pitchFamily="50" charset="-128"/>
              <a:ea typeface="メイリオ" panose="020B0604030504040204" pitchFamily="50" charset="-128"/>
            </a:endParaRPr>
          </a:p>
          <a:p>
            <a:pPr marL="171450" indent="-171450">
              <a:spcBef>
                <a:spcPts val="0"/>
              </a:spcBef>
              <a:buFont typeface="Wingdings" panose="05000000000000000000" pitchFamily="2" charset="2"/>
              <a:buChar char="l"/>
            </a:pPr>
            <a:r>
              <a:rPr lang="ja-JP" altLang="ja-JP" sz="900" dirty="0">
                <a:latin typeface="メイリオ" panose="020B0604030504040204" pitchFamily="50" charset="-128"/>
                <a:ea typeface="メイリオ" panose="020B0604030504040204" pitchFamily="50" charset="-128"/>
              </a:rPr>
              <a:t>「エネルギー性能計算プログラム（住宅版）」（通称</a:t>
            </a:r>
            <a:r>
              <a:rPr lang="en-US" altLang="ja-JP" sz="900" dirty="0">
                <a:latin typeface="メイリオ" panose="020B0604030504040204" pitchFamily="50" charset="-128"/>
                <a:ea typeface="メイリオ" panose="020B0604030504040204" pitchFamily="50" charset="-128"/>
              </a:rPr>
              <a:t>Web</a:t>
            </a:r>
            <a:r>
              <a:rPr lang="ja-JP" altLang="ja-JP" sz="900" dirty="0">
                <a:latin typeface="メイリオ" panose="020B0604030504040204" pitchFamily="50" charset="-128"/>
                <a:ea typeface="メイリオ" panose="020B0604030504040204" pitchFamily="50" charset="-128"/>
              </a:rPr>
              <a:t>プロ）では、給湯設備（ヒートポンプ給湯機）</a:t>
            </a:r>
            <a:r>
              <a:rPr lang="ja-JP" altLang="en-US" sz="900" dirty="0">
                <a:latin typeface="メイリオ" panose="020B0604030504040204" pitchFamily="50" charset="-128"/>
                <a:ea typeface="メイリオ" panose="020B0604030504040204" pitchFamily="50" charset="-128"/>
              </a:rPr>
              <a:t>の</a:t>
            </a:r>
            <a:r>
              <a:rPr lang="ja-JP" altLang="ja-JP" sz="900" dirty="0">
                <a:latin typeface="メイリオ" panose="020B0604030504040204" pitchFamily="50" charset="-128"/>
                <a:ea typeface="メイリオ" panose="020B0604030504040204" pitchFamily="50" charset="-128"/>
              </a:rPr>
              <a:t>「昼間沸上げ」の入力項目で「評価しない、または昼間沸上げ形ではない」を選択してください。</a:t>
            </a:r>
          </a:p>
          <a:p>
            <a:pPr marL="171450" indent="-171450">
              <a:spcBef>
                <a:spcPts val="0"/>
              </a:spcBef>
              <a:buFont typeface="Wingdings" panose="05000000000000000000" pitchFamily="2" charset="2"/>
              <a:buChar char="l"/>
            </a:pPr>
            <a:r>
              <a:rPr lang="ja-JP" altLang="ja-JP" sz="900" dirty="0">
                <a:latin typeface="メイリオ" panose="020B0604030504040204" pitchFamily="50" charset="-128"/>
                <a:ea typeface="メイリオ" panose="020B0604030504040204" pitchFamily="50" charset="-128"/>
              </a:rPr>
              <a:t>この機能は、電気のご使用を昼間に移行できるお客様向け電気料金メニューや太陽光発電システムとの併用を目的とした電気料金メニューへの対応を目的としたものです。ご契約のメニューに合った主沸き上げ時間の設定をお願いいたします。なお、加入可否や掲載のない電気料金メニューにつきましては、ご契約予定の電力会社へご確認ください。</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1" lang="en-US" altLang="ja-JP" sz="900" b="0" i="0" u="none" strike="noStrike" kern="120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sym typeface="Arial" panose="020B0604020202020204" pitchFamily="34" charset="0"/>
            </a:endParaRPr>
          </a:p>
        </p:txBody>
      </p:sp>
      <p:sp>
        <p:nvSpPr>
          <p:cNvPr id="184" name="テキスト ボックス 183">
            <a:extLst>
              <a:ext uri="{FF2B5EF4-FFF2-40B4-BE49-F238E27FC236}">
                <a16:creationId xmlns:a16="http://schemas.microsoft.com/office/drawing/2014/main" id="{37DABA5A-EDE4-479A-B2F3-8209B19C7634}"/>
              </a:ext>
            </a:extLst>
          </p:cNvPr>
          <p:cNvSpPr txBox="1"/>
          <p:nvPr/>
        </p:nvSpPr>
        <p:spPr>
          <a:xfrm>
            <a:off x="6758924" y="5378146"/>
            <a:ext cx="6008376" cy="276999"/>
          </a:xfrm>
          <a:prstGeom prst="rect">
            <a:avLst/>
          </a:prstGeom>
          <a:noFill/>
        </p:spPr>
        <p:txBody>
          <a:bodyPr wrap="none" rtlCol="0">
            <a:spAutoFit/>
          </a:bodyPr>
          <a:lstStyle/>
          <a:p>
            <a:r>
              <a:rPr kumimoji="1" lang="en-US" altLang="ja-JP" sz="1200" b="1" dirty="0">
                <a:latin typeface="BIZ UDPゴシック" panose="020B0400000000000000" pitchFamily="50" charset="-128"/>
                <a:ea typeface="BIZ UDPゴシック" panose="020B0400000000000000" pitchFamily="50" charset="-128"/>
              </a:rPr>
              <a:t>【</a:t>
            </a:r>
            <a:r>
              <a:rPr kumimoji="1" lang="ja-JP" altLang="en-US" sz="1200" b="1" dirty="0">
                <a:latin typeface="BIZ UDPゴシック" panose="020B0400000000000000" pitchFamily="50" charset="-128"/>
                <a:ea typeface="BIZ UDPゴシック" panose="020B0400000000000000" pitchFamily="50" charset="-128"/>
              </a:rPr>
              <a:t>新たに対応する電気料金メニューの一例</a:t>
            </a:r>
            <a:r>
              <a:rPr kumimoji="1" lang="en-US" altLang="ja-JP" sz="1200" b="1" dirty="0">
                <a:latin typeface="BIZ UDPゴシック" panose="020B0400000000000000" pitchFamily="50" charset="-128"/>
                <a:ea typeface="BIZ UDPゴシック" panose="020B0400000000000000" pitchFamily="50" charset="-128"/>
              </a:rPr>
              <a:t>】</a:t>
            </a:r>
            <a:r>
              <a:rPr kumimoji="1" lang="ja-JP" altLang="en-US" sz="900" b="1" dirty="0">
                <a:latin typeface="BIZ UDPゴシック" panose="020B0400000000000000" pitchFamily="50" charset="-128"/>
                <a:ea typeface="BIZ UDPゴシック" panose="020B0400000000000000" pitchFamily="50" charset="-128"/>
              </a:rPr>
              <a:t>（２０２</a:t>
            </a:r>
            <a:r>
              <a:rPr kumimoji="1" lang="en-US" altLang="ja-JP" sz="900" b="1" dirty="0">
                <a:latin typeface="BIZ UDPゴシック" panose="020B0400000000000000" pitchFamily="50" charset="-128"/>
                <a:ea typeface="BIZ UDPゴシック" panose="020B0400000000000000" pitchFamily="50" charset="-128"/>
              </a:rPr>
              <a:t>6</a:t>
            </a:r>
            <a:r>
              <a:rPr kumimoji="1" lang="ja-JP" altLang="en-US" sz="900" b="1" dirty="0">
                <a:latin typeface="BIZ UDPゴシック" panose="020B0400000000000000" pitchFamily="50" charset="-128"/>
                <a:ea typeface="BIZ UDPゴシック" panose="020B0400000000000000" pitchFamily="50" charset="-128"/>
              </a:rPr>
              <a:t>年</a:t>
            </a:r>
            <a:r>
              <a:rPr kumimoji="1" lang="en-US" altLang="ja-JP" sz="900" b="1" dirty="0">
                <a:latin typeface="BIZ UDPゴシック" panose="020B0400000000000000" pitchFamily="50" charset="-128"/>
                <a:ea typeface="BIZ UDPゴシック" panose="020B0400000000000000" pitchFamily="50" charset="-128"/>
              </a:rPr>
              <a:t>3</a:t>
            </a:r>
            <a:r>
              <a:rPr kumimoji="1" lang="ja-JP" altLang="en-US" sz="900" b="1" dirty="0">
                <a:latin typeface="BIZ UDPゴシック" panose="020B0400000000000000" pitchFamily="50" charset="-128"/>
                <a:ea typeface="BIZ UDPゴシック" panose="020B0400000000000000" pitchFamily="50" charset="-128"/>
              </a:rPr>
              <a:t>月時点）（詳しくは（注）をご確認ください。）</a:t>
            </a:r>
          </a:p>
        </p:txBody>
      </p:sp>
      <p:sp>
        <p:nvSpPr>
          <p:cNvPr id="185" name="テキスト ボックス 6">
            <a:extLst>
              <a:ext uri="{FF2B5EF4-FFF2-40B4-BE49-F238E27FC236}">
                <a16:creationId xmlns:a16="http://schemas.microsoft.com/office/drawing/2014/main" id="{F40F2DF0-5A8B-7C34-FA80-E75ECBE51B70}"/>
              </a:ext>
            </a:extLst>
          </p:cNvPr>
          <p:cNvSpPr txBox="1">
            <a:spLocks noChangeArrowheads="1"/>
          </p:cNvSpPr>
          <p:nvPr/>
        </p:nvSpPr>
        <p:spPr bwMode="auto">
          <a:xfrm>
            <a:off x="11400284" y="6883434"/>
            <a:ext cx="67586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1" lang="ja-JP" altLang="en-US" sz="1100" dirty="0">
                <a:latin typeface="BIZ UDPゴシック" panose="020B0400000000000000" pitchFamily="50" charset="-128"/>
                <a:ea typeface="BIZ UDPゴシック" panose="020B0400000000000000" pitchFamily="50" charset="-128"/>
              </a:rPr>
              <a:t>など</a:t>
            </a:r>
            <a:endParaRPr kumimoji="1" lang="en-US" altLang="ja-JP" sz="1100" b="0" i="0" u="none" strike="noStrike" kern="120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sym typeface="Arial" panose="020B0604020202020204" pitchFamily="34" charset="0"/>
            </a:endParaRPr>
          </a:p>
        </p:txBody>
      </p:sp>
      <p:grpSp>
        <p:nvGrpSpPr>
          <p:cNvPr id="193" name="object 33">
            <a:extLst>
              <a:ext uri="{FF2B5EF4-FFF2-40B4-BE49-F238E27FC236}">
                <a16:creationId xmlns:a16="http://schemas.microsoft.com/office/drawing/2014/main" id="{CBB762F9-0474-8399-C9C1-DBA3A85F6416}"/>
              </a:ext>
            </a:extLst>
          </p:cNvPr>
          <p:cNvGrpSpPr/>
          <p:nvPr/>
        </p:nvGrpSpPr>
        <p:grpSpPr>
          <a:xfrm>
            <a:off x="12333825" y="3728220"/>
            <a:ext cx="432434" cy="432434"/>
            <a:chOff x="909735" y="2161233"/>
            <a:chExt cx="432434" cy="432434"/>
          </a:xfrm>
        </p:grpSpPr>
        <p:sp>
          <p:nvSpPr>
            <p:cNvPr id="194" name="object 34">
              <a:extLst>
                <a:ext uri="{FF2B5EF4-FFF2-40B4-BE49-F238E27FC236}">
                  <a16:creationId xmlns:a16="http://schemas.microsoft.com/office/drawing/2014/main" id="{B7CA27B8-7A45-3F3D-2222-DA77754860F9}"/>
                </a:ext>
              </a:extLst>
            </p:cNvPr>
            <p:cNvSpPr/>
            <p:nvPr/>
          </p:nvSpPr>
          <p:spPr>
            <a:xfrm>
              <a:off x="909735" y="2161233"/>
              <a:ext cx="432434" cy="432434"/>
            </a:xfrm>
            <a:custGeom>
              <a:avLst/>
              <a:gdLst/>
              <a:ahLst/>
              <a:cxnLst/>
              <a:rect l="l" t="t" r="r" b="b"/>
              <a:pathLst>
                <a:path w="432434" h="432435">
                  <a:moveTo>
                    <a:pt x="216090" y="0"/>
                  </a:moveTo>
                  <a:lnTo>
                    <a:pt x="166543" y="5707"/>
                  </a:lnTo>
                  <a:lnTo>
                    <a:pt x="121060" y="21966"/>
                  </a:lnTo>
                  <a:lnTo>
                    <a:pt x="80937" y="47478"/>
                  </a:lnTo>
                  <a:lnTo>
                    <a:pt x="47473" y="80945"/>
                  </a:lnTo>
                  <a:lnTo>
                    <a:pt x="21963" y="121070"/>
                  </a:lnTo>
                  <a:lnTo>
                    <a:pt x="5707" y="166555"/>
                  </a:lnTo>
                  <a:lnTo>
                    <a:pt x="0" y="216103"/>
                  </a:lnTo>
                  <a:lnTo>
                    <a:pt x="5707" y="265650"/>
                  </a:lnTo>
                  <a:lnTo>
                    <a:pt x="21963" y="311136"/>
                  </a:lnTo>
                  <a:lnTo>
                    <a:pt x="47473" y="351261"/>
                  </a:lnTo>
                  <a:lnTo>
                    <a:pt x="80937" y="384728"/>
                  </a:lnTo>
                  <a:lnTo>
                    <a:pt x="121060" y="410239"/>
                  </a:lnTo>
                  <a:lnTo>
                    <a:pt x="166543" y="426498"/>
                  </a:lnTo>
                  <a:lnTo>
                    <a:pt x="216090" y="432206"/>
                  </a:lnTo>
                  <a:lnTo>
                    <a:pt x="265642" y="426498"/>
                  </a:lnTo>
                  <a:lnTo>
                    <a:pt x="311129" y="410239"/>
                  </a:lnTo>
                  <a:lnTo>
                    <a:pt x="351253" y="384728"/>
                  </a:lnTo>
                  <a:lnTo>
                    <a:pt x="384719" y="351261"/>
                  </a:lnTo>
                  <a:lnTo>
                    <a:pt x="410229" y="311136"/>
                  </a:lnTo>
                  <a:lnTo>
                    <a:pt x="426486" y="265650"/>
                  </a:lnTo>
                  <a:lnTo>
                    <a:pt x="432193" y="216103"/>
                  </a:lnTo>
                  <a:lnTo>
                    <a:pt x="426486" y="166555"/>
                  </a:lnTo>
                  <a:lnTo>
                    <a:pt x="410229" y="121070"/>
                  </a:lnTo>
                  <a:lnTo>
                    <a:pt x="384719" y="80945"/>
                  </a:lnTo>
                  <a:lnTo>
                    <a:pt x="351253" y="47478"/>
                  </a:lnTo>
                  <a:lnTo>
                    <a:pt x="311129" y="21966"/>
                  </a:lnTo>
                  <a:lnTo>
                    <a:pt x="265642" y="5707"/>
                  </a:lnTo>
                  <a:lnTo>
                    <a:pt x="216090" y="0"/>
                  </a:lnTo>
                  <a:close/>
                </a:path>
              </a:pathLst>
            </a:custGeom>
            <a:solidFill>
              <a:srgbClr val="EF4060"/>
            </a:solidFill>
          </p:spPr>
          <p:txBody>
            <a:bodyPr wrap="square" lIns="0" tIns="0" rIns="0" bIns="0" rtlCol="0"/>
            <a:lstStyle/>
            <a:p>
              <a:endParaRPr/>
            </a:p>
          </p:txBody>
        </p:sp>
        <p:pic>
          <p:nvPicPr>
            <p:cNvPr id="195" name="object 35">
              <a:extLst>
                <a:ext uri="{FF2B5EF4-FFF2-40B4-BE49-F238E27FC236}">
                  <a16:creationId xmlns:a16="http://schemas.microsoft.com/office/drawing/2014/main" id="{1D43A194-387B-8F22-0025-55C4E90085F8}"/>
                </a:ext>
              </a:extLst>
            </p:cNvPr>
            <p:cNvPicPr/>
            <p:nvPr/>
          </p:nvPicPr>
          <p:blipFill>
            <a:blip r:embed="rId14" cstate="print"/>
            <a:stretch>
              <a:fillRect/>
            </a:stretch>
          </p:blipFill>
          <p:spPr>
            <a:xfrm>
              <a:off x="972442" y="2324323"/>
              <a:ext cx="87109" cy="106311"/>
            </a:xfrm>
            <a:prstGeom prst="rect">
              <a:avLst/>
            </a:prstGeom>
          </p:spPr>
        </p:pic>
        <p:pic>
          <p:nvPicPr>
            <p:cNvPr id="196" name="object 36">
              <a:extLst>
                <a:ext uri="{FF2B5EF4-FFF2-40B4-BE49-F238E27FC236}">
                  <a16:creationId xmlns:a16="http://schemas.microsoft.com/office/drawing/2014/main" id="{44DDE0F5-61B5-7127-CD05-8B17C6F0C88E}"/>
                </a:ext>
              </a:extLst>
            </p:cNvPr>
            <p:cNvPicPr/>
            <p:nvPr/>
          </p:nvPicPr>
          <p:blipFill>
            <a:blip r:embed="rId15" cstate="print"/>
            <a:stretch>
              <a:fillRect/>
            </a:stretch>
          </p:blipFill>
          <p:spPr>
            <a:xfrm>
              <a:off x="1079921" y="2323413"/>
              <a:ext cx="199285" cy="107861"/>
            </a:xfrm>
            <a:prstGeom prst="rect">
              <a:avLst/>
            </a:prstGeom>
          </p:spPr>
        </p:pic>
      </p:grpSp>
      <p:graphicFrame>
        <p:nvGraphicFramePr>
          <p:cNvPr id="199" name="表 198">
            <a:extLst>
              <a:ext uri="{FF2B5EF4-FFF2-40B4-BE49-F238E27FC236}">
                <a16:creationId xmlns:a16="http://schemas.microsoft.com/office/drawing/2014/main" id="{F645D5A7-911B-4106-38F2-406A6C8A3592}"/>
              </a:ext>
            </a:extLst>
          </p:cNvPr>
          <p:cNvGraphicFramePr>
            <a:graphicFrameLocks noGrp="1"/>
          </p:cNvGraphicFramePr>
          <p:nvPr>
            <p:extLst>
              <p:ext uri="{D42A27DB-BD31-4B8C-83A1-F6EECF244321}">
                <p14:modId xmlns:p14="http://schemas.microsoft.com/office/powerpoint/2010/main" val="1067507287"/>
              </p:ext>
            </p:extLst>
          </p:nvPr>
        </p:nvGraphicFramePr>
        <p:xfrm>
          <a:off x="6823493" y="5814950"/>
          <a:ext cx="4499954" cy="1297043"/>
        </p:xfrm>
        <a:graphic>
          <a:graphicData uri="http://schemas.openxmlformats.org/drawingml/2006/table">
            <a:tbl>
              <a:tblPr firstRow="1" bandRow="1">
                <a:tableStyleId>{93296810-A885-4BE3-A3E7-6D5BEEA58F35}</a:tableStyleId>
              </a:tblPr>
              <a:tblGrid>
                <a:gridCol w="642851">
                  <a:extLst>
                    <a:ext uri="{9D8B030D-6E8A-4147-A177-3AD203B41FA5}">
                      <a16:colId xmlns:a16="http://schemas.microsoft.com/office/drawing/2014/main" val="3927586217"/>
                    </a:ext>
                  </a:extLst>
                </a:gridCol>
                <a:gridCol w="1607126">
                  <a:extLst>
                    <a:ext uri="{9D8B030D-6E8A-4147-A177-3AD203B41FA5}">
                      <a16:colId xmlns:a16="http://schemas.microsoft.com/office/drawing/2014/main" val="1864593865"/>
                    </a:ext>
                  </a:extLst>
                </a:gridCol>
                <a:gridCol w="642851">
                  <a:extLst>
                    <a:ext uri="{9D8B030D-6E8A-4147-A177-3AD203B41FA5}">
                      <a16:colId xmlns:a16="http://schemas.microsoft.com/office/drawing/2014/main" val="637975332"/>
                    </a:ext>
                  </a:extLst>
                </a:gridCol>
                <a:gridCol w="1607126">
                  <a:extLst>
                    <a:ext uri="{9D8B030D-6E8A-4147-A177-3AD203B41FA5}">
                      <a16:colId xmlns:a16="http://schemas.microsoft.com/office/drawing/2014/main" val="2500243132"/>
                    </a:ext>
                  </a:extLst>
                </a:gridCol>
              </a:tblGrid>
              <a:tr h="466955">
                <a:tc>
                  <a:txBody>
                    <a:bodyPr/>
                    <a:lstStyle/>
                    <a:p>
                      <a:pPr algn="ctr"/>
                      <a:r>
                        <a:rPr kumimoji="1" lang="ja-JP" altLang="en-US" sz="800" dirty="0"/>
                        <a:t>電力会社</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電気料金メニュー</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電力会社</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電気料金メニュー</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extLst>
                  <a:ext uri="{0D108BD9-81ED-4DB2-BD59-A6C34878D82A}">
                    <a16:rowId xmlns:a16="http://schemas.microsoft.com/office/drawing/2014/main" val="1358651075"/>
                  </a:ext>
                </a:extLst>
              </a:tr>
              <a:tr h="227251">
                <a:tc>
                  <a:txBody>
                    <a:bodyPr/>
                    <a:lstStyle/>
                    <a:p>
                      <a:pPr algn="l"/>
                      <a:r>
                        <a:rPr kumimoji="1" lang="ja-JP" altLang="en-US" sz="800" dirty="0"/>
                        <a:t>北海道電力</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エネとくスマート</a:t>
                      </a:r>
                      <a:r>
                        <a:rPr kumimoji="1" lang="en-US" altLang="ja-JP" sz="800" dirty="0"/>
                        <a:t>life</a:t>
                      </a:r>
                      <a:r>
                        <a:rPr kumimoji="1" lang="ja-JP" altLang="en-US" sz="800" dirty="0"/>
                        <a:t>プラン</a:t>
                      </a:r>
                      <a:endParaRPr kumimoji="1" lang="ja-JP" altLang="en-US" sz="800" baseline="300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l"/>
                      <a:r>
                        <a:rPr kumimoji="1" lang="ja-JP" altLang="en-US" sz="800" dirty="0"/>
                        <a:t>中国電力</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おひさまシフトコース</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extLst>
                  <a:ext uri="{0D108BD9-81ED-4DB2-BD59-A6C34878D82A}">
                    <a16:rowId xmlns:a16="http://schemas.microsoft.com/office/drawing/2014/main" val="244185907"/>
                  </a:ext>
                </a:extLst>
              </a:tr>
              <a:tr h="297407">
                <a:tc>
                  <a:txBody>
                    <a:bodyPr/>
                    <a:lstStyle/>
                    <a:p>
                      <a:pPr algn="l"/>
                      <a:r>
                        <a:rPr kumimoji="1" lang="ja-JP" altLang="en-US" sz="800" dirty="0"/>
                        <a:t>東北電力</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よりそう＋おひさま</a:t>
                      </a:r>
                      <a:r>
                        <a:rPr kumimoji="1" lang="en-US" altLang="ja-JP" sz="800" dirty="0"/>
                        <a:t>e</a:t>
                      </a:r>
                      <a:r>
                        <a:rPr kumimoji="1" lang="ja-JP" altLang="en-US" sz="800" dirty="0"/>
                        <a:t>バリュー</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l"/>
                      <a:r>
                        <a:rPr kumimoji="1" lang="ja-JP" altLang="en-US" sz="800" dirty="0"/>
                        <a:t>四国電力</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昼トク</a:t>
                      </a:r>
                      <a:r>
                        <a:rPr kumimoji="1" lang="en-US" altLang="ja-JP" sz="800" dirty="0"/>
                        <a:t>e</a:t>
                      </a:r>
                      <a:r>
                        <a:rPr kumimoji="1" lang="ja-JP" altLang="en-US" sz="800" dirty="0"/>
                        <a:t>プラン</a:t>
                      </a:r>
                      <a:endParaRPr kumimoji="1" lang="en-US" altLang="ja-JP" sz="800" dirty="0">
                        <a:latin typeface="メイリオ" panose="020B0604030504040204" pitchFamily="50" charset="-128"/>
                        <a:ea typeface="メイリオ" panose="020B0604030504040204" pitchFamily="50" charset="-128"/>
                      </a:endParaRPr>
                    </a:p>
                  </a:txBody>
                  <a:tcPr marL="61592" marR="61592" marT="30795" marB="30795" anchor="ctr"/>
                </a:tc>
                <a:extLst>
                  <a:ext uri="{0D108BD9-81ED-4DB2-BD59-A6C34878D82A}">
                    <a16:rowId xmlns:a16="http://schemas.microsoft.com/office/drawing/2014/main" val="14472966"/>
                  </a:ext>
                </a:extLst>
              </a:tr>
              <a:tr h="227251">
                <a:tc>
                  <a:txBody>
                    <a:bodyPr/>
                    <a:lstStyle/>
                    <a:p>
                      <a:pPr algn="l"/>
                      <a:r>
                        <a:rPr kumimoji="1" lang="ja-JP" altLang="en-US" sz="800" dirty="0"/>
                        <a:t>中部電力</a:t>
                      </a:r>
                      <a:endParaRPr kumimoji="1" lang="en-US" altLang="ja-JP" sz="800" dirty="0"/>
                    </a:p>
                    <a:p>
                      <a:pPr algn="l"/>
                      <a:r>
                        <a:rPr kumimoji="1" lang="ja-JP" altLang="en-US" sz="800" dirty="0"/>
                        <a:t>ミライズ</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tc>
                <a:tc>
                  <a:txBody>
                    <a:bodyPr/>
                    <a:lstStyle/>
                    <a:p>
                      <a:pPr algn="ctr"/>
                      <a:r>
                        <a:rPr kumimoji="1" lang="ja-JP" altLang="en-US" sz="800" dirty="0"/>
                        <a:t>昼とくプラン</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l"/>
                      <a:r>
                        <a:rPr kumimoji="1" lang="ja-JP" altLang="en-US" sz="800" dirty="0"/>
                        <a:t>九州電力</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tc>
                  <a:txBody>
                    <a:bodyPr/>
                    <a:lstStyle/>
                    <a:p>
                      <a:pPr algn="ctr"/>
                      <a:r>
                        <a:rPr kumimoji="1" lang="ja-JP" altLang="en-US" sz="800" dirty="0"/>
                        <a:t>おひさま昼トクプラン</a:t>
                      </a:r>
                      <a:endParaRPr kumimoji="1" lang="ja-JP" altLang="en-US" sz="800" dirty="0">
                        <a:latin typeface="メイリオ" panose="020B0604030504040204" pitchFamily="50" charset="-128"/>
                        <a:ea typeface="メイリオ" panose="020B0604030504040204" pitchFamily="50" charset="-128"/>
                      </a:endParaRPr>
                    </a:p>
                  </a:txBody>
                  <a:tcPr marL="61592" marR="61592" marT="30795" marB="30795" anchor="ctr"/>
                </a:tc>
                <a:extLst>
                  <a:ext uri="{0D108BD9-81ED-4DB2-BD59-A6C34878D82A}">
                    <a16:rowId xmlns:a16="http://schemas.microsoft.com/office/drawing/2014/main" val="3724015219"/>
                  </a:ext>
                </a:extLst>
              </a:tr>
            </a:tbl>
          </a:graphicData>
        </a:graphic>
      </p:graphicFrame>
      <p:grpSp>
        <p:nvGrpSpPr>
          <p:cNvPr id="43" name="グループ化 42">
            <a:extLst>
              <a:ext uri="{FF2B5EF4-FFF2-40B4-BE49-F238E27FC236}">
                <a16:creationId xmlns:a16="http://schemas.microsoft.com/office/drawing/2014/main" id="{D53654E7-7A2B-1632-728E-387E091D171A}"/>
              </a:ext>
            </a:extLst>
          </p:cNvPr>
          <p:cNvGrpSpPr/>
          <p:nvPr/>
        </p:nvGrpSpPr>
        <p:grpSpPr>
          <a:xfrm>
            <a:off x="5963859" y="4147035"/>
            <a:ext cx="591636" cy="1228988"/>
            <a:chOff x="4553023" y="4890757"/>
            <a:chExt cx="1018959" cy="2116656"/>
          </a:xfrm>
        </p:grpSpPr>
        <p:pic>
          <p:nvPicPr>
            <p:cNvPr id="57" name="Picture 2" descr="「スマートフォン」の画像検索結果">
              <a:extLst>
                <a:ext uri="{FF2B5EF4-FFF2-40B4-BE49-F238E27FC236}">
                  <a16:creationId xmlns:a16="http://schemas.microsoft.com/office/drawing/2014/main" id="{B099695A-BFE0-4FB8-80BB-7E543E8DAD97}"/>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l="29608" r="22359"/>
            <a:stretch>
              <a:fillRect/>
            </a:stretch>
          </p:blipFill>
          <p:spPr bwMode="auto">
            <a:xfrm>
              <a:off x="4553023" y="4890757"/>
              <a:ext cx="1018959" cy="2116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5" name="図 154">
              <a:extLst>
                <a:ext uri="{FF2B5EF4-FFF2-40B4-BE49-F238E27FC236}">
                  <a16:creationId xmlns:a16="http://schemas.microsoft.com/office/drawing/2014/main" id="{0869126A-5A5B-9833-7E73-57A64ACDE29E}"/>
                </a:ext>
              </a:extLst>
            </p:cNvPr>
            <p:cNvPicPr>
              <a:picLocks noChangeAspect="1"/>
            </p:cNvPicPr>
            <p:nvPr/>
          </p:nvPicPr>
          <p:blipFill rotWithShape="1">
            <a:blip r:embed="rId18"/>
            <a:srcRect b="20647"/>
            <a:stretch/>
          </p:blipFill>
          <p:spPr>
            <a:xfrm>
              <a:off x="4652057" y="5196348"/>
              <a:ext cx="763793" cy="1533426"/>
            </a:xfrm>
            <a:prstGeom prst="rect">
              <a:avLst/>
            </a:prstGeom>
          </p:spPr>
        </p:pic>
        <p:pic>
          <p:nvPicPr>
            <p:cNvPr id="156" name="図 155">
              <a:extLst>
                <a:ext uri="{FF2B5EF4-FFF2-40B4-BE49-F238E27FC236}">
                  <a16:creationId xmlns:a16="http://schemas.microsoft.com/office/drawing/2014/main" id="{9630F3ED-47AF-93AF-F363-1B63075AD2F3}"/>
                </a:ext>
              </a:extLst>
            </p:cNvPr>
            <p:cNvPicPr>
              <a:picLocks noChangeAspect="1"/>
            </p:cNvPicPr>
            <p:nvPr/>
          </p:nvPicPr>
          <p:blipFill rotWithShape="1">
            <a:blip r:embed="rId18"/>
            <a:srcRect t="93213"/>
            <a:stretch/>
          </p:blipFill>
          <p:spPr>
            <a:xfrm>
              <a:off x="4644106" y="6594445"/>
              <a:ext cx="766167" cy="131560"/>
            </a:xfrm>
            <a:prstGeom prst="rect">
              <a:avLst/>
            </a:prstGeom>
          </p:spPr>
        </p:pic>
      </p:grpSp>
      <p:pic>
        <p:nvPicPr>
          <p:cNvPr id="157" name="図 156">
            <a:extLst>
              <a:ext uri="{FF2B5EF4-FFF2-40B4-BE49-F238E27FC236}">
                <a16:creationId xmlns:a16="http://schemas.microsoft.com/office/drawing/2014/main" id="{FBD3E9D9-2B63-036C-9E54-57BC3C9B92A5}"/>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4459078" y="4243325"/>
            <a:ext cx="606032" cy="606032"/>
          </a:xfrm>
          <a:prstGeom prst="rect">
            <a:avLst/>
          </a:prstGeom>
          <a:ln>
            <a:noFill/>
          </a:ln>
          <a:effectLst>
            <a:outerShdw blurRad="63500" sx="102000" sy="102000" algn="ctr" rotWithShape="0">
              <a:prstClr val="black">
                <a:alpha val="40000"/>
              </a:prstClr>
            </a:outerShdw>
          </a:effectLst>
        </p:spPr>
      </p:pic>
      <p:sp>
        <p:nvSpPr>
          <p:cNvPr id="158" name="テキスト ボックス 8">
            <a:extLst>
              <a:ext uri="{FF2B5EF4-FFF2-40B4-BE49-F238E27FC236}">
                <a16:creationId xmlns:a16="http://schemas.microsoft.com/office/drawing/2014/main" id="{B7045E05-192E-F81F-B65E-F06DA2653FEF}"/>
              </a:ext>
            </a:extLst>
          </p:cNvPr>
          <p:cNvSpPr txBox="1">
            <a:spLocks noChangeArrowheads="1"/>
          </p:cNvSpPr>
          <p:nvPr/>
        </p:nvSpPr>
        <p:spPr bwMode="auto">
          <a:xfrm>
            <a:off x="103902" y="5737656"/>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400" b="1" dirty="0">
                <a:latin typeface="BIZ UDPゴシック" panose="020B0400000000000000" pitchFamily="50" charset="-128"/>
                <a:ea typeface="BIZ UDPゴシック" panose="020B0400000000000000" pitchFamily="50" charset="-128"/>
              </a:rPr>
              <a:t>遠隔操作</a:t>
            </a:r>
          </a:p>
        </p:txBody>
      </p:sp>
      <p:sp>
        <p:nvSpPr>
          <p:cNvPr id="159" name="テキスト ボックス 289">
            <a:extLst>
              <a:ext uri="{FF2B5EF4-FFF2-40B4-BE49-F238E27FC236}">
                <a16:creationId xmlns:a16="http://schemas.microsoft.com/office/drawing/2014/main" id="{5B404F8F-11B9-7C76-6F0D-5B0A7ED186EF}"/>
              </a:ext>
            </a:extLst>
          </p:cNvPr>
          <p:cNvSpPr txBox="1">
            <a:spLocks noChangeArrowheads="1"/>
          </p:cNvSpPr>
          <p:nvPr/>
        </p:nvSpPr>
        <p:spPr bwMode="auto">
          <a:xfrm>
            <a:off x="3280315" y="5707312"/>
            <a:ext cx="8883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400" b="1" dirty="0">
                <a:latin typeface="BIZ UDPゴシック" panose="020B0400000000000000" pitchFamily="50" charset="-128"/>
                <a:ea typeface="BIZ UDPゴシック" panose="020B0400000000000000" pitchFamily="50" charset="-128"/>
              </a:rPr>
              <a:t>見える化</a:t>
            </a:r>
          </a:p>
        </p:txBody>
      </p:sp>
      <p:sp>
        <p:nvSpPr>
          <p:cNvPr id="160" name="正方形/長方形 290">
            <a:extLst>
              <a:ext uri="{FF2B5EF4-FFF2-40B4-BE49-F238E27FC236}">
                <a16:creationId xmlns:a16="http://schemas.microsoft.com/office/drawing/2014/main" id="{3B0C33CF-6594-8634-3035-94893A3A4533}"/>
              </a:ext>
            </a:extLst>
          </p:cNvPr>
          <p:cNvSpPr>
            <a:spLocks noChangeArrowheads="1"/>
          </p:cNvSpPr>
          <p:nvPr/>
        </p:nvSpPr>
        <p:spPr bwMode="auto">
          <a:xfrm>
            <a:off x="3351171" y="6161995"/>
            <a:ext cx="326884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900" dirty="0">
                <a:latin typeface="メイリオ" panose="020B0604030504040204" pitchFamily="50" charset="-128"/>
                <a:ea typeface="メイリオ" panose="020B0604030504040204" pitchFamily="50" charset="-128"/>
              </a:rPr>
              <a:t>■お湯使用量</a:t>
            </a:r>
            <a:r>
              <a:rPr kumimoji="1" lang="en-US" altLang="ja-JP" sz="900" dirty="0">
                <a:latin typeface="メイリオ" panose="020B0604030504040204" pitchFamily="50" charset="-128"/>
                <a:ea typeface="メイリオ" panose="020B0604030504040204" pitchFamily="50" charset="-128"/>
              </a:rPr>
              <a:t>(1</a:t>
            </a:r>
            <a:r>
              <a:rPr kumimoji="1" lang="ja-JP" altLang="en-US" sz="900" dirty="0">
                <a:latin typeface="メイリオ" panose="020B0604030504040204" pitchFamily="50" charset="-128"/>
                <a:ea typeface="メイリオ" panose="020B0604030504040204" pitchFamily="50" charset="-128"/>
              </a:rPr>
              <a:t>日、</a:t>
            </a:r>
            <a:r>
              <a:rPr kumimoji="1" lang="en-US" altLang="ja-JP" sz="900" dirty="0">
                <a:latin typeface="メイリオ" panose="020B0604030504040204" pitchFamily="50" charset="-128"/>
                <a:ea typeface="メイリオ" panose="020B0604030504040204" pitchFamily="50" charset="-128"/>
              </a:rPr>
              <a:t>1</a:t>
            </a:r>
            <a:r>
              <a:rPr kumimoji="1" lang="ja-JP" altLang="en-US" sz="900" dirty="0">
                <a:latin typeface="メイリオ" panose="020B0604030504040204" pitchFamily="50" charset="-128"/>
                <a:ea typeface="メイリオ" panose="020B0604030504040204" pitchFamily="50" charset="-128"/>
              </a:rPr>
              <a:t>週間、</a:t>
            </a:r>
            <a:r>
              <a:rPr kumimoji="1" lang="en-US" altLang="ja-JP" sz="900" dirty="0">
                <a:latin typeface="メイリオ" panose="020B0604030504040204" pitchFamily="50" charset="-128"/>
                <a:ea typeface="メイリオ" panose="020B0604030504040204" pitchFamily="50" charset="-128"/>
              </a:rPr>
              <a:t>1</a:t>
            </a:r>
            <a:r>
              <a:rPr kumimoji="1" lang="ja-JP" altLang="en-US" sz="900" dirty="0">
                <a:latin typeface="メイリオ" panose="020B0604030504040204" pitchFamily="50" charset="-128"/>
                <a:ea typeface="メイリオ" panose="020B0604030504040204" pitchFamily="50" charset="-128"/>
              </a:rPr>
              <a:t>か月、</a:t>
            </a:r>
            <a:r>
              <a:rPr kumimoji="1" lang="en-US" altLang="ja-JP" sz="900" dirty="0">
                <a:latin typeface="メイリオ" panose="020B0604030504040204" pitchFamily="50" charset="-128"/>
                <a:ea typeface="メイリオ" panose="020B0604030504040204" pitchFamily="50" charset="-128"/>
              </a:rPr>
              <a:t>1</a:t>
            </a:r>
            <a:r>
              <a:rPr kumimoji="1" lang="ja-JP" altLang="en-US" sz="900" dirty="0">
                <a:latin typeface="メイリオ" panose="020B0604030504040204" pitchFamily="50" charset="-128"/>
                <a:ea typeface="メイリオ" panose="020B0604030504040204" pitchFamily="50" charset="-128"/>
              </a:rPr>
              <a:t>年間</a:t>
            </a:r>
            <a:r>
              <a:rPr kumimoji="1" lang="en-US" altLang="ja-JP" sz="900" dirty="0">
                <a:latin typeface="メイリオ" panose="020B0604030504040204" pitchFamily="50" charset="-128"/>
                <a:ea typeface="メイリオ" panose="020B0604030504040204" pitchFamily="50" charset="-128"/>
              </a:rPr>
              <a:t>)</a:t>
            </a:r>
            <a:r>
              <a:rPr kumimoji="1" lang="ja-JP" altLang="en-US" sz="900" dirty="0">
                <a:latin typeface="メイリオ" panose="020B0604030504040204" pitchFamily="50" charset="-128"/>
                <a:ea typeface="メイリオ" panose="020B0604030504040204" pitchFamily="50" charset="-128"/>
              </a:rPr>
              <a:t>　 ■貯湯量　　</a:t>
            </a:r>
            <a:endParaRPr kumimoji="1" lang="en-US" altLang="ja-JP" sz="900" dirty="0">
              <a:latin typeface="メイリオ" panose="020B0604030504040204" pitchFamily="50" charset="-128"/>
              <a:ea typeface="メイリオ" panose="020B0604030504040204" pitchFamily="50" charset="-128"/>
            </a:endParaRPr>
          </a:p>
        </p:txBody>
      </p:sp>
      <p:sp>
        <p:nvSpPr>
          <p:cNvPr id="161" name="正方形/長方形 291">
            <a:extLst>
              <a:ext uri="{FF2B5EF4-FFF2-40B4-BE49-F238E27FC236}">
                <a16:creationId xmlns:a16="http://schemas.microsoft.com/office/drawing/2014/main" id="{8628E113-852D-4884-161C-EE42BA1E9E67}"/>
              </a:ext>
            </a:extLst>
          </p:cNvPr>
          <p:cNvSpPr>
            <a:spLocks noChangeArrowheads="1"/>
          </p:cNvSpPr>
          <p:nvPr/>
        </p:nvSpPr>
        <p:spPr bwMode="auto">
          <a:xfrm>
            <a:off x="3350195" y="6381627"/>
            <a:ext cx="330090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900" dirty="0">
                <a:latin typeface="メイリオ" panose="020B0604030504040204" pitchFamily="50" charset="-128"/>
                <a:ea typeface="メイリオ" panose="020B0604030504040204" pitchFamily="50" charset="-128"/>
              </a:rPr>
              <a:t>■使用可能湯量　■給湯温度　■ふろ温度　■湯はり状況</a:t>
            </a:r>
            <a:endParaRPr kumimoji="1" lang="en-US" altLang="ja-JP" sz="900" dirty="0">
              <a:latin typeface="メイリオ" panose="020B0604030504040204" pitchFamily="50" charset="-128"/>
              <a:ea typeface="メイリオ" panose="020B0604030504040204" pitchFamily="50" charset="-128"/>
            </a:endParaRPr>
          </a:p>
        </p:txBody>
      </p:sp>
      <p:sp>
        <p:nvSpPr>
          <p:cNvPr id="162" name="テキスト ボックス 292">
            <a:extLst>
              <a:ext uri="{FF2B5EF4-FFF2-40B4-BE49-F238E27FC236}">
                <a16:creationId xmlns:a16="http://schemas.microsoft.com/office/drawing/2014/main" id="{DCAAC952-89F2-AB26-11D0-E902835802A5}"/>
              </a:ext>
            </a:extLst>
          </p:cNvPr>
          <p:cNvSpPr txBox="1">
            <a:spLocks noChangeArrowheads="1"/>
          </p:cNvSpPr>
          <p:nvPr/>
        </p:nvSpPr>
        <p:spPr bwMode="auto">
          <a:xfrm>
            <a:off x="80464" y="6859038"/>
            <a:ext cx="12330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400" b="1" dirty="0">
                <a:latin typeface="BIZ UDPゴシック" panose="020B0400000000000000" pitchFamily="50" charset="-128"/>
                <a:ea typeface="BIZ UDPゴシック" panose="020B0400000000000000" pitchFamily="50" charset="-128"/>
              </a:rPr>
              <a:t>自宅みまもり</a:t>
            </a:r>
          </a:p>
        </p:txBody>
      </p:sp>
      <p:sp>
        <p:nvSpPr>
          <p:cNvPr id="163" name="テキスト ボックス 293">
            <a:extLst>
              <a:ext uri="{FF2B5EF4-FFF2-40B4-BE49-F238E27FC236}">
                <a16:creationId xmlns:a16="http://schemas.microsoft.com/office/drawing/2014/main" id="{3E7DDA20-0DFA-9207-9471-C1C307FAB906}"/>
              </a:ext>
            </a:extLst>
          </p:cNvPr>
          <p:cNvSpPr txBox="1">
            <a:spLocks noChangeArrowheads="1"/>
          </p:cNvSpPr>
          <p:nvPr/>
        </p:nvSpPr>
        <p:spPr bwMode="auto">
          <a:xfrm>
            <a:off x="3319993" y="6758775"/>
            <a:ext cx="12330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400" b="1" dirty="0">
                <a:latin typeface="BIZ UDPゴシック" panose="020B0400000000000000" pitchFamily="50" charset="-128"/>
                <a:ea typeface="BIZ UDPゴシック" panose="020B0400000000000000" pitchFamily="50" charset="-128"/>
              </a:rPr>
              <a:t>遠隔みまもり</a:t>
            </a:r>
          </a:p>
        </p:txBody>
      </p:sp>
      <p:sp>
        <p:nvSpPr>
          <p:cNvPr id="166" name="角丸四角形 17">
            <a:extLst>
              <a:ext uri="{FF2B5EF4-FFF2-40B4-BE49-F238E27FC236}">
                <a16:creationId xmlns:a16="http://schemas.microsoft.com/office/drawing/2014/main" id="{757861D1-80F1-7F70-0190-5CCA78D4E3AD}"/>
              </a:ext>
            </a:extLst>
          </p:cNvPr>
          <p:cNvSpPr>
            <a:spLocks noChangeArrowheads="1"/>
          </p:cNvSpPr>
          <p:nvPr/>
        </p:nvSpPr>
        <p:spPr bwMode="auto">
          <a:xfrm>
            <a:off x="1128470" y="5695372"/>
            <a:ext cx="1784343" cy="428625"/>
          </a:xfrm>
          <a:prstGeom prst="roundRect">
            <a:avLst>
              <a:gd name="adj" fmla="val 16667"/>
            </a:avLst>
          </a:prstGeom>
          <a:solidFill>
            <a:srgbClr val="FFE1E1"/>
          </a:solidFill>
          <a:ln>
            <a:solidFill>
              <a:srgbClr val="FE5D55"/>
            </a:solid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178" name="テキスト ボックス 19">
            <a:extLst>
              <a:ext uri="{FF2B5EF4-FFF2-40B4-BE49-F238E27FC236}">
                <a16:creationId xmlns:a16="http://schemas.microsoft.com/office/drawing/2014/main" id="{D58A7040-1E82-0490-0380-97DDEB1F2D90}"/>
              </a:ext>
            </a:extLst>
          </p:cNvPr>
          <p:cNvSpPr txBox="1">
            <a:spLocks noChangeArrowheads="1"/>
          </p:cNvSpPr>
          <p:nvPr/>
        </p:nvSpPr>
        <p:spPr bwMode="auto">
          <a:xfrm>
            <a:off x="1128470" y="5740753"/>
            <a:ext cx="1873518" cy="338554"/>
          </a:xfrm>
          <a:prstGeom prst="rect">
            <a:avLst/>
          </a:prstGeom>
          <a:noFill/>
          <a:ln>
            <a:noFill/>
          </a:ln>
        </p:spPr>
        <p:txBody>
          <a:bodyPr wrap="square">
            <a:spAutoFit/>
          </a:bodyPr>
          <a:lstStyle/>
          <a:p>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帰ってすぐにお風呂に入りたい時に</a:t>
            </a:r>
            <a:endParaRPr kumimoji="1" lang="en-US" altLang="ja-JP" sz="800" dirty="0">
              <a:solidFill>
                <a:schemeClr val="bg2">
                  <a:lumMod val="25000"/>
                </a:schemeClr>
              </a:solidFill>
              <a:latin typeface="メイリオ" panose="020B0604030504040204" pitchFamily="50" charset="-128"/>
              <a:ea typeface="メイリオ" panose="020B0604030504040204" pitchFamily="50" charset="-128"/>
            </a:endParaRPr>
          </a:p>
          <a:p>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外出先からお湯はりできる！</a:t>
            </a:r>
          </a:p>
        </p:txBody>
      </p:sp>
      <p:sp>
        <p:nvSpPr>
          <p:cNvPr id="187" name="角丸四角形 305">
            <a:extLst>
              <a:ext uri="{FF2B5EF4-FFF2-40B4-BE49-F238E27FC236}">
                <a16:creationId xmlns:a16="http://schemas.microsoft.com/office/drawing/2014/main" id="{125471ED-CED4-21BE-64E8-A3A66AE26F62}"/>
              </a:ext>
            </a:extLst>
          </p:cNvPr>
          <p:cNvSpPr>
            <a:spLocks noChangeArrowheads="1"/>
          </p:cNvSpPr>
          <p:nvPr/>
        </p:nvSpPr>
        <p:spPr bwMode="auto">
          <a:xfrm>
            <a:off x="4190136" y="5655922"/>
            <a:ext cx="1873518" cy="428625"/>
          </a:xfrm>
          <a:prstGeom prst="roundRect">
            <a:avLst>
              <a:gd name="adj" fmla="val 16667"/>
            </a:avLst>
          </a:prstGeom>
          <a:solidFill>
            <a:srgbClr val="FFE1E1"/>
          </a:solidFill>
          <a:ln>
            <a:solidFill>
              <a:srgbClr val="FE5D55"/>
            </a:solid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188" name="テキスト ボックス 258">
            <a:extLst>
              <a:ext uri="{FF2B5EF4-FFF2-40B4-BE49-F238E27FC236}">
                <a16:creationId xmlns:a16="http://schemas.microsoft.com/office/drawing/2014/main" id="{4F1B259B-B0BD-8699-89DB-F7F63836882A}"/>
              </a:ext>
            </a:extLst>
          </p:cNvPr>
          <p:cNvSpPr txBox="1">
            <a:spLocks noChangeArrowheads="1"/>
          </p:cNvSpPr>
          <p:nvPr/>
        </p:nvSpPr>
        <p:spPr bwMode="auto">
          <a:xfrm>
            <a:off x="109790" y="7305368"/>
            <a:ext cx="301236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r>
              <a:rPr kumimoji="1" lang="ja-JP" altLang="en-US" sz="1050" dirty="0">
                <a:latin typeface="メイリオ" panose="020B0604030504040204" pitchFamily="50" charset="-128"/>
                <a:ea typeface="メイリオ" panose="020B0604030504040204" pitchFamily="50" charset="-128"/>
              </a:rPr>
              <a:t>入浴者の入浴状況をスマホで確認できるから、</a:t>
            </a:r>
            <a:endParaRPr kumimoji="1" lang="en-US" altLang="ja-JP" sz="1050" dirty="0">
              <a:latin typeface="メイリオ" panose="020B0604030504040204" pitchFamily="50" charset="-128"/>
              <a:ea typeface="メイリオ" panose="020B0604030504040204" pitchFamily="50" charset="-128"/>
            </a:endParaRPr>
          </a:p>
          <a:p>
            <a:pPr>
              <a:defRPr/>
            </a:pPr>
            <a:r>
              <a:rPr kumimoji="1" lang="ja-JP" altLang="en-US" sz="1050" dirty="0">
                <a:latin typeface="メイリオ" panose="020B0604030504040204" pitchFamily="50" charset="-128"/>
                <a:ea typeface="メイリオ" panose="020B0604030504040204" pitchFamily="50" charset="-128"/>
              </a:rPr>
              <a:t>高齢者やこどもの入浴をサポートします。</a:t>
            </a:r>
            <a:endParaRPr kumimoji="1" lang="en-US" altLang="ja-JP" sz="1050" dirty="0">
              <a:latin typeface="メイリオ" panose="020B0604030504040204" pitchFamily="50" charset="-128"/>
              <a:ea typeface="メイリオ" panose="020B0604030504040204" pitchFamily="50" charset="-128"/>
            </a:endParaRPr>
          </a:p>
        </p:txBody>
      </p:sp>
      <p:sp>
        <p:nvSpPr>
          <p:cNvPr id="189" name="テキスト ボックス 258">
            <a:extLst>
              <a:ext uri="{FF2B5EF4-FFF2-40B4-BE49-F238E27FC236}">
                <a16:creationId xmlns:a16="http://schemas.microsoft.com/office/drawing/2014/main" id="{EE56CBD5-03DE-16D5-3D9E-0E21E06AA70A}"/>
              </a:ext>
            </a:extLst>
          </p:cNvPr>
          <p:cNvSpPr txBox="1">
            <a:spLocks noChangeArrowheads="1"/>
          </p:cNvSpPr>
          <p:nvPr/>
        </p:nvSpPr>
        <p:spPr bwMode="auto">
          <a:xfrm>
            <a:off x="3355527" y="7213399"/>
            <a:ext cx="3072126"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kumimoji="1" lang="ja-JP" altLang="en-US" sz="1050" dirty="0">
                <a:latin typeface="メイリオ" panose="020B0604030504040204" pitchFamily="50" charset="-128"/>
                <a:ea typeface="メイリオ" panose="020B0604030504040204" pitchFamily="50" charset="-128"/>
              </a:rPr>
              <a:t>遠隔地にあるエコキュートの使用状況を確認で</a:t>
            </a:r>
            <a:endParaRPr kumimoji="1" lang="en-US" altLang="ja-JP" sz="1050" dirty="0">
              <a:latin typeface="メイリオ" panose="020B0604030504040204" pitchFamily="50" charset="-128"/>
              <a:ea typeface="メイリオ" panose="020B0604030504040204" pitchFamily="50" charset="-128"/>
            </a:endParaRPr>
          </a:p>
          <a:p>
            <a:pPr>
              <a:defRPr/>
            </a:pPr>
            <a:r>
              <a:rPr kumimoji="1" lang="ja-JP" altLang="en-US" sz="1050" dirty="0">
                <a:latin typeface="メイリオ" panose="020B0604030504040204" pitchFamily="50" charset="-128"/>
                <a:ea typeface="メイリオ" panose="020B0604030504040204" pitchFamily="50" charset="-128"/>
              </a:rPr>
              <a:t>きます。前日のお湯の使用有無、長湯を知らせ</a:t>
            </a:r>
            <a:endParaRPr kumimoji="1" lang="en-US" altLang="ja-JP" sz="1050" dirty="0">
              <a:latin typeface="メイリオ" panose="020B0604030504040204" pitchFamily="50" charset="-128"/>
              <a:ea typeface="メイリオ" panose="020B0604030504040204" pitchFamily="50" charset="-128"/>
            </a:endParaRPr>
          </a:p>
          <a:p>
            <a:pPr>
              <a:defRPr/>
            </a:pPr>
            <a:r>
              <a:rPr kumimoji="1" lang="ja-JP" altLang="en-US" sz="1050" dirty="0">
                <a:latin typeface="メイリオ" panose="020B0604030504040204" pitchFamily="50" charset="-128"/>
                <a:ea typeface="メイリオ" panose="020B0604030504040204" pitchFamily="50" charset="-128"/>
              </a:rPr>
              <a:t>する機能も。</a:t>
            </a:r>
            <a:endParaRPr kumimoji="1" lang="en-US" altLang="ja-JP" sz="1050" dirty="0">
              <a:latin typeface="メイリオ" panose="020B0604030504040204" pitchFamily="50" charset="-128"/>
              <a:ea typeface="メイリオ" panose="020B0604030504040204" pitchFamily="50" charset="-128"/>
            </a:endParaRPr>
          </a:p>
        </p:txBody>
      </p:sp>
      <p:sp>
        <p:nvSpPr>
          <p:cNvPr id="190" name="角丸四角形 322">
            <a:extLst>
              <a:ext uri="{FF2B5EF4-FFF2-40B4-BE49-F238E27FC236}">
                <a16:creationId xmlns:a16="http://schemas.microsoft.com/office/drawing/2014/main" id="{B6093C8D-E652-560F-25A8-7D4C29A6D9AE}"/>
              </a:ext>
            </a:extLst>
          </p:cNvPr>
          <p:cNvSpPr>
            <a:spLocks noChangeArrowheads="1"/>
          </p:cNvSpPr>
          <p:nvPr/>
        </p:nvSpPr>
        <p:spPr bwMode="auto">
          <a:xfrm>
            <a:off x="1441933" y="6791687"/>
            <a:ext cx="1370077" cy="427037"/>
          </a:xfrm>
          <a:prstGeom prst="roundRect">
            <a:avLst>
              <a:gd name="adj" fmla="val 16667"/>
            </a:avLst>
          </a:prstGeom>
          <a:solidFill>
            <a:srgbClr val="FFE1E1"/>
          </a:solidFill>
          <a:ln>
            <a:solidFill>
              <a:srgbClr val="FE5D55"/>
            </a:solid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191" name="テキスト ボックス 323">
            <a:extLst>
              <a:ext uri="{FF2B5EF4-FFF2-40B4-BE49-F238E27FC236}">
                <a16:creationId xmlns:a16="http://schemas.microsoft.com/office/drawing/2014/main" id="{025E4DAB-4D07-AF61-A6B1-9E8E830C3D56}"/>
              </a:ext>
            </a:extLst>
          </p:cNvPr>
          <p:cNvSpPr txBox="1">
            <a:spLocks noChangeArrowheads="1"/>
          </p:cNvSpPr>
          <p:nvPr/>
        </p:nvSpPr>
        <p:spPr bwMode="auto">
          <a:xfrm>
            <a:off x="1516346" y="6857575"/>
            <a:ext cx="14924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家事の最中でもスマホ</a:t>
            </a:r>
            <a:endParaRPr kumimoji="1" lang="en-US" altLang="ja-JP" sz="800" dirty="0">
              <a:solidFill>
                <a:schemeClr val="bg2">
                  <a:lumMod val="25000"/>
                </a:schemeClr>
              </a:solidFill>
              <a:latin typeface="メイリオ" panose="020B0604030504040204" pitchFamily="50" charset="-128"/>
              <a:ea typeface="メイリオ" panose="020B0604030504040204" pitchFamily="50" charset="-128"/>
            </a:endParaRPr>
          </a:p>
          <a:p>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から簡単にチェック！</a:t>
            </a:r>
          </a:p>
        </p:txBody>
      </p:sp>
      <p:sp>
        <p:nvSpPr>
          <p:cNvPr id="192" name="角丸四角形 325">
            <a:extLst>
              <a:ext uri="{FF2B5EF4-FFF2-40B4-BE49-F238E27FC236}">
                <a16:creationId xmlns:a16="http://schemas.microsoft.com/office/drawing/2014/main" id="{33688318-6F6D-A400-BDAE-19FAC97B2E86}"/>
              </a:ext>
            </a:extLst>
          </p:cNvPr>
          <p:cNvSpPr>
            <a:spLocks noChangeArrowheads="1"/>
          </p:cNvSpPr>
          <p:nvPr/>
        </p:nvSpPr>
        <p:spPr bwMode="auto">
          <a:xfrm>
            <a:off x="4563183" y="6726571"/>
            <a:ext cx="1362957" cy="428625"/>
          </a:xfrm>
          <a:prstGeom prst="roundRect">
            <a:avLst>
              <a:gd name="adj" fmla="val 16667"/>
            </a:avLst>
          </a:prstGeom>
          <a:solidFill>
            <a:srgbClr val="FFE1E1"/>
          </a:solidFill>
          <a:ln>
            <a:solidFill>
              <a:srgbClr val="FE5D55"/>
            </a:solidFill>
          </a:ln>
        </p:spPr>
        <p:txBody>
          <a:bodyPr wrap="square" lIns="46800" tIns="46800" rIns="46800" bIns="46800" anchor="ctr">
            <a:spAutoFit/>
          </a:bodyPr>
          <a:lstStyle/>
          <a:p>
            <a:pPr eaLnBrk="1"/>
            <a:endParaRPr lang="ja-JP" altLang="en-US" dirty="0">
              <a:ea typeface="ＭＳ Ｐゴシック" panose="020B0600070205080204" pitchFamily="50" charset="-128"/>
            </a:endParaRPr>
          </a:p>
        </p:txBody>
      </p:sp>
      <p:sp>
        <p:nvSpPr>
          <p:cNvPr id="200" name="正方形/長方形 199">
            <a:extLst>
              <a:ext uri="{FF2B5EF4-FFF2-40B4-BE49-F238E27FC236}">
                <a16:creationId xmlns:a16="http://schemas.microsoft.com/office/drawing/2014/main" id="{116521CE-3464-516C-EE62-A2A107931D30}"/>
              </a:ext>
            </a:extLst>
          </p:cNvPr>
          <p:cNvSpPr/>
          <p:nvPr/>
        </p:nvSpPr>
        <p:spPr>
          <a:xfrm>
            <a:off x="4636367" y="6790451"/>
            <a:ext cx="1249897" cy="338554"/>
          </a:xfrm>
          <a:prstGeom prst="rect">
            <a:avLst/>
          </a:prstGeom>
        </p:spPr>
        <p:txBody>
          <a:bodyPr wrap="square">
            <a:spAutoFit/>
          </a:bodyPr>
          <a:lstStyle/>
          <a:p>
            <a:pPr>
              <a:defRPr/>
            </a:pPr>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離れて暮らすご家族の見まもりに。</a:t>
            </a:r>
            <a:endParaRPr kumimoji="1" lang="en-US" altLang="ja-JP" sz="800" dirty="0">
              <a:solidFill>
                <a:schemeClr val="bg2">
                  <a:lumMod val="25000"/>
                </a:schemeClr>
              </a:solidFill>
              <a:latin typeface="メイリオ" panose="020B0604030504040204" pitchFamily="50" charset="-128"/>
              <a:ea typeface="メイリオ" panose="020B0604030504040204" pitchFamily="50" charset="-128"/>
            </a:endParaRPr>
          </a:p>
        </p:txBody>
      </p:sp>
      <p:sp>
        <p:nvSpPr>
          <p:cNvPr id="201" name="テキスト ボックス 258">
            <a:extLst>
              <a:ext uri="{FF2B5EF4-FFF2-40B4-BE49-F238E27FC236}">
                <a16:creationId xmlns:a16="http://schemas.microsoft.com/office/drawing/2014/main" id="{66C844F4-F63C-C89C-A728-1646FD1052E4}"/>
              </a:ext>
            </a:extLst>
          </p:cNvPr>
          <p:cNvSpPr txBox="1">
            <a:spLocks noChangeArrowheads="1"/>
          </p:cNvSpPr>
          <p:nvPr/>
        </p:nvSpPr>
        <p:spPr bwMode="auto">
          <a:xfrm>
            <a:off x="95487" y="6449888"/>
            <a:ext cx="307007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900" dirty="0">
                <a:latin typeface="メイリオ" panose="020B0604030504040204" pitchFamily="50" charset="-128"/>
                <a:ea typeface="メイリオ" panose="020B0604030504040204" pitchFamily="50" charset="-128"/>
              </a:rPr>
              <a:t>■休止設定　■湯増し一時休止　■ふろ自動一時停止</a:t>
            </a:r>
            <a:endParaRPr kumimoji="1" lang="en-US" altLang="ja-JP" sz="900" dirty="0">
              <a:latin typeface="メイリオ" panose="020B0604030504040204" pitchFamily="50" charset="-128"/>
              <a:ea typeface="メイリオ" panose="020B0604030504040204" pitchFamily="50" charset="-128"/>
            </a:endParaRPr>
          </a:p>
        </p:txBody>
      </p:sp>
      <p:sp>
        <p:nvSpPr>
          <p:cNvPr id="202" name="テキスト ボックス 258">
            <a:extLst>
              <a:ext uri="{FF2B5EF4-FFF2-40B4-BE49-F238E27FC236}">
                <a16:creationId xmlns:a16="http://schemas.microsoft.com/office/drawing/2014/main" id="{7CA88ED6-3E41-4BEA-EA5D-1DA153DB5949}"/>
              </a:ext>
            </a:extLst>
          </p:cNvPr>
          <p:cNvSpPr txBox="1">
            <a:spLocks noChangeArrowheads="1"/>
          </p:cNvSpPr>
          <p:nvPr/>
        </p:nvSpPr>
        <p:spPr bwMode="auto">
          <a:xfrm>
            <a:off x="88830" y="6221141"/>
            <a:ext cx="249299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900" dirty="0">
                <a:latin typeface="メイリオ" panose="020B0604030504040204" pitchFamily="50" charset="-128"/>
                <a:ea typeface="メイリオ" panose="020B0604030504040204" pitchFamily="50" charset="-128"/>
              </a:rPr>
              <a:t>■ふろ自動　■ふろ予約　■タンク湯増し　</a:t>
            </a:r>
            <a:endParaRPr kumimoji="1" lang="en-US" altLang="ja-JP" sz="900" dirty="0">
              <a:latin typeface="メイリオ" panose="020B0604030504040204" pitchFamily="50" charset="-128"/>
              <a:ea typeface="メイリオ" panose="020B0604030504040204" pitchFamily="50" charset="-128"/>
            </a:endParaRPr>
          </a:p>
        </p:txBody>
      </p:sp>
      <p:sp>
        <p:nvSpPr>
          <p:cNvPr id="203" name="テキスト ボックス 202">
            <a:extLst>
              <a:ext uri="{FF2B5EF4-FFF2-40B4-BE49-F238E27FC236}">
                <a16:creationId xmlns:a16="http://schemas.microsoft.com/office/drawing/2014/main" id="{07127CE3-E373-8432-54A3-75A8946CC411}"/>
              </a:ext>
            </a:extLst>
          </p:cNvPr>
          <p:cNvSpPr txBox="1"/>
          <p:nvPr/>
        </p:nvSpPr>
        <p:spPr>
          <a:xfrm>
            <a:off x="102770" y="5198477"/>
            <a:ext cx="3147015" cy="415498"/>
          </a:xfrm>
          <a:prstGeom prst="rect">
            <a:avLst/>
          </a:prstGeom>
          <a:noFill/>
        </p:spPr>
        <p:txBody>
          <a:bodyPr wrap="none" rtlCol="0">
            <a:spAutoFit/>
          </a:bodyPr>
          <a:lstStyle/>
          <a:p>
            <a:r>
              <a:rPr kumimoji="1" lang="en-US" altLang="ja-JP" sz="1050" dirty="0">
                <a:latin typeface="メイリオ" panose="020B0604030504040204" pitchFamily="50" charset="-128"/>
                <a:ea typeface="メイリオ" panose="020B0604030504040204" pitchFamily="50" charset="-128"/>
              </a:rPr>
              <a:t>HEMS</a:t>
            </a:r>
            <a:r>
              <a:rPr kumimoji="1" lang="ja-JP" altLang="en-US" sz="1050" dirty="0">
                <a:latin typeface="メイリオ" panose="020B0604030504040204" pitchFamily="50" charset="-128"/>
                <a:ea typeface="メイリオ" panose="020B0604030504040204" pitchFamily="50" charset="-128"/>
              </a:rPr>
              <a:t>を導入していなくても！毎回手動で設定</a:t>
            </a:r>
            <a:endParaRPr kumimoji="1" lang="en-US" altLang="ja-JP" sz="1050" dirty="0">
              <a:latin typeface="メイリオ" panose="020B0604030504040204" pitchFamily="50" charset="-128"/>
              <a:ea typeface="メイリオ" panose="020B0604030504040204" pitchFamily="50" charset="-128"/>
            </a:endParaRPr>
          </a:p>
          <a:p>
            <a:r>
              <a:rPr kumimoji="1" lang="ja-JP" altLang="en-US" sz="1050" dirty="0">
                <a:latin typeface="メイリオ" panose="020B0604030504040204" pitchFamily="50" charset="-128"/>
                <a:ea typeface="メイリオ" panose="020B0604030504040204" pitchFamily="50" charset="-128"/>
              </a:rPr>
              <a:t>しなくても太陽光発電余剰電力の活用ができる！</a:t>
            </a:r>
          </a:p>
        </p:txBody>
      </p:sp>
      <p:sp>
        <p:nvSpPr>
          <p:cNvPr id="204" name="テキスト ボックス 203">
            <a:extLst>
              <a:ext uri="{FF2B5EF4-FFF2-40B4-BE49-F238E27FC236}">
                <a16:creationId xmlns:a16="http://schemas.microsoft.com/office/drawing/2014/main" id="{246B3745-FA79-D077-7F74-437EBC4FBE5F}"/>
              </a:ext>
            </a:extLst>
          </p:cNvPr>
          <p:cNvSpPr txBox="1"/>
          <p:nvPr/>
        </p:nvSpPr>
        <p:spPr>
          <a:xfrm>
            <a:off x="78414" y="4916835"/>
            <a:ext cx="1856598" cy="307777"/>
          </a:xfrm>
          <a:prstGeom prst="rect">
            <a:avLst/>
          </a:prstGeom>
          <a:noFill/>
        </p:spPr>
        <p:txBody>
          <a:bodyPr wrap="none" rtlCol="0">
            <a:spAutoFit/>
          </a:bodyPr>
          <a:lstStyle/>
          <a:p>
            <a:r>
              <a:rPr kumimoji="1" lang="ja-JP" altLang="en-US" sz="1400" b="1" dirty="0">
                <a:latin typeface="BIZ UDPゴシック" panose="020B0400000000000000" pitchFamily="50" charset="-128"/>
                <a:ea typeface="BIZ UDPゴシック" panose="020B0400000000000000" pitchFamily="50" charset="-128"/>
              </a:rPr>
              <a:t>ソーラーモードアプリ</a:t>
            </a:r>
          </a:p>
        </p:txBody>
      </p:sp>
      <p:sp>
        <p:nvSpPr>
          <p:cNvPr id="205" name="テキスト ボックス 204">
            <a:extLst>
              <a:ext uri="{FF2B5EF4-FFF2-40B4-BE49-F238E27FC236}">
                <a16:creationId xmlns:a16="http://schemas.microsoft.com/office/drawing/2014/main" id="{906A2A4A-12F4-6783-6143-FFABF0F3E3D8}"/>
              </a:ext>
            </a:extLst>
          </p:cNvPr>
          <p:cNvSpPr txBox="1"/>
          <p:nvPr/>
        </p:nvSpPr>
        <p:spPr>
          <a:xfrm>
            <a:off x="3272541" y="4907559"/>
            <a:ext cx="2064989" cy="307777"/>
          </a:xfrm>
          <a:prstGeom prst="rect">
            <a:avLst/>
          </a:prstGeom>
          <a:noFill/>
        </p:spPr>
        <p:txBody>
          <a:bodyPr wrap="none" rtlCol="0">
            <a:spAutoFit/>
          </a:bodyPr>
          <a:lstStyle/>
          <a:p>
            <a:r>
              <a:rPr kumimoji="1" lang="ja-JP" altLang="en-US" sz="1400" b="1" dirty="0">
                <a:latin typeface="BIZ UDPゴシック" panose="020B0400000000000000" pitchFamily="50" charset="-128"/>
                <a:ea typeface="BIZ UDPゴシック" panose="020B0400000000000000" pitchFamily="50" charset="-128"/>
              </a:rPr>
              <a:t>レジリエンス機能の充実</a:t>
            </a:r>
          </a:p>
        </p:txBody>
      </p:sp>
      <p:sp>
        <p:nvSpPr>
          <p:cNvPr id="206" name="テキスト ボックス 205">
            <a:extLst>
              <a:ext uri="{FF2B5EF4-FFF2-40B4-BE49-F238E27FC236}">
                <a16:creationId xmlns:a16="http://schemas.microsoft.com/office/drawing/2014/main" id="{97EEB8F7-05A5-11BC-87BD-6DB0452C8438}"/>
              </a:ext>
            </a:extLst>
          </p:cNvPr>
          <p:cNvSpPr txBox="1"/>
          <p:nvPr/>
        </p:nvSpPr>
        <p:spPr>
          <a:xfrm>
            <a:off x="3247261" y="5205326"/>
            <a:ext cx="2743059" cy="415498"/>
          </a:xfrm>
          <a:prstGeom prst="rect">
            <a:avLst/>
          </a:prstGeom>
          <a:noFill/>
        </p:spPr>
        <p:txBody>
          <a:bodyPr wrap="none" rtlCol="0">
            <a:spAutoFit/>
          </a:bodyPr>
          <a:lstStyle/>
          <a:p>
            <a:r>
              <a:rPr kumimoji="1" lang="ja-JP" altLang="en-US" sz="1050" dirty="0">
                <a:latin typeface="メイリオ" panose="020B0604030504040204" pitchFamily="50" charset="-128"/>
                <a:ea typeface="メイリオ" panose="020B0604030504040204" pitchFamily="50" charset="-128"/>
              </a:rPr>
              <a:t>タンクにお湯を満タンまで沸き上げたり、</a:t>
            </a:r>
            <a:endParaRPr kumimoji="1" lang="en-US" altLang="ja-JP" sz="1050" dirty="0">
              <a:latin typeface="メイリオ" panose="020B0604030504040204" pitchFamily="50" charset="-128"/>
              <a:ea typeface="メイリオ" panose="020B0604030504040204" pitchFamily="50" charset="-128"/>
            </a:endParaRPr>
          </a:p>
          <a:p>
            <a:r>
              <a:rPr kumimoji="1" lang="ja-JP" altLang="en-US" sz="1050" dirty="0">
                <a:latin typeface="メイリオ" panose="020B0604030504040204" pitchFamily="50" charset="-128"/>
                <a:ea typeface="メイリオ" panose="020B0604030504040204" pitchFamily="50" charset="-128"/>
              </a:rPr>
              <a:t>生活用水として浴槽への水はりができる！</a:t>
            </a:r>
            <a:endParaRPr kumimoji="1" lang="en-US" altLang="ja-JP" sz="1050" dirty="0">
              <a:latin typeface="メイリオ" panose="020B0604030504040204" pitchFamily="50" charset="-128"/>
              <a:ea typeface="メイリオ" panose="020B0604030504040204" pitchFamily="50" charset="-128"/>
            </a:endParaRPr>
          </a:p>
        </p:txBody>
      </p:sp>
      <p:sp>
        <p:nvSpPr>
          <p:cNvPr id="207" name="テキスト ボックス 206">
            <a:extLst>
              <a:ext uri="{FF2B5EF4-FFF2-40B4-BE49-F238E27FC236}">
                <a16:creationId xmlns:a16="http://schemas.microsoft.com/office/drawing/2014/main" id="{AE133C81-A25C-5C21-2C41-892D37E16319}"/>
              </a:ext>
            </a:extLst>
          </p:cNvPr>
          <p:cNvSpPr txBox="1"/>
          <p:nvPr/>
        </p:nvSpPr>
        <p:spPr>
          <a:xfrm>
            <a:off x="123271" y="4179881"/>
            <a:ext cx="3781924" cy="430887"/>
          </a:xfrm>
          <a:prstGeom prst="rect">
            <a:avLst/>
          </a:prstGeom>
          <a:noFill/>
        </p:spPr>
        <p:txBody>
          <a:bodyPr wrap="square" rtlCol="0">
            <a:spAutoFit/>
          </a:bodyPr>
          <a:lstStyle/>
          <a:p>
            <a:r>
              <a:rPr kumimoji="1" lang="ja-JP" altLang="en-US" sz="1100" dirty="0">
                <a:latin typeface="BIZ UDPゴシック" panose="020B0400000000000000" pitchFamily="50" charset="-128"/>
                <a:ea typeface="BIZ UDPゴシック" panose="020B0400000000000000" pitchFamily="50" charset="-128"/>
              </a:rPr>
              <a:t>「コロナ快適ホームアプリ」で遠隔操作や見まもりが可能に。</a:t>
            </a:r>
            <a:endParaRPr kumimoji="1" lang="en-US" altLang="ja-JP" sz="1100" dirty="0">
              <a:latin typeface="BIZ UDPゴシック" panose="020B0400000000000000" pitchFamily="50" charset="-128"/>
              <a:ea typeface="BIZ UDPゴシック" panose="020B0400000000000000" pitchFamily="50" charset="-128"/>
            </a:endParaRPr>
          </a:p>
          <a:p>
            <a:r>
              <a:rPr kumimoji="1" lang="ja-JP" altLang="en-US" sz="1100" dirty="0">
                <a:latin typeface="BIZ UDPゴシック" panose="020B0400000000000000" pitchFamily="50" charset="-128"/>
                <a:ea typeface="BIZ UDPゴシック" panose="020B0400000000000000" pitchFamily="50" charset="-128"/>
              </a:rPr>
              <a:t>もっと一人ひとりの生活に寄り添います！</a:t>
            </a:r>
          </a:p>
        </p:txBody>
      </p:sp>
      <p:sp>
        <p:nvSpPr>
          <p:cNvPr id="208" name="テキスト ボックス 207">
            <a:extLst>
              <a:ext uri="{FF2B5EF4-FFF2-40B4-BE49-F238E27FC236}">
                <a16:creationId xmlns:a16="http://schemas.microsoft.com/office/drawing/2014/main" id="{1A6D2BED-2DB7-193B-4D01-7F9E6BF6DA43}"/>
              </a:ext>
            </a:extLst>
          </p:cNvPr>
          <p:cNvSpPr txBox="1"/>
          <p:nvPr/>
        </p:nvSpPr>
        <p:spPr>
          <a:xfrm>
            <a:off x="510710" y="4650626"/>
            <a:ext cx="3863292" cy="261610"/>
          </a:xfrm>
          <a:prstGeom prst="rect">
            <a:avLst/>
          </a:prstGeom>
          <a:noFill/>
        </p:spPr>
        <p:txBody>
          <a:bodyPr wrap="square" rtlCol="0">
            <a:spAutoFit/>
          </a:bodyPr>
          <a:lstStyle/>
          <a:p>
            <a:r>
              <a:rPr kumimoji="1" lang="ja-JP" altLang="en-US" sz="1100" b="1" dirty="0">
                <a:solidFill>
                  <a:srgbClr val="103879"/>
                </a:solidFill>
                <a:latin typeface="BIZ UDPゴシック" panose="020B0400000000000000" pitchFamily="50" charset="-128"/>
                <a:ea typeface="BIZ UDPゴシック" panose="020B0400000000000000" pitchFamily="50" charset="-128"/>
              </a:rPr>
              <a:t>「コロナ快適ホームアプリ」は、こんなに便利！　</a:t>
            </a:r>
          </a:p>
        </p:txBody>
      </p:sp>
      <p:cxnSp>
        <p:nvCxnSpPr>
          <p:cNvPr id="209" name="直線コネクタ 208">
            <a:extLst>
              <a:ext uri="{FF2B5EF4-FFF2-40B4-BE49-F238E27FC236}">
                <a16:creationId xmlns:a16="http://schemas.microsoft.com/office/drawing/2014/main" id="{740CA3C4-86F2-FB9D-D72E-8B37EEA62DF9}"/>
              </a:ext>
            </a:extLst>
          </p:cNvPr>
          <p:cNvCxnSpPr/>
          <p:nvPr/>
        </p:nvCxnSpPr>
        <p:spPr>
          <a:xfrm>
            <a:off x="184047" y="4691322"/>
            <a:ext cx="257345" cy="178398"/>
          </a:xfrm>
          <a:prstGeom prst="line">
            <a:avLst/>
          </a:prstGeom>
          <a:ln>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0" name="直線コネクタ 209">
            <a:extLst>
              <a:ext uri="{FF2B5EF4-FFF2-40B4-BE49-F238E27FC236}">
                <a16:creationId xmlns:a16="http://schemas.microsoft.com/office/drawing/2014/main" id="{D5932D8D-A35A-3F7F-4337-0BE0041DFC7C}"/>
              </a:ext>
            </a:extLst>
          </p:cNvPr>
          <p:cNvCxnSpPr/>
          <p:nvPr/>
        </p:nvCxnSpPr>
        <p:spPr>
          <a:xfrm flipV="1">
            <a:off x="3404751" y="4639980"/>
            <a:ext cx="270204" cy="207207"/>
          </a:xfrm>
          <a:prstGeom prst="line">
            <a:avLst/>
          </a:prstGeom>
          <a:ln>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11" name="テキスト ボックス 258">
            <a:extLst>
              <a:ext uri="{FF2B5EF4-FFF2-40B4-BE49-F238E27FC236}">
                <a16:creationId xmlns:a16="http://schemas.microsoft.com/office/drawing/2014/main" id="{B9A41363-D112-BF42-12BB-01F7C8ACAFA6}"/>
              </a:ext>
            </a:extLst>
          </p:cNvPr>
          <p:cNvSpPr txBox="1">
            <a:spLocks noChangeArrowheads="1"/>
          </p:cNvSpPr>
          <p:nvPr/>
        </p:nvSpPr>
        <p:spPr bwMode="auto">
          <a:xfrm>
            <a:off x="2621925" y="3798540"/>
            <a:ext cx="37208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400" b="1" dirty="0">
                <a:solidFill>
                  <a:schemeClr val="tx1">
                    <a:lumMod val="75000"/>
                    <a:lumOff val="25000"/>
                  </a:schemeClr>
                </a:solidFill>
                <a:latin typeface="BIZ UDPゴシック" panose="020B0400000000000000" pitchFamily="50" charset="-128"/>
                <a:ea typeface="BIZ UDPゴシック" panose="020B0400000000000000" pitchFamily="50" charset="-128"/>
              </a:rPr>
              <a:t>なら、スマホからエコキュートを操作できる！</a:t>
            </a:r>
            <a:endParaRPr kumimoji="1" lang="en-US" altLang="ja-JP" sz="1400" b="1" dirty="0">
              <a:solidFill>
                <a:schemeClr val="tx1">
                  <a:lumMod val="75000"/>
                  <a:lumOff val="25000"/>
                </a:schemeClr>
              </a:solidFill>
              <a:latin typeface="BIZ UDPゴシック" panose="020B0400000000000000" pitchFamily="50" charset="-128"/>
              <a:ea typeface="BIZ UDPゴシック" panose="020B0400000000000000" pitchFamily="50" charset="-128"/>
            </a:endParaRPr>
          </a:p>
        </p:txBody>
      </p:sp>
      <p:pic>
        <p:nvPicPr>
          <p:cNvPr id="212" name="図 197">
            <a:extLst>
              <a:ext uri="{FF2B5EF4-FFF2-40B4-BE49-F238E27FC236}">
                <a16:creationId xmlns:a16="http://schemas.microsoft.com/office/drawing/2014/main" id="{7B2C17ED-C488-56E9-89E3-0B3591801204}"/>
              </a:ext>
            </a:extLst>
          </p:cNvPr>
          <p:cNvPicPr>
            <a:picLocks noChangeAspect="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12793" y="3851173"/>
            <a:ext cx="2186144" cy="20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3" name="テキスト ボックス 306">
            <a:extLst>
              <a:ext uri="{FF2B5EF4-FFF2-40B4-BE49-F238E27FC236}">
                <a16:creationId xmlns:a16="http://schemas.microsoft.com/office/drawing/2014/main" id="{3D648012-FABD-6A5F-E1B2-99CD1C37A582}"/>
              </a:ext>
            </a:extLst>
          </p:cNvPr>
          <p:cNvSpPr txBox="1">
            <a:spLocks noChangeArrowheads="1"/>
          </p:cNvSpPr>
          <p:nvPr/>
        </p:nvSpPr>
        <p:spPr bwMode="auto">
          <a:xfrm>
            <a:off x="4269130" y="5720234"/>
            <a:ext cx="17235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お湯の使用量や使用可能湯量など</a:t>
            </a:r>
            <a:endParaRPr kumimoji="1" lang="en-US" altLang="ja-JP" sz="800" dirty="0">
              <a:solidFill>
                <a:schemeClr val="bg2">
                  <a:lumMod val="25000"/>
                </a:schemeClr>
              </a:solidFill>
              <a:latin typeface="メイリオ" panose="020B0604030504040204" pitchFamily="50" charset="-128"/>
              <a:ea typeface="メイリオ" panose="020B0604030504040204" pitchFamily="50" charset="-128"/>
            </a:endParaRPr>
          </a:p>
          <a:p>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知りたい情報を簡単確認！</a:t>
            </a:r>
          </a:p>
        </p:txBody>
      </p:sp>
      <p:pic>
        <p:nvPicPr>
          <p:cNvPr id="214" name="図 213">
            <a:extLst>
              <a:ext uri="{FF2B5EF4-FFF2-40B4-BE49-F238E27FC236}">
                <a16:creationId xmlns:a16="http://schemas.microsoft.com/office/drawing/2014/main" id="{D619644D-F3D5-F5E9-9150-558DF0015778}"/>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5151513" y="4191571"/>
            <a:ext cx="717570" cy="717570"/>
          </a:xfrm>
          <a:prstGeom prst="rect">
            <a:avLst/>
          </a:prstGeom>
        </p:spPr>
      </p:pic>
      <p:sp>
        <p:nvSpPr>
          <p:cNvPr id="215" name="テキスト ボックス 203">
            <a:extLst>
              <a:ext uri="{FF2B5EF4-FFF2-40B4-BE49-F238E27FC236}">
                <a16:creationId xmlns:a16="http://schemas.microsoft.com/office/drawing/2014/main" id="{BA40A616-898F-9121-E28B-22EECFF36831}"/>
              </a:ext>
            </a:extLst>
          </p:cNvPr>
          <p:cNvSpPr txBox="1"/>
          <p:nvPr/>
        </p:nvSpPr>
        <p:spPr>
          <a:xfrm>
            <a:off x="5281408" y="4834291"/>
            <a:ext cx="706749" cy="18466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kumimoji="1" lang="ja-JP" altLang="en-US" sz="600" dirty="0"/>
              <a:t>▲動画</a:t>
            </a:r>
          </a:p>
        </p:txBody>
      </p:sp>
      <p:cxnSp>
        <p:nvCxnSpPr>
          <p:cNvPr id="216" name="直線コネクタ 9">
            <a:extLst>
              <a:ext uri="{FF2B5EF4-FFF2-40B4-BE49-F238E27FC236}">
                <a16:creationId xmlns:a16="http://schemas.microsoft.com/office/drawing/2014/main" id="{98C7D9BF-EC81-C2DA-FFA7-82B6FAE2B3CF}"/>
              </a:ext>
            </a:extLst>
          </p:cNvPr>
          <p:cNvCxnSpPr>
            <a:cxnSpLocks noChangeShapeType="1"/>
          </p:cNvCxnSpPr>
          <p:nvPr/>
        </p:nvCxnSpPr>
        <p:spPr bwMode="auto">
          <a:xfrm>
            <a:off x="129874" y="4138500"/>
            <a:ext cx="6333300"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7" name="正方形/長方形 19">
            <a:extLst>
              <a:ext uri="{FF2B5EF4-FFF2-40B4-BE49-F238E27FC236}">
                <a16:creationId xmlns:a16="http://schemas.microsoft.com/office/drawing/2014/main" id="{9791F0B1-8056-7839-E7E6-C66E66C7C280}"/>
              </a:ext>
            </a:extLst>
          </p:cNvPr>
          <p:cNvSpPr>
            <a:spLocks noChangeArrowheads="1"/>
          </p:cNvSpPr>
          <p:nvPr/>
        </p:nvSpPr>
        <p:spPr bwMode="auto">
          <a:xfrm>
            <a:off x="125111" y="3762262"/>
            <a:ext cx="119063" cy="382588"/>
          </a:xfrm>
          <a:prstGeom prst="rect">
            <a:avLst/>
          </a:prstGeom>
          <a:solidFill>
            <a:srgbClr val="92D050"/>
          </a:solidFill>
          <a:ln>
            <a:noFill/>
          </a:ln>
        </p:spPr>
        <p:txBody>
          <a:bodyPr lIns="46800" tIns="46800" rIns="46800" bIns="46800" anchor="ctr">
            <a:spAutoFit/>
          </a:bodyPr>
          <a:lstStyle/>
          <a:p>
            <a:pPr eaLnBrk="1"/>
            <a:endParaRPr lang="ja-JP" altLang="en-US">
              <a:ea typeface="ＭＳ Ｐゴシック" panose="020B0600070205080204" pitchFamily="50" charset="-128"/>
            </a:endParaRPr>
          </a:p>
        </p:txBody>
      </p:sp>
      <p:cxnSp>
        <p:nvCxnSpPr>
          <p:cNvPr id="218" name="直線コネクタ 9">
            <a:extLst>
              <a:ext uri="{FF2B5EF4-FFF2-40B4-BE49-F238E27FC236}">
                <a16:creationId xmlns:a16="http://schemas.microsoft.com/office/drawing/2014/main" id="{E465AE9A-1368-5E63-5134-991D67FE6741}"/>
              </a:ext>
            </a:extLst>
          </p:cNvPr>
          <p:cNvCxnSpPr>
            <a:cxnSpLocks noChangeShapeType="1"/>
          </p:cNvCxnSpPr>
          <p:nvPr/>
        </p:nvCxnSpPr>
        <p:spPr bwMode="auto">
          <a:xfrm>
            <a:off x="125111" y="3761391"/>
            <a:ext cx="6338063"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9" name="正方形/長方形 218">
            <a:extLst>
              <a:ext uri="{FF2B5EF4-FFF2-40B4-BE49-F238E27FC236}">
                <a16:creationId xmlns:a16="http://schemas.microsoft.com/office/drawing/2014/main" id="{72C74CA0-D16E-56E9-C9BB-B6A422C352E7}"/>
              </a:ext>
            </a:extLst>
          </p:cNvPr>
          <p:cNvSpPr/>
          <p:nvPr/>
        </p:nvSpPr>
        <p:spPr>
          <a:xfrm>
            <a:off x="6342966" y="4409626"/>
            <a:ext cx="120208" cy="58689"/>
          </a:xfrm>
          <a:prstGeom prst="rect">
            <a:avLst/>
          </a:prstGeom>
          <a:solidFill>
            <a:srgbClr val="F6F6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220" name="直線コネクタ 9">
            <a:extLst>
              <a:ext uri="{FF2B5EF4-FFF2-40B4-BE49-F238E27FC236}">
                <a16:creationId xmlns:a16="http://schemas.microsoft.com/office/drawing/2014/main" id="{362BD306-9BFF-5C9F-2055-CD5E5D68F503}"/>
              </a:ext>
            </a:extLst>
          </p:cNvPr>
          <p:cNvCxnSpPr>
            <a:cxnSpLocks noChangeShapeType="1"/>
          </p:cNvCxnSpPr>
          <p:nvPr/>
        </p:nvCxnSpPr>
        <p:spPr bwMode="auto">
          <a:xfrm>
            <a:off x="155779" y="7821483"/>
            <a:ext cx="6187036"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1" name="直線コネクタ 9">
            <a:extLst>
              <a:ext uri="{FF2B5EF4-FFF2-40B4-BE49-F238E27FC236}">
                <a16:creationId xmlns:a16="http://schemas.microsoft.com/office/drawing/2014/main" id="{B7126F74-852E-A196-5DE3-E7D2374FB4B8}"/>
              </a:ext>
            </a:extLst>
          </p:cNvPr>
          <p:cNvCxnSpPr>
            <a:cxnSpLocks noChangeShapeType="1"/>
          </p:cNvCxnSpPr>
          <p:nvPr/>
        </p:nvCxnSpPr>
        <p:spPr bwMode="auto">
          <a:xfrm>
            <a:off x="123149" y="8189473"/>
            <a:ext cx="6219666"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22" name="正方形/長方形 19">
            <a:extLst>
              <a:ext uri="{FF2B5EF4-FFF2-40B4-BE49-F238E27FC236}">
                <a16:creationId xmlns:a16="http://schemas.microsoft.com/office/drawing/2014/main" id="{EA2B7418-EDBC-8E55-6C51-60B654E1CFBB}"/>
              </a:ext>
            </a:extLst>
          </p:cNvPr>
          <p:cNvSpPr>
            <a:spLocks noChangeArrowheads="1"/>
          </p:cNvSpPr>
          <p:nvPr/>
        </p:nvSpPr>
        <p:spPr bwMode="auto">
          <a:xfrm>
            <a:off x="118386" y="7813235"/>
            <a:ext cx="119063" cy="382588"/>
          </a:xfrm>
          <a:prstGeom prst="rect">
            <a:avLst/>
          </a:prstGeom>
          <a:solidFill>
            <a:srgbClr val="92D050"/>
          </a:solidFill>
          <a:ln>
            <a:noFill/>
          </a:ln>
        </p:spPr>
        <p:txBody>
          <a:bodyPr lIns="46800" tIns="46800" rIns="46800" bIns="46800" anchor="ctr">
            <a:spAutoFit/>
          </a:bodyPr>
          <a:lstStyle/>
          <a:p>
            <a:pPr eaLnBrk="1"/>
            <a:endParaRPr lang="ja-JP" altLang="en-US">
              <a:ea typeface="ＭＳ Ｐゴシック" panose="020B0600070205080204" pitchFamily="50" charset="-128"/>
            </a:endParaRPr>
          </a:p>
        </p:txBody>
      </p:sp>
      <p:sp>
        <p:nvSpPr>
          <p:cNvPr id="223" name="正方形/長方形 222">
            <a:extLst>
              <a:ext uri="{FF2B5EF4-FFF2-40B4-BE49-F238E27FC236}">
                <a16:creationId xmlns:a16="http://schemas.microsoft.com/office/drawing/2014/main" id="{CA1B12C9-CC87-9ECC-FF71-63FA7FF28F59}"/>
              </a:ext>
            </a:extLst>
          </p:cNvPr>
          <p:cNvSpPr/>
          <p:nvPr/>
        </p:nvSpPr>
        <p:spPr>
          <a:xfrm>
            <a:off x="78414" y="7830105"/>
            <a:ext cx="3831420" cy="338554"/>
          </a:xfrm>
          <a:prstGeom prst="rect">
            <a:avLst/>
          </a:prstGeom>
          <a:noFill/>
        </p:spPr>
        <p:txBody>
          <a:bodyPr wrap="square" lIns="91440" tIns="45720" rIns="91440" bIns="45720">
            <a:spAutoFit/>
          </a:bodyPr>
          <a:lstStyle/>
          <a:p>
            <a:pPr algn="ctr">
              <a:defRPr/>
            </a:pPr>
            <a:r>
              <a:rPr lang="ja-JP" altLang="ja-JP" sz="1600" dirty="0">
                <a:effectLst>
                  <a:outerShdw blurRad="38100" dist="38100" dir="2700000" algn="tl">
                    <a:srgbClr val="000000">
                      <a:alpha val="43137"/>
                    </a:srgbClr>
                  </a:outerShdw>
                </a:effectLst>
                <a:latin typeface="BIZ UDPゴシック" panose="020B0400000000000000" pitchFamily="50" charset="-128"/>
                <a:ea typeface="BIZ UDPゴシック" panose="020B0400000000000000" pitchFamily="50" charset="-128"/>
              </a:rPr>
              <a:t>「ＪＣ</a:t>
            </a:r>
            <a:r>
              <a:rPr lang="en-US" altLang="ja-JP" sz="1600" dirty="0">
                <a:effectLst>
                  <a:outerShdw blurRad="38100" dist="38100" dir="2700000" algn="tl">
                    <a:srgbClr val="000000">
                      <a:alpha val="43137"/>
                    </a:srgbClr>
                  </a:outerShdw>
                </a:effectLst>
                <a:latin typeface="BIZ UDPゴシック" panose="020B0400000000000000" pitchFamily="50" charset="-128"/>
                <a:ea typeface="BIZ UDPゴシック" panose="020B0400000000000000" pitchFamily="50" charset="-128"/>
              </a:rPr>
              <a:t>-</a:t>
            </a:r>
            <a:r>
              <a:rPr lang="ja-JP" altLang="ja-JP" sz="1600" dirty="0">
                <a:effectLst>
                  <a:outerShdw blurRad="38100" dist="38100" dir="2700000" algn="tl">
                    <a:srgbClr val="000000">
                      <a:alpha val="43137"/>
                    </a:srgbClr>
                  </a:outerShdw>
                </a:effectLst>
                <a:latin typeface="BIZ UDPゴシック" panose="020B0400000000000000" pitchFamily="50" charset="-128"/>
                <a:ea typeface="BIZ UDPゴシック" panose="020B0400000000000000" pitchFamily="50" charset="-128"/>
              </a:rPr>
              <a:t>ＳＴＡＲ」</a:t>
            </a:r>
            <a:r>
              <a:rPr lang="ja-JP" altLang="en-US" sz="1600" dirty="0">
                <a:effectLst>
                  <a:outerShdw blurRad="38100" dist="38100" dir="2700000" algn="tl">
                    <a:srgbClr val="000000">
                      <a:alpha val="43137"/>
                    </a:srgbClr>
                  </a:outerShdw>
                </a:effectLst>
                <a:latin typeface="BIZ UDPゴシック" panose="020B0400000000000000" pitchFamily="50" charset="-128"/>
                <a:ea typeface="BIZ UDPゴシック" panose="020B0400000000000000" pitchFamily="50" charset="-128"/>
              </a:rPr>
              <a:t>★</a:t>
            </a:r>
            <a:r>
              <a:rPr lang="en-US" altLang="ja-JP" sz="1600" dirty="0">
                <a:effectLst>
                  <a:outerShdw blurRad="38100" dist="38100" dir="2700000" algn="tl">
                    <a:srgbClr val="000000">
                      <a:alpha val="43137"/>
                    </a:srgbClr>
                  </a:outerShdw>
                </a:effectLst>
                <a:latin typeface="BIZ UDPゴシック" panose="020B0400000000000000" pitchFamily="50" charset="-128"/>
                <a:ea typeface="BIZ UDPゴシック" panose="020B0400000000000000" pitchFamily="50" charset="-128"/>
              </a:rPr>
              <a:t>1</a:t>
            </a:r>
            <a:r>
              <a:rPr lang="ja-JP" altLang="ja-JP" sz="1600" dirty="0">
                <a:effectLst>
                  <a:outerShdw blurRad="38100" dist="38100" dir="2700000" algn="tl">
                    <a:srgbClr val="000000">
                      <a:alpha val="43137"/>
                    </a:srgbClr>
                  </a:outerShdw>
                </a:effectLst>
                <a:latin typeface="BIZ UDPゴシック" panose="020B0400000000000000" pitchFamily="50" charset="-128"/>
                <a:ea typeface="BIZ UDPゴシック" panose="020B0400000000000000" pitchFamily="50" charset="-128"/>
              </a:rPr>
              <a:t>（レベル１）を取得</a:t>
            </a:r>
            <a:r>
              <a:rPr kumimoji="0" lang="ja-JP" altLang="en-US" sz="1600" i="0" u="none" strike="noStrike" kern="1200" cap="none" spc="0" normalizeH="0" baseline="0" noProof="0" dirty="0">
                <a:ln w="0"/>
                <a:effectLst>
                  <a:outerShdw blurRad="38100" dist="38100" dir="2700000" algn="tl" rotWithShape="0">
                    <a:srgbClr val="000000">
                      <a:alpha val="43137"/>
                    </a:srgbClr>
                  </a:outerShdw>
                </a:effectLst>
                <a:uLnTx/>
                <a:uFillTx/>
                <a:latin typeface="BIZ UDPゴシック" panose="020B0400000000000000" pitchFamily="50" charset="-128"/>
                <a:ea typeface="BIZ UDPゴシック" panose="020B0400000000000000" pitchFamily="50" charset="-128"/>
              </a:rPr>
              <a:t>！</a:t>
            </a:r>
            <a:endParaRPr kumimoji="0" lang="en-US" altLang="ja-JP" sz="1600" i="0" u="none" strike="noStrike" kern="1200" cap="none" spc="0" normalizeH="0" baseline="0" noProof="0" dirty="0">
              <a:ln w="0"/>
              <a:effectLst>
                <a:outerShdw blurRad="38100" dist="38100" dir="2700000" algn="tl" rotWithShape="0">
                  <a:srgbClr val="000000">
                    <a:alpha val="43137"/>
                  </a:srgbClr>
                </a:outerShdw>
              </a:effectLst>
              <a:uLnTx/>
              <a:uFillTx/>
              <a:latin typeface="BIZ UDPゴシック" panose="020B0400000000000000" pitchFamily="50" charset="-128"/>
              <a:ea typeface="BIZ UDPゴシック" panose="020B0400000000000000" pitchFamily="50" charset="-128"/>
            </a:endParaRPr>
          </a:p>
        </p:txBody>
      </p:sp>
      <p:pic>
        <p:nvPicPr>
          <p:cNvPr id="224" name="図 223" descr="QR コード&#10;&#10;AI 生成コンテンツは誤りを含む可能性があります。">
            <a:extLst>
              <a:ext uri="{FF2B5EF4-FFF2-40B4-BE49-F238E27FC236}">
                <a16:creationId xmlns:a16="http://schemas.microsoft.com/office/drawing/2014/main" id="{47D8D048-8121-DFE4-50FE-F6F4F0AB2683}"/>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3642790" y="8289841"/>
            <a:ext cx="2420863" cy="1235968"/>
          </a:xfrm>
          <a:prstGeom prst="rect">
            <a:avLst/>
          </a:prstGeom>
        </p:spPr>
      </p:pic>
      <p:grpSp>
        <p:nvGrpSpPr>
          <p:cNvPr id="225" name="object 33">
            <a:extLst>
              <a:ext uri="{FF2B5EF4-FFF2-40B4-BE49-F238E27FC236}">
                <a16:creationId xmlns:a16="http://schemas.microsoft.com/office/drawing/2014/main" id="{CF8DBC7F-6137-54EE-B0A1-FE59ACAB3E38}"/>
              </a:ext>
            </a:extLst>
          </p:cNvPr>
          <p:cNvGrpSpPr/>
          <p:nvPr/>
        </p:nvGrpSpPr>
        <p:grpSpPr>
          <a:xfrm>
            <a:off x="6098056" y="7785884"/>
            <a:ext cx="432434" cy="432434"/>
            <a:chOff x="909735" y="2161233"/>
            <a:chExt cx="432434" cy="432434"/>
          </a:xfrm>
        </p:grpSpPr>
        <p:sp>
          <p:nvSpPr>
            <p:cNvPr id="226" name="object 34">
              <a:extLst>
                <a:ext uri="{FF2B5EF4-FFF2-40B4-BE49-F238E27FC236}">
                  <a16:creationId xmlns:a16="http://schemas.microsoft.com/office/drawing/2014/main" id="{08FD38D1-7A20-87CD-84F1-CDE5096796D4}"/>
                </a:ext>
              </a:extLst>
            </p:cNvPr>
            <p:cNvSpPr/>
            <p:nvPr/>
          </p:nvSpPr>
          <p:spPr>
            <a:xfrm>
              <a:off x="909735" y="2161233"/>
              <a:ext cx="432434" cy="432434"/>
            </a:xfrm>
            <a:custGeom>
              <a:avLst/>
              <a:gdLst/>
              <a:ahLst/>
              <a:cxnLst/>
              <a:rect l="l" t="t" r="r" b="b"/>
              <a:pathLst>
                <a:path w="432434" h="432435">
                  <a:moveTo>
                    <a:pt x="216090" y="0"/>
                  </a:moveTo>
                  <a:lnTo>
                    <a:pt x="166543" y="5707"/>
                  </a:lnTo>
                  <a:lnTo>
                    <a:pt x="121060" y="21966"/>
                  </a:lnTo>
                  <a:lnTo>
                    <a:pt x="80937" y="47478"/>
                  </a:lnTo>
                  <a:lnTo>
                    <a:pt x="47473" y="80945"/>
                  </a:lnTo>
                  <a:lnTo>
                    <a:pt x="21963" y="121070"/>
                  </a:lnTo>
                  <a:lnTo>
                    <a:pt x="5707" y="166555"/>
                  </a:lnTo>
                  <a:lnTo>
                    <a:pt x="0" y="216103"/>
                  </a:lnTo>
                  <a:lnTo>
                    <a:pt x="5707" y="265650"/>
                  </a:lnTo>
                  <a:lnTo>
                    <a:pt x="21963" y="311136"/>
                  </a:lnTo>
                  <a:lnTo>
                    <a:pt x="47473" y="351261"/>
                  </a:lnTo>
                  <a:lnTo>
                    <a:pt x="80937" y="384728"/>
                  </a:lnTo>
                  <a:lnTo>
                    <a:pt x="121060" y="410239"/>
                  </a:lnTo>
                  <a:lnTo>
                    <a:pt x="166543" y="426498"/>
                  </a:lnTo>
                  <a:lnTo>
                    <a:pt x="216090" y="432206"/>
                  </a:lnTo>
                  <a:lnTo>
                    <a:pt x="265642" y="426498"/>
                  </a:lnTo>
                  <a:lnTo>
                    <a:pt x="311129" y="410239"/>
                  </a:lnTo>
                  <a:lnTo>
                    <a:pt x="351253" y="384728"/>
                  </a:lnTo>
                  <a:lnTo>
                    <a:pt x="384719" y="351261"/>
                  </a:lnTo>
                  <a:lnTo>
                    <a:pt x="410229" y="311136"/>
                  </a:lnTo>
                  <a:lnTo>
                    <a:pt x="426486" y="265650"/>
                  </a:lnTo>
                  <a:lnTo>
                    <a:pt x="432193" y="216103"/>
                  </a:lnTo>
                  <a:lnTo>
                    <a:pt x="426486" y="166555"/>
                  </a:lnTo>
                  <a:lnTo>
                    <a:pt x="410229" y="121070"/>
                  </a:lnTo>
                  <a:lnTo>
                    <a:pt x="384719" y="80945"/>
                  </a:lnTo>
                  <a:lnTo>
                    <a:pt x="351253" y="47478"/>
                  </a:lnTo>
                  <a:lnTo>
                    <a:pt x="311129" y="21966"/>
                  </a:lnTo>
                  <a:lnTo>
                    <a:pt x="265642" y="5707"/>
                  </a:lnTo>
                  <a:lnTo>
                    <a:pt x="216090" y="0"/>
                  </a:lnTo>
                  <a:close/>
                </a:path>
              </a:pathLst>
            </a:custGeom>
            <a:solidFill>
              <a:srgbClr val="EF4060"/>
            </a:solidFill>
          </p:spPr>
          <p:txBody>
            <a:bodyPr wrap="square" lIns="0" tIns="0" rIns="0" bIns="0" rtlCol="0"/>
            <a:lstStyle/>
            <a:p>
              <a:endParaRPr/>
            </a:p>
          </p:txBody>
        </p:sp>
        <p:pic>
          <p:nvPicPr>
            <p:cNvPr id="227" name="object 35">
              <a:extLst>
                <a:ext uri="{FF2B5EF4-FFF2-40B4-BE49-F238E27FC236}">
                  <a16:creationId xmlns:a16="http://schemas.microsoft.com/office/drawing/2014/main" id="{0C0CEC5D-E5C0-E42A-0D0D-D0E8553A0845}"/>
                </a:ext>
              </a:extLst>
            </p:cNvPr>
            <p:cNvPicPr/>
            <p:nvPr/>
          </p:nvPicPr>
          <p:blipFill>
            <a:blip r:embed="rId14" cstate="print"/>
            <a:stretch>
              <a:fillRect/>
            </a:stretch>
          </p:blipFill>
          <p:spPr>
            <a:xfrm>
              <a:off x="972442" y="2324323"/>
              <a:ext cx="87109" cy="106311"/>
            </a:xfrm>
            <a:prstGeom prst="rect">
              <a:avLst/>
            </a:prstGeom>
          </p:spPr>
        </p:pic>
        <p:pic>
          <p:nvPicPr>
            <p:cNvPr id="228" name="object 36">
              <a:extLst>
                <a:ext uri="{FF2B5EF4-FFF2-40B4-BE49-F238E27FC236}">
                  <a16:creationId xmlns:a16="http://schemas.microsoft.com/office/drawing/2014/main" id="{146AB670-B5DE-CD8B-10B9-00BDAF1B8B75}"/>
                </a:ext>
              </a:extLst>
            </p:cNvPr>
            <p:cNvPicPr/>
            <p:nvPr/>
          </p:nvPicPr>
          <p:blipFill>
            <a:blip r:embed="rId15" cstate="print"/>
            <a:stretch>
              <a:fillRect/>
            </a:stretch>
          </p:blipFill>
          <p:spPr>
            <a:xfrm>
              <a:off x="1079921" y="2323413"/>
              <a:ext cx="199285" cy="107861"/>
            </a:xfrm>
            <a:prstGeom prst="rect">
              <a:avLst/>
            </a:prstGeom>
          </p:spPr>
        </p:pic>
      </p:grpSp>
      <p:sp>
        <p:nvSpPr>
          <p:cNvPr id="229" name="テキスト ボックス 228">
            <a:extLst>
              <a:ext uri="{FF2B5EF4-FFF2-40B4-BE49-F238E27FC236}">
                <a16:creationId xmlns:a16="http://schemas.microsoft.com/office/drawing/2014/main" id="{014C20A4-A82A-49B3-0165-BAA1A520E2CE}"/>
              </a:ext>
            </a:extLst>
          </p:cNvPr>
          <p:cNvSpPr txBox="1"/>
          <p:nvPr/>
        </p:nvSpPr>
        <p:spPr>
          <a:xfrm>
            <a:off x="-141417" y="8309156"/>
            <a:ext cx="3863292" cy="430887"/>
          </a:xfrm>
          <a:prstGeom prst="rect">
            <a:avLst/>
          </a:prstGeom>
          <a:noFill/>
        </p:spPr>
        <p:txBody>
          <a:bodyPr wrap="square" rtlCol="0">
            <a:spAutoFit/>
          </a:bodyPr>
          <a:lstStyle/>
          <a:p>
            <a:pPr algn="ctr"/>
            <a:r>
              <a:rPr kumimoji="1" lang="ja-JP" altLang="en-US" sz="1100" b="1" dirty="0">
                <a:solidFill>
                  <a:srgbClr val="103879"/>
                </a:solidFill>
                <a:latin typeface="BIZ UDPゴシック" panose="020B0400000000000000" pitchFamily="50" charset="-128"/>
                <a:ea typeface="BIZ UDPゴシック" panose="020B0400000000000000" pitchFamily="50" charset="-128"/>
              </a:rPr>
              <a:t>セキュリティ要件適合評価及びラベリング制度</a:t>
            </a:r>
            <a:endParaRPr kumimoji="1" lang="en-US" altLang="ja-JP" sz="1100" b="1" dirty="0">
              <a:solidFill>
                <a:srgbClr val="103879"/>
              </a:solidFill>
              <a:latin typeface="BIZ UDPゴシック" panose="020B0400000000000000" pitchFamily="50" charset="-128"/>
              <a:ea typeface="BIZ UDPゴシック" panose="020B0400000000000000" pitchFamily="50" charset="-128"/>
            </a:endParaRPr>
          </a:p>
          <a:p>
            <a:pPr algn="ctr"/>
            <a:r>
              <a:rPr kumimoji="1" lang="en-US" altLang="ja-JP" sz="1100" b="1" dirty="0">
                <a:solidFill>
                  <a:srgbClr val="103879"/>
                </a:solidFill>
                <a:latin typeface="BIZ UDPゴシック" panose="020B0400000000000000" pitchFamily="50" charset="-128"/>
                <a:ea typeface="BIZ UDPゴシック" panose="020B0400000000000000" pitchFamily="50" charset="-128"/>
              </a:rPr>
              <a:t>JC-STAR</a:t>
            </a:r>
            <a:r>
              <a:rPr kumimoji="1" lang="ja-JP" altLang="en-US" sz="1100" b="1" dirty="0">
                <a:solidFill>
                  <a:srgbClr val="103879"/>
                </a:solidFill>
                <a:latin typeface="BIZ UDPゴシック" panose="020B0400000000000000" pitchFamily="50" charset="-128"/>
                <a:ea typeface="BIZ UDPゴシック" panose="020B0400000000000000" pitchFamily="50" charset="-128"/>
              </a:rPr>
              <a:t>★</a:t>
            </a:r>
            <a:r>
              <a:rPr kumimoji="1" lang="en-US" altLang="ja-JP" sz="1100" b="1" dirty="0">
                <a:solidFill>
                  <a:srgbClr val="103879"/>
                </a:solidFill>
                <a:latin typeface="BIZ UDPゴシック" panose="020B0400000000000000" pitchFamily="50" charset="-128"/>
                <a:ea typeface="BIZ UDPゴシック" panose="020B0400000000000000" pitchFamily="50" charset="-128"/>
              </a:rPr>
              <a:t>1</a:t>
            </a:r>
            <a:r>
              <a:rPr kumimoji="1" lang="ja-JP" altLang="en-US" sz="1100" b="1" dirty="0">
                <a:solidFill>
                  <a:srgbClr val="103879"/>
                </a:solidFill>
                <a:latin typeface="BIZ UDPゴシック" panose="020B0400000000000000" pitchFamily="50" charset="-128"/>
                <a:ea typeface="BIZ UDPゴシック" panose="020B0400000000000000" pitchFamily="50" charset="-128"/>
              </a:rPr>
              <a:t>を取得</a:t>
            </a:r>
          </a:p>
        </p:txBody>
      </p:sp>
      <p:cxnSp>
        <p:nvCxnSpPr>
          <p:cNvPr id="230" name="直線コネクタ 229">
            <a:extLst>
              <a:ext uri="{FF2B5EF4-FFF2-40B4-BE49-F238E27FC236}">
                <a16:creationId xmlns:a16="http://schemas.microsoft.com/office/drawing/2014/main" id="{27704429-69A3-1490-F370-AEFF663ABE6F}"/>
              </a:ext>
            </a:extLst>
          </p:cNvPr>
          <p:cNvCxnSpPr>
            <a:cxnSpLocks/>
          </p:cNvCxnSpPr>
          <p:nvPr/>
        </p:nvCxnSpPr>
        <p:spPr>
          <a:xfrm>
            <a:off x="132851" y="8407013"/>
            <a:ext cx="298674" cy="207048"/>
          </a:xfrm>
          <a:prstGeom prst="line">
            <a:avLst/>
          </a:prstGeom>
          <a:ln>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1" name="直線コネクタ 230">
            <a:extLst>
              <a:ext uri="{FF2B5EF4-FFF2-40B4-BE49-F238E27FC236}">
                <a16:creationId xmlns:a16="http://schemas.microsoft.com/office/drawing/2014/main" id="{110D770E-4177-35D1-8A6C-D675F52C837D}"/>
              </a:ext>
            </a:extLst>
          </p:cNvPr>
          <p:cNvCxnSpPr>
            <a:cxnSpLocks/>
          </p:cNvCxnSpPr>
          <p:nvPr/>
        </p:nvCxnSpPr>
        <p:spPr>
          <a:xfrm flipV="1">
            <a:off x="3215093" y="8415692"/>
            <a:ext cx="270204" cy="207207"/>
          </a:xfrm>
          <a:prstGeom prst="line">
            <a:avLst/>
          </a:prstGeom>
          <a:ln>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32" name="テキスト ボックス 323">
            <a:extLst>
              <a:ext uri="{FF2B5EF4-FFF2-40B4-BE49-F238E27FC236}">
                <a16:creationId xmlns:a16="http://schemas.microsoft.com/office/drawing/2014/main" id="{A78ACE11-9AA8-87CE-66C2-1016348A3CA8}"/>
              </a:ext>
            </a:extLst>
          </p:cNvPr>
          <p:cNvSpPr txBox="1">
            <a:spLocks noChangeArrowheads="1"/>
          </p:cNvSpPr>
          <p:nvPr/>
        </p:nvSpPr>
        <p:spPr bwMode="auto">
          <a:xfrm>
            <a:off x="66954" y="9003205"/>
            <a:ext cx="363349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ja-JP" altLang="ja-JP" sz="1200" b="1" dirty="0">
                <a:latin typeface="BIZ UDPゴシック" panose="020B0400000000000000" pitchFamily="50" charset="-128"/>
                <a:ea typeface="BIZ UDPゴシック" panose="020B0400000000000000" pitchFamily="50" charset="-128"/>
              </a:rPr>
              <a:t>サイバーセキュリティの面で信頼性が担保された</a:t>
            </a:r>
            <a:endParaRPr lang="en-US" altLang="ja-JP" sz="1200" b="1" dirty="0">
              <a:latin typeface="BIZ UDPゴシック" panose="020B0400000000000000" pitchFamily="50" charset="-128"/>
              <a:ea typeface="BIZ UDPゴシック" panose="020B0400000000000000" pitchFamily="50" charset="-128"/>
            </a:endParaRPr>
          </a:p>
          <a:p>
            <a:pPr algn="ctr"/>
            <a:r>
              <a:rPr lang="ja-JP" altLang="ja-JP" sz="1200" b="1" dirty="0">
                <a:latin typeface="BIZ UDPゴシック" panose="020B0400000000000000" pitchFamily="50" charset="-128"/>
                <a:ea typeface="BIZ UDPゴシック" panose="020B0400000000000000" pitchFamily="50" charset="-128"/>
              </a:rPr>
              <a:t>製品として、より安心してご利用いただけます</a:t>
            </a:r>
            <a:r>
              <a:rPr lang="ja-JP" altLang="en-US" sz="1200" b="1" dirty="0">
                <a:latin typeface="BIZ UDPゴシック" panose="020B0400000000000000" pitchFamily="50" charset="-128"/>
                <a:ea typeface="BIZ UDPゴシック" panose="020B0400000000000000" pitchFamily="50" charset="-128"/>
              </a:rPr>
              <a:t>！</a:t>
            </a:r>
            <a:endParaRPr lang="ja-JP" altLang="ja-JP" sz="1200" b="1" dirty="0">
              <a:latin typeface="BIZ UDPゴシック" panose="020B0400000000000000" pitchFamily="50" charset="-128"/>
              <a:ea typeface="BIZ UDPゴシック" panose="020B0400000000000000" pitchFamily="50" charset="-128"/>
            </a:endParaRPr>
          </a:p>
        </p:txBody>
      </p:sp>
      <p:sp>
        <p:nvSpPr>
          <p:cNvPr id="233" name="矢印: 右 232">
            <a:extLst>
              <a:ext uri="{FF2B5EF4-FFF2-40B4-BE49-F238E27FC236}">
                <a16:creationId xmlns:a16="http://schemas.microsoft.com/office/drawing/2014/main" id="{FDFF290E-F14F-34D0-A327-05E51E50D5BD}"/>
              </a:ext>
            </a:extLst>
          </p:cNvPr>
          <p:cNvSpPr/>
          <p:nvPr/>
        </p:nvSpPr>
        <p:spPr>
          <a:xfrm rot="5400000">
            <a:off x="1601057" y="8709129"/>
            <a:ext cx="277767" cy="350989"/>
          </a:xfrm>
          <a:prstGeom prst="right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39" name="図 38">
            <a:extLst>
              <a:ext uri="{FF2B5EF4-FFF2-40B4-BE49-F238E27FC236}">
                <a16:creationId xmlns:a16="http://schemas.microsoft.com/office/drawing/2014/main" id="{65C92E5A-691A-2317-927B-7D4833727FA8}"/>
              </a:ext>
            </a:extLst>
          </p:cNvPr>
          <p:cNvPicPr>
            <a:picLocks noChangeAspect="1"/>
          </p:cNvPicPr>
          <p:nvPr/>
        </p:nvPicPr>
        <p:blipFill>
          <a:blip r:embed="rId23" cstate="print">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88830" y="822490"/>
            <a:ext cx="2258484" cy="1088902"/>
          </a:xfrm>
          <a:prstGeom prst="rect">
            <a:avLst/>
          </a:prstGeom>
        </p:spPr>
      </p:pic>
      <p:sp>
        <p:nvSpPr>
          <p:cNvPr id="40" name="Rectangle 61">
            <a:extLst>
              <a:ext uri="{FF2B5EF4-FFF2-40B4-BE49-F238E27FC236}">
                <a16:creationId xmlns:a16="http://schemas.microsoft.com/office/drawing/2014/main" id="{7315803F-D120-7A93-8EFE-6EAFE0738C1B}"/>
              </a:ext>
            </a:extLst>
          </p:cNvPr>
          <p:cNvSpPr>
            <a:spLocks/>
          </p:cNvSpPr>
          <p:nvPr/>
        </p:nvSpPr>
        <p:spPr bwMode="auto">
          <a:xfrm>
            <a:off x="460123" y="985700"/>
            <a:ext cx="2262187" cy="811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6798" tIns="46798" rIns="46798" bIns="46798" anchor="ctr">
            <a:spAutoFit/>
          </a:bodyPr>
          <a:lstStyle>
            <a:defPPr>
              <a:defRPr lang="en-US"/>
            </a:defPPr>
            <a:lvl1pPr marL="0" algn="l" defTabSz="457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1pPr>
            <a:lvl2pPr marL="742950" indent="-285750" algn="l" defTabSz="457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2pPr>
            <a:lvl3pPr marL="1143000" indent="-228600" algn="l" defTabSz="457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3pPr>
            <a:lvl4pPr marL="1600200" indent="-228600" algn="l" defTabSz="457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4pPr>
            <a:lvl5pPr marL="2057400" indent="-228600" algn="l" defTabSz="457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5pPr>
            <a:lvl6pPr marL="2514600" indent="-228600" algn="l" defTabSz="457200" rtl="0" eaLnBrk="0" fontAlgn="base" latinLnBrk="0" hangingPunct="0">
              <a:spcBef>
                <a:spcPts val="1200"/>
              </a:spcBef>
              <a:spcAft>
                <a:spcPct val="0"/>
              </a:spcAft>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6pPr>
            <a:lvl7pPr marL="2971800" indent="-228600" algn="l" defTabSz="457200" rtl="0" eaLnBrk="0" fontAlgn="base" latinLnBrk="0" hangingPunct="0">
              <a:spcBef>
                <a:spcPts val="1200"/>
              </a:spcBef>
              <a:spcAft>
                <a:spcPct val="0"/>
              </a:spcAft>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7pPr>
            <a:lvl8pPr marL="3429000" indent="-228600" algn="l" defTabSz="457200" rtl="0" eaLnBrk="0" fontAlgn="base" latinLnBrk="0" hangingPunct="0">
              <a:spcBef>
                <a:spcPts val="1200"/>
              </a:spcBef>
              <a:spcAft>
                <a:spcPct val="0"/>
              </a:spcAft>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8pPr>
            <a:lvl9pPr marL="3886200" indent="-228600" algn="l" defTabSz="457200" rtl="0" eaLnBrk="0" fontAlgn="base" latinLnBrk="0" hangingPunct="0">
              <a:spcBef>
                <a:spcPts val="1200"/>
              </a:spcBef>
              <a:spcAft>
                <a:spcPct val="0"/>
              </a:spcAft>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9pPr>
          </a:lstStyle>
          <a:p>
            <a:pPr eaLnBrk="1">
              <a:lnSpc>
                <a:spcPct val="115000"/>
              </a:lnSpc>
              <a:spcBef>
                <a:spcPct val="0"/>
              </a:spcBef>
              <a:buSzTx/>
              <a:buFontTx/>
              <a:buNone/>
            </a:pPr>
            <a:r>
              <a:rPr lang="ja-JP" altLang="en-US"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rPr>
              <a:t>高圧力パワフル給湯！</a:t>
            </a:r>
            <a:endParaRPr lang="en-US" altLang="ja-JP"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endParaRPr>
          </a:p>
          <a:p>
            <a:pPr eaLnBrk="1">
              <a:lnSpc>
                <a:spcPct val="115000"/>
              </a:lnSpc>
              <a:spcBef>
                <a:spcPct val="0"/>
              </a:spcBef>
              <a:buSzTx/>
              <a:buFontTx/>
              <a:buNone/>
            </a:pPr>
            <a:r>
              <a:rPr lang="ja-JP" altLang="en-US"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rPr>
              <a:t>－</a:t>
            </a:r>
            <a:r>
              <a:rPr lang="en-US" altLang="ja-JP"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rPr>
              <a:t>25</a:t>
            </a:r>
            <a:r>
              <a:rPr lang="ja-JP" altLang="en-US"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rPr>
              <a:t>℃対応の</a:t>
            </a:r>
            <a:endParaRPr lang="en-US" altLang="ja-JP"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endParaRPr>
          </a:p>
          <a:p>
            <a:pPr eaLnBrk="1">
              <a:lnSpc>
                <a:spcPct val="115000"/>
              </a:lnSpc>
              <a:spcBef>
                <a:spcPct val="0"/>
              </a:spcBef>
              <a:buSzTx/>
              <a:buFontTx/>
              <a:buNone/>
            </a:pPr>
            <a:r>
              <a:rPr lang="ja-JP" altLang="en-US"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rPr>
              <a:t>寒冷地仕様！</a:t>
            </a:r>
            <a:endParaRPr lang="en-US" altLang="ja-JP" sz="1400" dirty="0">
              <a:solidFill>
                <a:schemeClr val="tx1">
                  <a:lumMod val="75000"/>
                  <a:lumOff val="25000"/>
                </a:schemeClr>
              </a:solidFill>
              <a:latin typeface="Meiryo UI" panose="020B0604030504040204" pitchFamily="50" charset="-128"/>
              <a:ea typeface="Meiryo UI" panose="020B0604030504040204" pitchFamily="50" charset="-128"/>
              <a:sym typeface="ＭＳ Ｐゴシック" panose="020B0600070205080204" pitchFamily="50" charset="-128"/>
            </a:endParaRPr>
          </a:p>
        </p:txBody>
      </p:sp>
      <p:sp>
        <p:nvSpPr>
          <p:cNvPr id="41" name="Rectangle 16">
            <a:extLst>
              <a:ext uri="{FF2B5EF4-FFF2-40B4-BE49-F238E27FC236}">
                <a16:creationId xmlns:a16="http://schemas.microsoft.com/office/drawing/2014/main" id="{8ACF6C0A-4E01-6635-5C45-DB37264AF513}"/>
              </a:ext>
            </a:extLst>
          </p:cNvPr>
          <p:cNvSpPr>
            <a:spLocks/>
          </p:cNvSpPr>
          <p:nvPr/>
        </p:nvSpPr>
        <p:spPr bwMode="auto">
          <a:xfrm>
            <a:off x="5742487" y="104405"/>
            <a:ext cx="1815560" cy="5386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spAutoFit/>
          </a:bodyPr>
          <a:lstStyle>
            <a:defPPr>
              <a:defRPr lang="en-US"/>
            </a:defPPr>
            <a:lvl1pPr marL="0" algn="l" defTabSz="1473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1pPr>
            <a:lvl2pPr marL="742950" indent="-285750" algn="l" defTabSz="1473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2pPr>
            <a:lvl3pPr marL="1143000" indent="-228600" algn="l" defTabSz="1473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3pPr>
            <a:lvl4pPr marL="1600200" indent="-228600" algn="l" defTabSz="1473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4pPr>
            <a:lvl5pPr marL="2057400" indent="-228600" algn="l" defTabSz="1473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5pPr>
            <a:lvl6pPr marL="2514600" indent="-228600" algn="l" defTabSz="1473200" rtl="0" eaLnBrk="0" fontAlgn="base" latinLnBrk="0" hangingPunct="0">
              <a:spcBef>
                <a:spcPts val="1200"/>
              </a:spcBef>
              <a:spcAft>
                <a:spcPct val="0"/>
              </a:spcAft>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6pPr>
            <a:lvl7pPr marL="2971800" indent="-228600" algn="l" defTabSz="1473200" rtl="0" eaLnBrk="0" fontAlgn="base" latinLnBrk="0" hangingPunct="0">
              <a:spcBef>
                <a:spcPts val="1200"/>
              </a:spcBef>
              <a:spcAft>
                <a:spcPct val="0"/>
              </a:spcAft>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7pPr>
            <a:lvl8pPr marL="3429000" indent="-228600" algn="l" defTabSz="1473200" rtl="0" eaLnBrk="0" fontAlgn="base" latinLnBrk="0" hangingPunct="0">
              <a:spcBef>
                <a:spcPts val="1200"/>
              </a:spcBef>
              <a:spcAft>
                <a:spcPct val="0"/>
              </a:spcAft>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8pPr>
            <a:lvl9pPr marL="3886200" indent="-228600" algn="l" defTabSz="1473200" rtl="0" eaLnBrk="0" fontAlgn="base" latinLnBrk="0" hangingPunct="0">
              <a:spcBef>
                <a:spcPts val="1200"/>
              </a:spcBef>
              <a:spcAft>
                <a:spcPct val="0"/>
              </a:spcAft>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9pPr>
          </a:lstStyle>
          <a:p>
            <a:pPr algn="ctr" eaLnBrk="1">
              <a:spcBef>
                <a:spcPct val="0"/>
              </a:spcBef>
              <a:buSzTx/>
              <a:buFontTx/>
              <a:buNone/>
            </a:pPr>
            <a:r>
              <a:rPr lang="ja-JP" altLang="en-US" sz="11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rPr>
              <a:t>寒冷地向け（－</a:t>
            </a:r>
            <a:r>
              <a:rPr lang="en-US" altLang="ja-JP" sz="11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rPr>
              <a:t>25℃</a:t>
            </a:r>
            <a:r>
              <a:rPr lang="ja-JP" altLang="en-US" sz="11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rPr>
              <a:t>対応）</a:t>
            </a:r>
            <a:endParaRPr lang="en-US" altLang="ja-JP" sz="11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endParaRPr>
          </a:p>
          <a:p>
            <a:pPr algn="ctr" eaLnBrk="1">
              <a:spcBef>
                <a:spcPct val="0"/>
              </a:spcBef>
              <a:buSzTx/>
              <a:buFontTx/>
              <a:buNone/>
            </a:pPr>
            <a:r>
              <a:rPr lang="en-US" altLang="ja-JP" sz="18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rPr>
              <a:t>370L</a:t>
            </a:r>
            <a:endParaRPr lang="ja-JP" altLang="en-US" sz="11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endParaRPr>
          </a:p>
        </p:txBody>
      </p:sp>
      <p:pic>
        <p:nvPicPr>
          <p:cNvPr id="42" name="図 41">
            <a:extLst>
              <a:ext uri="{FF2B5EF4-FFF2-40B4-BE49-F238E27FC236}">
                <a16:creationId xmlns:a16="http://schemas.microsoft.com/office/drawing/2014/main" id="{E92352F5-C48C-0594-B913-418CCA0326B7}"/>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3559164" y="2511775"/>
            <a:ext cx="1113937" cy="885845"/>
          </a:xfrm>
          <a:prstGeom prst="rect">
            <a:avLst/>
          </a:prstGeom>
        </p:spPr>
      </p:pic>
    </p:spTree>
    <p:extLst>
      <p:ext uri="{BB962C8B-B14F-4D97-AF65-F5344CB8AC3E}">
        <p14:creationId xmlns:p14="http://schemas.microsoft.com/office/powerpoint/2010/main" val="29203643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 name="グループ化 121">
            <a:extLst>
              <a:ext uri="{FF2B5EF4-FFF2-40B4-BE49-F238E27FC236}">
                <a16:creationId xmlns:a16="http://schemas.microsoft.com/office/drawing/2014/main" id="{AC6900FA-BD57-3831-38C7-810C3B87BF11}"/>
              </a:ext>
            </a:extLst>
          </p:cNvPr>
          <p:cNvGrpSpPr/>
          <p:nvPr/>
        </p:nvGrpSpPr>
        <p:grpSpPr>
          <a:xfrm>
            <a:off x="1881036" y="6778679"/>
            <a:ext cx="1025780" cy="1398791"/>
            <a:chOff x="4642822" y="3583536"/>
            <a:chExt cx="1152525" cy="1571625"/>
          </a:xfrm>
        </p:grpSpPr>
        <p:pic>
          <p:nvPicPr>
            <p:cNvPr id="120" name="グラフィックス 119">
              <a:extLst>
                <a:ext uri="{FF2B5EF4-FFF2-40B4-BE49-F238E27FC236}">
                  <a16:creationId xmlns:a16="http://schemas.microsoft.com/office/drawing/2014/main" id="{E75C1296-5D79-5AC5-E1F1-5BA352A5005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42822" y="3583536"/>
              <a:ext cx="1152525" cy="1571625"/>
            </a:xfrm>
            <a:prstGeom prst="rect">
              <a:avLst/>
            </a:prstGeom>
          </p:spPr>
        </p:pic>
        <p:sp>
          <p:nvSpPr>
            <p:cNvPr id="121" name="正方形/長方形 120">
              <a:extLst>
                <a:ext uri="{FF2B5EF4-FFF2-40B4-BE49-F238E27FC236}">
                  <a16:creationId xmlns:a16="http://schemas.microsoft.com/office/drawing/2014/main" id="{D66C4667-D803-C377-9473-CA9BED529427}"/>
                </a:ext>
              </a:extLst>
            </p:cNvPr>
            <p:cNvSpPr/>
            <p:nvPr/>
          </p:nvSpPr>
          <p:spPr>
            <a:xfrm>
              <a:off x="4673027" y="4254816"/>
              <a:ext cx="970001" cy="54236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pic>
        <p:nvPicPr>
          <p:cNvPr id="79" name="図 78" descr="グラフィカル ユーザー インターフェイス が含まれている画像&#10;&#10;AI によって生成されたコンテンツは間違っている可能性があります。">
            <a:extLst>
              <a:ext uri="{FF2B5EF4-FFF2-40B4-BE49-F238E27FC236}">
                <a16:creationId xmlns:a16="http://schemas.microsoft.com/office/drawing/2014/main" id="{7D8CD650-5E4B-83A4-CF52-AB482BF4CE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532" y="2820757"/>
            <a:ext cx="1888476" cy="1768952"/>
          </a:xfrm>
          <a:prstGeom prst="rect">
            <a:avLst/>
          </a:prstGeom>
        </p:spPr>
      </p:pic>
      <p:sp>
        <p:nvSpPr>
          <p:cNvPr id="4" name="正方形/長方形 3"/>
          <p:cNvSpPr/>
          <p:nvPr/>
        </p:nvSpPr>
        <p:spPr>
          <a:xfrm>
            <a:off x="0" y="0"/>
            <a:ext cx="12801600" cy="7997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5" name="正方形/長方形 12"/>
          <p:cNvSpPr>
            <a:spLocks noChangeArrowheads="1"/>
          </p:cNvSpPr>
          <p:nvPr/>
        </p:nvSpPr>
        <p:spPr bwMode="auto">
          <a:xfrm>
            <a:off x="7579518" y="-6554"/>
            <a:ext cx="1056424" cy="738188"/>
          </a:xfrm>
          <a:prstGeom prst="rect">
            <a:avLst/>
          </a:prstGeom>
          <a:solidFill>
            <a:srgbClr val="92D050"/>
          </a:solidFill>
          <a:ln w="25400" algn="ctr">
            <a:noFill/>
            <a:round/>
            <a:headEnd/>
            <a:tailEnd/>
          </a:ln>
        </p:spPr>
        <p:txBody>
          <a:bodyPr wrap="square" lIns="46800" tIns="46800" rIns="46800" bIns="4680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ja-JP" altLang="en-US" sz="1800"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50" charset="-128"/>
              <a:cs typeface="+mn-cs"/>
            </a:endParaRPr>
          </a:p>
        </p:txBody>
      </p:sp>
      <p:sp>
        <p:nvSpPr>
          <p:cNvPr id="6" name="正方形/長方形 7"/>
          <p:cNvSpPr>
            <a:spLocks noChangeArrowheads="1"/>
          </p:cNvSpPr>
          <p:nvPr/>
        </p:nvSpPr>
        <p:spPr bwMode="auto">
          <a:xfrm>
            <a:off x="2363440" y="-9056"/>
            <a:ext cx="3282058" cy="738188"/>
          </a:xfrm>
          <a:prstGeom prst="rect">
            <a:avLst/>
          </a:prstGeom>
          <a:solidFill>
            <a:srgbClr val="92D050"/>
          </a:solidFill>
          <a:ln w="25400" algn="ctr">
            <a:noFill/>
            <a:round/>
            <a:headEnd/>
            <a:tailEnd/>
          </a:ln>
        </p:spPr>
        <p:txBody>
          <a:bodyPr wrap="square" lIns="46800" tIns="46800" rIns="46800" bIns="4680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ja-JP" altLang="en-US" sz="1800"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50" charset="-128"/>
              <a:cs typeface="+mn-cs"/>
            </a:endParaRPr>
          </a:p>
        </p:txBody>
      </p:sp>
      <p:sp>
        <p:nvSpPr>
          <p:cNvPr id="7" name="Rectangle 15"/>
          <p:cNvSpPr>
            <a:spLocks/>
          </p:cNvSpPr>
          <p:nvPr/>
        </p:nvSpPr>
        <p:spPr bwMode="auto">
          <a:xfrm>
            <a:off x="2404084" y="133622"/>
            <a:ext cx="1286569" cy="4154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1473200" rtl="0" eaLnBrk="1" fontAlgn="auto" latinLnBrk="0" hangingPunct="1">
              <a:lnSpc>
                <a:spcPct val="100000"/>
              </a:lnSpc>
              <a:spcBef>
                <a:spcPct val="0"/>
              </a:spcBef>
              <a:spcAft>
                <a:spcPts val="0"/>
              </a:spcAft>
              <a:buClrTx/>
              <a:buSzTx/>
              <a:buFontTx/>
              <a:buNone/>
              <a:tabLst/>
              <a:defRPr/>
            </a:pPr>
            <a:r>
              <a:rPr kumimoji="0" lang="ja-JP" altLang="en-US" sz="105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自然冷媒</a:t>
            </a:r>
            <a:r>
              <a:rPr kumimoji="0" lang="en-US" altLang="ja-JP" sz="105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CO</a:t>
            </a:r>
            <a:r>
              <a:rPr kumimoji="0" lang="en-US" altLang="ja-JP" sz="6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2</a:t>
            </a:r>
            <a:r>
              <a:rPr kumimoji="0" lang="ja-JP" altLang="en-US" sz="105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家庭用</a:t>
            </a:r>
          </a:p>
          <a:p>
            <a:pPr marL="0" marR="0" lvl="0" indent="0" algn="ctr" defTabSz="1473200" rtl="0" eaLnBrk="1" fontAlgn="auto" latinLnBrk="0" hangingPunct="1">
              <a:lnSpc>
                <a:spcPct val="100000"/>
              </a:lnSpc>
              <a:spcBef>
                <a:spcPct val="0"/>
              </a:spcBef>
              <a:spcAft>
                <a:spcPts val="0"/>
              </a:spcAft>
              <a:buClrTx/>
              <a:buSzTx/>
              <a:buFontTx/>
              <a:buNone/>
              <a:tabLst/>
              <a:defRPr/>
            </a:pPr>
            <a:r>
              <a:rPr kumimoji="0" lang="ja-JP" altLang="en-US" sz="105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ヒートポンプ給湯機</a:t>
            </a:r>
          </a:p>
        </p:txBody>
      </p:sp>
      <p:sp>
        <p:nvSpPr>
          <p:cNvPr id="8" name="Rectangle 21"/>
          <p:cNvSpPr>
            <a:spLocks/>
          </p:cNvSpPr>
          <p:nvPr/>
        </p:nvSpPr>
        <p:spPr bwMode="auto">
          <a:xfrm>
            <a:off x="7723722" y="194652"/>
            <a:ext cx="807270" cy="307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1473200" rtl="0" eaLnBrk="1" fontAlgn="auto" latinLnBrk="0" hangingPunct="1">
              <a:lnSpc>
                <a:spcPct val="100000"/>
              </a:lnSpc>
              <a:spcBef>
                <a:spcPct val="0"/>
              </a:spcBef>
              <a:spcAft>
                <a:spcPts val="0"/>
              </a:spcAft>
              <a:buClrTx/>
              <a:buSzTx/>
              <a:buFontTx/>
              <a:buNone/>
              <a:tabLst/>
              <a:defRPr/>
            </a:pPr>
            <a:r>
              <a:rPr kumimoji="0" lang="ja-JP" altLang="en-US" sz="14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フルオート</a:t>
            </a:r>
          </a:p>
        </p:txBody>
      </p:sp>
      <p:sp>
        <p:nvSpPr>
          <p:cNvPr id="9" name="Rectangle 51"/>
          <p:cNvSpPr>
            <a:spLocks/>
          </p:cNvSpPr>
          <p:nvPr/>
        </p:nvSpPr>
        <p:spPr bwMode="auto">
          <a:xfrm>
            <a:off x="3296823" y="130754"/>
            <a:ext cx="2646363" cy="400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1473200" rtl="0" eaLnBrk="1" fontAlgn="auto" latinLnBrk="0" hangingPunct="1">
              <a:lnSpc>
                <a:spcPct val="100000"/>
              </a:lnSpc>
              <a:spcBef>
                <a:spcPct val="0"/>
              </a:spcBef>
              <a:spcAft>
                <a:spcPts val="0"/>
              </a:spcAft>
              <a:buClrTx/>
              <a:buSzTx/>
              <a:buFontTx/>
              <a:buNone/>
              <a:tabLst/>
              <a:defRPr/>
            </a:pPr>
            <a:r>
              <a:rPr kumimoji="0" lang="ja-JP" altLang="en-US" sz="2000" b="1" i="0" u="none" strike="noStrike" kern="1200" cap="none" spc="0" normalizeH="0" baseline="0" noProof="0" dirty="0">
                <a:ln>
                  <a:noFill/>
                </a:ln>
                <a:solidFill>
                  <a:prstClr val="white"/>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コロナエコキュート</a:t>
            </a:r>
          </a:p>
        </p:txBody>
      </p:sp>
      <p:pic>
        <p:nvPicPr>
          <p:cNvPr id="11" name="図 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5239" y="134738"/>
            <a:ext cx="1863725"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グループ化 142"/>
          <p:cNvGrpSpPr>
            <a:grpSpLocks/>
          </p:cNvGrpSpPr>
          <p:nvPr/>
        </p:nvGrpSpPr>
        <p:grpSpPr bwMode="auto">
          <a:xfrm>
            <a:off x="8601978" y="141538"/>
            <a:ext cx="4285786" cy="571552"/>
            <a:chOff x="10845800" y="379413"/>
            <a:chExt cx="3964484" cy="528298"/>
          </a:xfrm>
        </p:grpSpPr>
        <p:grpSp>
          <p:nvGrpSpPr>
            <p:cNvPr id="13" name="グループ化 143"/>
            <p:cNvGrpSpPr>
              <a:grpSpLocks/>
            </p:cNvGrpSpPr>
            <p:nvPr/>
          </p:nvGrpSpPr>
          <p:grpSpPr bwMode="auto">
            <a:xfrm>
              <a:off x="10845800" y="379413"/>
              <a:ext cx="3964484" cy="528298"/>
              <a:chOff x="10845800" y="379413"/>
              <a:chExt cx="3964484" cy="528298"/>
            </a:xfrm>
          </p:grpSpPr>
          <p:grpSp>
            <p:nvGrpSpPr>
              <p:cNvPr id="16" name="Group 40"/>
              <p:cNvGrpSpPr>
                <a:grpSpLocks/>
              </p:cNvGrpSpPr>
              <p:nvPr/>
            </p:nvGrpSpPr>
            <p:grpSpPr bwMode="auto">
              <a:xfrm>
                <a:off x="10845800" y="379413"/>
                <a:ext cx="3964484" cy="528298"/>
                <a:chOff x="-77788" y="0"/>
                <a:chExt cx="3964485" cy="527905"/>
              </a:xfrm>
            </p:grpSpPr>
            <p:pic>
              <p:nvPicPr>
                <p:cNvPr id="26" name="Picture 41" descr="名称未設定-1"/>
                <p:cNvPicPr>
                  <a:picLocks noChangeAspect="1"/>
                </p:cNvPicPr>
                <p:nvPr/>
              </p:nvPicPr>
              <p:blipFill>
                <a:blip r:embed="rId6">
                  <a:extLst>
                    <a:ext uri="{28A0092B-C50C-407E-A947-70E740481C1C}">
                      <a14:useLocalDpi xmlns:a14="http://schemas.microsoft.com/office/drawing/2010/main" val="0"/>
                    </a:ext>
                  </a:extLst>
                </a:blip>
                <a:srcRect t="17368" b="76176"/>
                <a:stretch>
                  <a:fillRect/>
                </a:stretch>
              </p:blipFill>
              <p:spPr bwMode="auto">
                <a:xfrm>
                  <a:off x="131762" y="0"/>
                  <a:ext cx="3563938" cy="288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 name="Rectangle 42"/>
                <p:cNvSpPr>
                  <a:spLocks/>
                </p:cNvSpPr>
                <p:nvPr/>
              </p:nvSpPr>
              <p:spPr bwMode="auto">
                <a:xfrm>
                  <a:off x="-77788" y="316017"/>
                  <a:ext cx="628650" cy="211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1473200" rtl="0" eaLnBrk="1" fontAlgn="auto" latinLnBrk="0" hangingPunct="1">
                    <a:lnSpc>
                      <a:spcPct val="50000"/>
                    </a:lnSpc>
                    <a:spcBef>
                      <a:spcPts val="300"/>
                    </a:spcBef>
                    <a:spcAft>
                      <a:spcPts val="0"/>
                    </a:spcAft>
                    <a:buClrTx/>
                    <a:buSzTx/>
                    <a:buFontTx/>
                    <a:buNone/>
                    <a:tabLst/>
                    <a:defRPr/>
                  </a:pPr>
                  <a:r>
                    <a:rPr kumimoji="0" lang="ja-JP" altLang="en-US" sz="500" b="0" i="0" u="none" strike="noStrike" kern="120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Arial" panose="020B0604020202020204" pitchFamily="34" charset="0"/>
                      <a:sym typeface="ＭＳ Ｐゴシック" panose="020B0600070205080204" pitchFamily="50" charset="-128"/>
                    </a:rPr>
                    <a:t>ふろ自動</a:t>
                  </a:r>
                  <a:endParaRPr kumimoji="0" lang="ja-JP" altLang="en-US" sz="5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a:p>
                  <a:pPr marL="0" marR="0" lvl="0" indent="0" algn="ctr" defTabSz="1473200" rtl="0" eaLnBrk="1" fontAlgn="auto" latinLnBrk="0" hangingPunct="1">
                    <a:lnSpc>
                      <a:spcPct val="50000"/>
                    </a:lnSpc>
                    <a:spcBef>
                      <a:spcPts val="300"/>
                    </a:spcBef>
                    <a:spcAft>
                      <a:spcPts val="0"/>
                    </a:spcAft>
                    <a:buClrTx/>
                    <a:buSzTx/>
                    <a:buFontTx/>
                    <a:buNone/>
                    <a:tabLst/>
                    <a:defRPr/>
                  </a:pPr>
                  <a:r>
                    <a:rPr kumimoji="0" lang="ja-JP" altLang="en-US" sz="500" b="0" i="0" u="none" strike="noStrike" kern="120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Arial" panose="020B0604020202020204" pitchFamily="34" charset="0"/>
                      <a:sym typeface="ＭＳ Ｐゴシック" panose="020B0600070205080204" pitchFamily="50" charset="-128"/>
                    </a:rPr>
                    <a:t>スイッチオン</a:t>
                  </a:r>
                  <a:endParaRPr kumimoji="0" lang="ja-JP" altLang="en-US" sz="5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p:txBody>
            </p:sp>
            <p:sp>
              <p:nvSpPr>
                <p:cNvPr id="28" name="Rectangle 43"/>
                <p:cNvSpPr>
                  <a:spLocks/>
                </p:cNvSpPr>
                <p:nvPr/>
              </p:nvSpPr>
              <p:spPr bwMode="auto">
                <a:xfrm>
                  <a:off x="647641" y="333342"/>
                  <a:ext cx="628650" cy="1307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1473200" rtl="0" eaLnBrk="1" fontAlgn="auto" latinLnBrk="0" hangingPunct="1">
                    <a:lnSpc>
                      <a:spcPct val="50000"/>
                    </a:lnSpc>
                    <a:spcBef>
                      <a:spcPts val="300"/>
                    </a:spcBef>
                    <a:spcAft>
                      <a:spcPts val="0"/>
                    </a:spcAft>
                    <a:buClrTx/>
                    <a:buSzTx/>
                    <a:buFontTx/>
                    <a:buNone/>
                    <a:tabLst/>
                    <a:defRPr/>
                  </a:pPr>
                  <a:r>
                    <a:rPr kumimoji="0" lang="ja-JP" altLang="en-US" sz="500" b="0" i="0" u="none" strike="noStrike" kern="120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Arial" panose="020B0604020202020204" pitchFamily="34" charset="0"/>
                      <a:sym typeface="ＭＳ Ｐゴシック" panose="020B0600070205080204" pitchFamily="50" charset="-128"/>
                    </a:rPr>
                    <a:t>お湯はり開始</a:t>
                  </a:r>
                  <a:endParaRPr kumimoji="0" lang="ja-JP" altLang="en-US" sz="5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p:txBody>
            </p:sp>
            <p:sp>
              <p:nvSpPr>
                <p:cNvPr id="29" name="Rectangle 44"/>
                <p:cNvSpPr>
                  <a:spLocks/>
                </p:cNvSpPr>
                <p:nvPr/>
              </p:nvSpPr>
              <p:spPr bwMode="auto">
                <a:xfrm>
                  <a:off x="1121084" y="291882"/>
                  <a:ext cx="844550" cy="211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1473200" rtl="0" eaLnBrk="1" fontAlgn="auto" latinLnBrk="0" hangingPunct="1">
                    <a:lnSpc>
                      <a:spcPct val="50000"/>
                    </a:lnSpc>
                    <a:spcBef>
                      <a:spcPts val="300"/>
                    </a:spcBef>
                    <a:spcAft>
                      <a:spcPts val="0"/>
                    </a:spcAft>
                    <a:buClrTx/>
                    <a:buSzTx/>
                    <a:buFontTx/>
                    <a:buNone/>
                    <a:tabLst/>
                    <a:defRPr/>
                  </a:pPr>
                  <a:r>
                    <a:rPr kumimoji="0" lang="ja-JP" altLang="en-US" sz="500" b="0" i="0" u="none" strike="noStrike" kern="120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Arial" panose="020B0604020202020204" pitchFamily="34" charset="0"/>
                      <a:sym typeface="ＭＳ Ｐゴシック" panose="020B0600070205080204" pitchFamily="50" charset="-128"/>
                    </a:rPr>
                    <a:t>設定された湯温・</a:t>
                  </a:r>
                  <a:endParaRPr kumimoji="0" lang="ja-JP" altLang="en-US" sz="5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a:p>
                  <a:pPr marL="0" marR="0" lvl="0" indent="0" algn="ctr" defTabSz="1473200" rtl="0" eaLnBrk="1" fontAlgn="auto" latinLnBrk="0" hangingPunct="1">
                    <a:lnSpc>
                      <a:spcPct val="50000"/>
                    </a:lnSpc>
                    <a:spcBef>
                      <a:spcPts val="300"/>
                    </a:spcBef>
                    <a:spcAft>
                      <a:spcPts val="0"/>
                    </a:spcAft>
                    <a:buClrTx/>
                    <a:buSzTx/>
                    <a:buFontTx/>
                    <a:buNone/>
                    <a:tabLst/>
                    <a:defRPr/>
                  </a:pPr>
                  <a:r>
                    <a:rPr kumimoji="0" lang="ja-JP" altLang="en-US" sz="500" b="0" i="0" u="none" strike="noStrike" kern="120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Arial" panose="020B0604020202020204" pitchFamily="34" charset="0"/>
                      <a:sym typeface="ＭＳ Ｐゴシック" panose="020B0600070205080204" pitchFamily="50" charset="-128"/>
                    </a:rPr>
                    <a:t>湯量でお湯はり停止</a:t>
                  </a:r>
                  <a:endParaRPr kumimoji="0" lang="ja-JP" altLang="en-US" sz="5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p:txBody>
            </p:sp>
            <p:sp>
              <p:nvSpPr>
                <p:cNvPr id="30" name="Rectangle 45"/>
                <p:cNvSpPr>
                  <a:spLocks/>
                </p:cNvSpPr>
                <p:nvPr/>
              </p:nvSpPr>
              <p:spPr bwMode="auto">
                <a:xfrm>
                  <a:off x="1741676" y="300286"/>
                  <a:ext cx="774700" cy="211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1473200" rtl="0" eaLnBrk="1" fontAlgn="auto" latinLnBrk="0" hangingPunct="1">
                    <a:lnSpc>
                      <a:spcPct val="50000"/>
                    </a:lnSpc>
                    <a:spcBef>
                      <a:spcPts val="300"/>
                    </a:spcBef>
                    <a:spcAft>
                      <a:spcPts val="0"/>
                    </a:spcAft>
                    <a:buClrTx/>
                    <a:buSzTx/>
                    <a:buFontTx/>
                    <a:buNone/>
                    <a:tabLst/>
                    <a:defRPr/>
                  </a:pPr>
                  <a:r>
                    <a:rPr kumimoji="0" lang="ja-JP" altLang="en-US" sz="500" b="0" i="0" u="none" strike="noStrike" kern="120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Arial" panose="020B0604020202020204" pitchFamily="34" charset="0"/>
                      <a:sym typeface="ＭＳ Ｐゴシック" panose="020B0600070205080204" pitchFamily="50" charset="-128"/>
                    </a:rPr>
                    <a:t>メロディと音声</a:t>
                  </a:r>
                  <a:endParaRPr kumimoji="0" lang="ja-JP" altLang="en-US" sz="5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a:p>
                  <a:pPr marL="0" marR="0" lvl="0" indent="0" algn="ctr" defTabSz="1473200" rtl="0" eaLnBrk="1" fontAlgn="auto" latinLnBrk="0" hangingPunct="1">
                    <a:lnSpc>
                      <a:spcPct val="50000"/>
                    </a:lnSpc>
                    <a:spcBef>
                      <a:spcPts val="300"/>
                    </a:spcBef>
                    <a:spcAft>
                      <a:spcPts val="0"/>
                    </a:spcAft>
                    <a:buClrTx/>
                    <a:buSzTx/>
                    <a:buFontTx/>
                    <a:buNone/>
                    <a:tabLst/>
                    <a:defRPr/>
                  </a:pPr>
                  <a:r>
                    <a:rPr kumimoji="0" lang="ja-JP" altLang="en-US" sz="500" b="0" i="0" u="none" strike="noStrike" kern="120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Arial" panose="020B0604020202020204" pitchFamily="34" charset="0"/>
                      <a:sym typeface="ＭＳ Ｐゴシック" panose="020B0600070205080204" pitchFamily="50" charset="-128"/>
                    </a:rPr>
                    <a:t>ガイドでお知らせ</a:t>
                  </a:r>
                  <a:endParaRPr kumimoji="0" lang="ja-JP" altLang="en-US" sz="5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p:txBody>
            </p:sp>
            <p:sp>
              <p:nvSpPr>
                <p:cNvPr id="31" name="Rectangle 46"/>
                <p:cNvSpPr>
                  <a:spLocks/>
                </p:cNvSpPr>
                <p:nvPr/>
              </p:nvSpPr>
              <p:spPr bwMode="auto">
                <a:xfrm>
                  <a:off x="2548389" y="304573"/>
                  <a:ext cx="628650" cy="1380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1473200" rtl="0" eaLnBrk="1" fontAlgn="auto" latinLnBrk="0" hangingPunct="1">
                    <a:lnSpc>
                      <a:spcPct val="50000"/>
                    </a:lnSpc>
                    <a:spcBef>
                      <a:spcPts val="300"/>
                    </a:spcBef>
                    <a:spcAft>
                      <a:spcPts val="0"/>
                    </a:spcAft>
                    <a:buClrTx/>
                    <a:buSzTx/>
                    <a:buFontTx/>
                    <a:buNone/>
                    <a:tabLst/>
                    <a:defRPr/>
                  </a:pPr>
                  <a:r>
                    <a:rPr kumimoji="0" lang="ja-JP" altLang="en-US" sz="500" b="0" i="0" u="none" strike="noStrike" kern="120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Arial" panose="020B0604020202020204" pitchFamily="34" charset="0"/>
                      <a:sym typeface="ＭＳ Ｐゴシック" panose="020B0600070205080204" pitchFamily="50" charset="-128"/>
                    </a:rPr>
                    <a:t>入浴を待機</a:t>
                  </a:r>
                  <a:endParaRPr kumimoji="0" lang="ja-JP" altLang="en-US" sz="5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p:txBody>
            </p:sp>
            <p:sp>
              <p:nvSpPr>
                <p:cNvPr id="32" name="Rectangle 47"/>
                <p:cNvSpPr>
                  <a:spLocks/>
                </p:cNvSpPr>
                <p:nvPr/>
              </p:nvSpPr>
              <p:spPr bwMode="auto">
                <a:xfrm>
                  <a:off x="2973884" y="288710"/>
                  <a:ext cx="912813" cy="2118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20" rIns="45720">
                  <a:spAutoFit/>
                </a:bodyPr>
                <a:lstStyle>
                  <a:lvl1pPr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defTabSz="14732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defTabSz="14732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1473200" rtl="0" eaLnBrk="1" fontAlgn="auto" latinLnBrk="0" hangingPunct="1">
                    <a:lnSpc>
                      <a:spcPct val="50000"/>
                    </a:lnSpc>
                    <a:spcBef>
                      <a:spcPts val="300"/>
                    </a:spcBef>
                    <a:spcAft>
                      <a:spcPts val="0"/>
                    </a:spcAft>
                    <a:buClrTx/>
                    <a:buSzTx/>
                    <a:buFontTx/>
                    <a:buNone/>
                    <a:tabLst/>
                    <a:defRPr/>
                  </a:pPr>
                  <a:r>
                    <a:rPr kumimoji="0" lang="ja-JP" altLang="en-US" sz="500" b="0" i="0" u="none" strike="noStrike" kern="120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Arial" panose="020B0604020202020204" pitchFamily="34" charset="0"/>
                      <a:sym typeface="ＭＳ Ｐゴシック" panose="020B0600070205080204" pitchFamily="50" charset="-128"/>
                    </a:rPr>
                    <a:t>入浴を検知して</a:t>
                  </a:r>
                  <a:endParaRPr kumimoji="0" lang="ja-JP" altLang="en-US" sz="5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a:p>
                  <a:pPr marL="0" marR="0" lvl="0" indent="0" algn="ctr" defTabSz="1473200" rtl="0" eaLnBrk="1" fontAlgn="auto" latinLnBrk="0" hangingPunct="1">
                    <a:lnSpc>
                      <a:spcPct val="50000"/>
                    </a:lnSpc>
                    <a:spcBef>
                      <a:spcPts val="300"/>
                    </a:spcBef>
                    <a:spcAft>
                      <a:spcPts val="0"/>
                    </a:spcAft>
                    <a:buClrTx/>
                    <a:buSzTx/>
                    <a:buFontTx/>
                    <a:buNone/>
                    <a:tabLst/>
                    <a:defRPr/>
                  </a:pPr>
                  <a:r>
                    <a:rPr kumimoji="0" lang="ja-JP" altLang="en-US" sz="500" b="0" i="0" u="none" strike="noStrike" kern="1200" cap="none" spc="0" normalizeH="0" baseline="0" noProof="0">
                      <a:ln>
                        <a:noFill/>
                      </a:ln>
                      <a:solidFill>
                        <a:srgbClr val="000000"/>
                      </a:solidFill>
                      <a:effectLst/>
                      <a:uLnTx/>
                      <a:uFillTx/>
                      <a:latin typeface="ＭＳ Ｐゴシック" panose="020B0600070205080204" pitchFamily="50" charset="-128"/>
                      <a:ea typeface="ＭＳ Ｐゴシック" panose="020B0600070205080204" pitchFamily="50" charset="-128"/>
                      <a:cs typeface="Arial" panose="020B0604020202020204" pitchFamily="34" charset="0"/>
                      <a:sym typeface="ＭＳ Ｐゴシック" panose="020B0600070205080204" pitchFamily="50" charset="-128"/>
                    </a:rPr>
                    <a:t>設定湯温に追いだき</a:t>
                  </a:r>
                  <a:endParaRPr kumimoji="0" lang="ja-JP" altLang="en-US" sz="5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p:txBody>
            </p:sp>
          </p:grpSp>
          <p:grpSp>
            <p:nvGrpSpPr>
              <p:cNvPr id="17" name="グループ化 383"/>
              <p:cNvGrpSpPr>
                <a:grpSpLocks/>
              </p:cNvGrpSpPr>
              <p:nvPr/>
            </p:nvGrpSpPr>
            <p:grpSpPr bwMode="auto">
              <a:xfrm>
                <a:off x="12894467" y="379413"/>
                <a:ext cx="375438" cy="277812"/>
                <a:chOff x="12732542" y="393700"/>
                <a:chExt cx="375438" cy="277813"/>
              </a:xfrm>
            </p:grpSpPr>
            <p:sp>
              <p:nvSpPr>
                <p:cNvPr id="21" name="正方形/長方形 28"/>
                <p:cNvSpPr>
                  <a:spLocks noChangeArrowheads="1"/>
                </p:cNvSpPr>
                <p:nvPr/>
              </p:nvSpPr>
              <p:spPr bwMode="auto">
                <a:xfrm>
                  <a:off x="12732542" y="393700"/>
                  <a:ext cx="375438" cy="277813"/>
                </a:xfrm>
                <a:prstGeom prst="rect">
                  <a:avLst/>
                </a:prstGeom>
                <a:solidFill>
                  <a:srgbClr val="FFFFFF"/>
                </a:solidFill>
                <a:ln>
                  <a:noFill/>
                </a:ln>
                <a:effectLst/>
                <a:extLst>
                  <a:ext uri="{91240B29-F687-4F45-9708-019B960494DF}">
                    <a14:hiddenLine xmlns:a14="http://schemas.microsoft.com/office/drawing/2010/main" w="25400"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ja-JP" altLang="en-US" sz="29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p:txBody>
            </p:sp>
            <p:pic>
              <p:nvPicPr>
                <p:cNvPr id="22" name="Picture 429" descr="C:\Users\0128282\Desktop\アセット 1 - コピー.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732542" y="452437"/>
                  <a:ext cx="269900" cy="21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 name="グループ化 30"/>
                <p:cNvGrpSpPr>
                  <a:grpSpLocks/>
                </p:cNvGrpSpPr>
                <p:nvPr/>
              </p:nvGrpSpPr>
              <p:grpSpPr bwMode="auto">
                <a:xfrm rot="-486031">
                  <a:off x="12960604" y="523413"/>
                  <a:ext cx="140931" cy="126122"/>
                  <a:chOff x="12864062" y="399465"/>
                  <a:chExt cx="197130" cy="176415"/>
                </a:xfrm>
              </p:grpSpPr>
              <p:sp>
                <p:nvSpPr>
                  <p:cNvPr id="24" name="稲妻 29"/>
                  <p:cNvSpPr>
                    <a:spLocks noChangeArrowheads="1"/>
                  </p:cNvSpPr>
                  <p:nvPr/>
                </p:nvSpPr>
                <p:spPr bwMode="auto">
                  <a:xfrm rot="4756427">
                    <a:off x="12913591" y="349936"/>
                    <a:ext cx="85145" cy="184204"/>
                  </a:xfrm>
                  <a:prstGeom prst="lightningBolt">
                    <a:avLst/>
                  </a:prstGeom>
                  <a:solidFill>
                    <a:srgbClr val="FFC000"/>
                  </a:solidFill>
                  <a:ln>
                    <a:noFill/>
                  </a:ln>
                  <a:extLst>
                    <a:ext uri="{91240B29-F687-4F45-9708-019B960494DF}">
                      <a14:hiddenLine xmlns:a14="http://schemas.microsoft.com/office/drawing/2010/main" w="25400" algn="ctr">
                        <a:solidFill>
                          <a:srgbClr val="000000"/>
                        </a:solidFill>
                        <a:round/>
                        <a:headEnd/>
                        <a:tailEnd/>
                      </a14:hiddenLine>
                    </a:ext>
                  </a:extLst>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ja-JP" altLang="en-US" sz="29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p:txBody>
              </p:sp>
              <p:sp>
                <p:nvSpPr>
                  <p:cNvPr id="25" name="稲妻 438"/>
                  <p:cNvSpPr>
                    <a:spLocks noChangeArrowheads="1"/>
                  </p:cNvSpPr>
                  <p:nvPr/>
                </p:nvSpPr>
                <p:spPr bwMode="auto">
                  <a:xfrm rot="4168104" flipH="1">
                    <a:off x="12932086" y="446775"/>
                    <a:ext cx="94629" cy="163582"/>
                  </a:xfrm>
                  <a:prstGeom prst="lightningBolt">
                    <a:avLst/>
                  </a:prstGeom>
                  <a:solidFill>
                    <a:srgbClr val="FFC000"/>
                  </a:solidFill>
                  <a:ln>
                    <a:noFill/>
                  </a:ln>
                  <a:extLst>
                    <a:ext uri="{91240B29-F687-4F45-9708-019B960494DF}">
                      <a14:hiddenLine xmlns:a14="http://schemas.microsoft.com/office/drawing/2010/main" w="25400" algn="ctr">
                        <a:solidFill>
                          <a:srgbClr val="000000"/>
                        </a:solidFill>
                        <a:round/>
                        <a:headEnd/>
                        <a:tailEnd/>
                      </a14:hiddenLine>
                    </a:ext>
                  </a:extLst>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ja-JP" altLang="en-US" sz="29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p:txBody>
              </p:sp>
            </p:grpSp>
          </p:grpSp>
          <p:sp>
            <p:nvSpPr>
              <p:cNvPr id="18" name="正方形/長方形 446"/>
              <p:cNvSpPr>
                <a:spLocks noChangeArrowheads="1"/>
              </p:cNvSpPr>
              <p:nvPr/>
            </p:nvSpPr>
            <p:spPr bwMode="auto">
              <a:xfrm>
                <a:off x="10988510" y="379413"/>
                <a:ext cx="515143" cy="277812"/>
              </a:xfrm>
              <a:prstGeom prst="rect">
                <a:avLst/>
              </a:prstGeom>
              <a:solidFill>
                <a:srgbClr val="FFFFFF"/>
              </a:solidFill>
              <a:ln>
                <a:noFill/>
              </a:ln>
              <a:effectLst/>
              <a:extLst>
                <a:ext uri="{91240B29-F687-4F45-9708-019B960494DF}">
                  <a14:hiddenLine xmlns:a14="http://schemas.microsoft.com/office/drawing/2010/main" w="25400" algn="ctr">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ja-JP" altLang="en-US" sz="29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p:txBody>
          </p:sp>
          <p:pic>
            <p:nvPicPr>
              <p:cNvPr id="19" name="図 178"/>
              <p:cNvPicPr>
                <a:picLocks noChangeAspect="1"/>
              </p:cNvPicPr>
              <p:nvPr/>
            </p:nvPicPr>
            <p:blipFill>
              <a:blip r:embed="rId8">
                <a:extLst>
                  <a:ext uri="{28A0092B-C50C-407E-A947-70E740481C1C}">
                    <a14:useLocalDpi xmlns:a14="http://schemas.microsoft.com/office/drawing/2010/main" val="0"/>
                  </a:ext>
                </a:extLst>
              </a:blip>
              <a:srcRect l="72375" t="2544" r="7207" b="77975"/>
              <a:stretch>
                <a:fillRect/>
              </a:stretch>
            </p:blipFill>
            <p:spPr bwMode="auto">
              <a:xfrm>
                <a:off x="11005972" y="387320"/>
                <a:ext cx="379506" cy="29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432" descr="C:\Users\0128282\Desktop\s15r241w90un76ps_.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3905448">
                <a:off x="11287622" y="613395"/>
                <a:ext cx="183942" cy="11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14" name="直線コネクタ 144"/>
            <p:cNvCxnSpPr>
              <a:cxnSpLocks noChangeShapeType="1"/>
              <a:stCxn id="19" idx="1"/>
              <a:endCxn id="19" idx="1"/>
            </p:cNvCxnSpPr>
            <p:nvPr/>
          </p:nvCxnSpPr>
          <p:spPr bwMode="auto">
            <a:xfrm>
              <a:off x="11005972" y="532427"/>
              <a:ext cx="0"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直線コネクタ 145"/>
            <p:cNvCxnSpPr>
              <a:cxnSpLocks noChangeShapeType="1"/>
            </p:cNvCxnSpPr>
            <p:nvPr/>
          </p:nvCxnSpPr>
          <p:spPr bwMode="auto">
            <a:xfrm>
              <a:off x="11051942" y="504963"/>
              <a:ext cx="0" cy="75063"/>
            </a:xfrm>
            <a:prstGeom prst="line">
              <a:avLst/>
            </a:prstGeom>
            <a:noFill/>
            <a:ln w="28575"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cxnSp>
        <p:nvCxnSpPr>
          <p:cNvPr id="33" name="直線コネクタ 32"/>
          <p:cNvCxnSpPr/>
          <p:nvPr/>
        </p:nvCxnSpPr>
        <p:spPr>
          <a:xfrm>
            <a:off x="0" y="717849"/>
            <a:ext cx="12801600" cy="356"/>
          </a:xfrm>
          <a:prstGeom prst="line">
            <a:avLst/>
          </a:prstGeom>
          <a:ln>
            <a:solidFill>
              <a:srgbClr val="103879"/>
            </a:solidFill>
          </a:ln>
        </p:spPr>
        <p:style>
          <a:lnRef idx="1">
            <a:schemeClr val="accent1"/>
          </a:lnRef>
          <a:fillRef idx="0">
            <a:schemeClr val="accent1"/>
          </a:fillRef>
          <a:effectRef idx="0">
            <a:schemeClr val="accent1"/>
          </a:effectRef>
          <a:fontRef idx="minor">
            <a:schemeClr val="tx1"/>
          </a:fontRef>
        </p:style>
      </p:cxnSp>
      <p:pic>
        <p:nvPicPr>
          <p:cNvPr id="140" name="図 13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901327" y="6764105"/>
            <a:ext cx="1448874" cy="1699558"/>
          </a:xfrm>
          <a:prstGeom prst="rect">
            <a:avLst/>
          </a:prstGeom>
        </p:spPr>
      </p:pic>
      <p:pic>
        <p:nvPicPr>
          <p:cNvPr id="141" name="図 14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754704" y="6743428"/>
            <a:ext cx="1240678" cy="1644323"/>
          </a:xfrm>
          <a:prstGeom prst="rect">
            <a:avLst/>
          </a:prstGeom>
        </p:spPr>
      </p:pic>
      <p:pic>
        <p:nvPicPr>
          <p:cNvPr id="144" name="図 14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553297" y="6778679"/>
            <a:ext cx="1206687" cy="1589088"/>
          </a:xfrm>
          <a:prstGeom prst="rect">
            <a:avLst/>
          </a:prstGeom>
        </p:spPr>
      </p:pic>
      <p:pic>
        <p:nvPicPr>
          <p:cNvPr id="145" name="図 14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200538" y="6756827"/>
            <a:ext cx="1206686" cy="1644323"/>
          </a:xfrm>
          <a:prstGeom prst="rect">
            <a:avLst/>
          </a:prstGeom>
        </p:spPr>
      </p:pic>
      <p:sp>
        <p:nvSpPr>
          <p:cNvPr id="146" name="テキスト ボックス 145"/>
          <p:cNvSpPr txBox="1"/>
          <p:nvPr/>
        </p:nvSpPr>
        <p:spPr>
          <a:xfrm>
            <a:off x="7028384" y="6401106"/>
            <a:ext cx="4494658" cy="25391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050" b="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rPr>
              <a:t>台所リモコンのお知らせサインが</a:t>
            </a:r>
            <a:r>
              <a:rPr kumimoji="1" lang="ja-JP" altLang="en-US" sz="1050" b="0"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rPr>
              <a:t>入浴者</a:t>
            </a:r>
            <a:r>
              <a:rPr kumimoji="1" lang="ja-JP" altLang="en-US" sz="1050" b="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rPr>
              <a:t>の状況をお知らせします。</a:t>
            </a:r>
          </a:p>
        </p:txBody>
      </p:sp>
      <p:grpSp>
        <p:nvGrpSpPr>
          <p:cNvPr id="147" name="グループ化 146"/>
          <p:cNvGrpSpPr/>
          <p:nvPr/>
        </p:nvGrpSpPr>
        <p:grpSpPr>
          <a:xfrm>
            <a:off x="5767562" y="6357047"/>
            <a:ext cx="1305311" cy="451463"/>
            <a:chOff x="96895" y="1731177"/>
            <a:chExt cx="1305311" cy="451463"/>
          </a:xfrm>
        </p:grpSpPr>
        <p:sp>
          <p:nvSpPr>
            <p:cNvPr id="148" name="正方形/長方形 147"/>
            <p:cNvSpPr/>
            <p:nvPr/>
          </p:nvSpPr>
          <p:spPr>
            <a:xfrm>
              <a:off x="185851" y="1731177"/>
              <a:ext cx="1140315" cy="424229"/>
            </a:xfrm>
            <a:prstGeom prst="rect">
              <a:avLst/>
            </a:prstGeom>
            <a:solidFill>
              <a:srgbClr val="FFE9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6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149" name="テキスト ボックス 148"/>
            <p:cNvSpPr txBox="1"/>
            <p:nvPr/>
          </p:nvSpPr>
          <p:spPr>
            <a:xfrm>
              <a:off x="96895" y="1751753"/>
              <a:ext cx="1305311" cy="43088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rPr>
                <a:t>入浴お知らせ</a:t>
              </a:r>
              <a:endParaRPr kumimoji="1" lang="en-US" altLang="ja-JP" sz="12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1" lang="en-US" altLang="ja-JP" sz="9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rPr>
                <a:t>(</a:t>
              </a:r>
              <a:r>
                <a:rPr kumimoji="1" lang="ja-JP" altLang="en-US" sz="9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rPr>
                <a:t>台所リモコン</a:t>
              </a:r>
              <a:r>
                <a:rPr kumimoji="1" lang="en-US" altLang="ja-JP" sz="9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rPr>
                <a:t>)</a:t>
              </a:r>
              <a:endParaRPr kumimoji="1" lang="ja-JP" altLang="en-US" sz="9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endParaRPr>
            </a:p>
          </p:txBody>
        </p:sp>
      </p:grpSp>
      <p:sp>
        <p:nvSpPr>
          <p:cNvPr id="150" name="テキスト ボックス 149"/>
          <p:cNvSpPr txBox="1"/>
          <p:nvPr/>
        </p:nvSpPr>
        <p:spPr>
          <a:xfrm>
            <a:off x="7019395" y="6789319"/>
            <a:ext cx="569387" cy="276999"/>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600" b="0" i="0" u="none" strike="noStrike" kern="1200" cap="none" spc="0" normalizeH="0" baseline="0" noProof="0" dirty="0">
                <a:ln>
                  <a:noFill/>
                </a:ln>
                <a:solidFill>
                  <a:prstClr val="black"/>
                </a:solidFill>
                <a:effectLst/>
                <a:uLnTx/>
                <a:uFillTx/>
                <a:latin typeface="HG丸ｺﾞｼｯｸM-PRO" panose="020F0600000000000000" pitchFamily="50" charset="-128"/>
                <a:ea typeface="HG丸ｺﾞｼｯｸM-PRO" panose="020F0600000000000000" pitchFamily="50" charset="-128"/>
                <a:cs typeface="+mn-cs"/>
              </a:rPr>
              <a:t>浴室に</a:t>
            </a:r>
            <a:endParaRPr kumimoji="1" lang="en-US" altLang="ja-JP" sz="600" b="0" i="0" u="none" strike="noStrike" kern="1200" cap="none" spc="0" normalizeH="0" baseline="0" noProof="0" dirty="0">
              <a:ln>
                <a:noFill/>
              </a:ln>
              <a:solidFill>
                <a:prstClr val="black"/>
              </a:solidFill>
              <a:effectLst/>
              <a:uLnTx/>
              <a:uFillTx/>
              <a:latin typeface="HG丸ｺﾞｼｯｸM-PRO" panose="020F0600000000000000" pitchFamily="50" charset="-128"/>
              <a:ea typeface="HG丸ｺﾞｼｯｸM-PRO" panose="020F0600000000000000" pitchFamily="50" charset="-128"/>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600" b="0" i="0" u="none" strike="noStrike" kern="1200" cap="none" spc="0" normalizeH="0" baseline="0" noProof="0" dirty="0">
                <a:ln>
                  <a:noFill/>
                </a:ln>
                <a:solidFill>
                  <a:prstClr val="black"/>
                </a:solidFill>
                <a:effectLst/>
                <a:uLnTx/>
                <a:uFillTx/>
                <a:latin typeface="HG丸ｺﾞｼｯｸM-PRO" panose="020F0600000000000000" pitchFamily="50" charset="-128"/>
                <a:ea typeface="HG丸ｺﾞｼｯｸM-PRO" panose="020F0600000000000000" pitchFamily="50" charset="-128"/>
                <a:cs typeface="+mn-cs"/>
              </a:rPr>
              <a:t>入ったわね</a:t>
            </a:r>
          </a:p>
        </p:txBody>
      </p:sp>
      <p:sp>
        <p:nvSpPr>
          <p:cNvPr id="152" name="テキスト ボックス 151"/>
          <p:cNvSpPr txBox="1"/>
          <p:nvPr/>
        </p:nvSpPr>
        <p:spPr>
          <a:xfrm>
            <a:off x="8974888" y="6828115"/>
            <a:ext cx="569387" cy="184666"/>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600" b="0" i="0" u="none" strike="noStrike" kern="1200" cap="none" spc="0" normalizeH="0" baseline="0" noProof="0" dirty="0">
                <a:ln>
                  <a:noFill/>
                </a:ln>
                <a:solidFill>
                  <a:prstClr val="black"/>
                </a:solidFill>
                <a:effectLst/>
                <a:uLnTx/>
                <a:uFillTx/>
                <a:latin typeface="HG丸ｺﾞｼｯｸM-PRO" panose="020F0600000000000000" pitchFamily="50" charset="-128"/>
                <a:ea typeface="HG丸ｺﾞｼｯｸM-PRO" panose="020F0600000000000000" pitchFamily="50" charset="-128"/>
                <a:cs typeface="+mn-cs"/>
              </a:rPr>
              <a:t>入浴中ね！</a:t>
            </a:r>
          </a:p>
        </p:txBody>
      </p:sp>
      <p:sp>
        <p:nvSpPr>
          <p:cNvPr id="153" name="テキスト ボックス 152"/>
          <p:cNvSpPr txBox="1"/>
          <p:nvPr/>
        </p:nvSpPr>
        <p:spPr>
          <a:xfrm>
            <a:off x="10668157" y="6771419"/>
            <a:ext cx="569387" cy="276999"/>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600" b="0" i="0" u="none" strike="noStrike" kern="1200" cap="none" spc="0" normalizeH="0" baseline="0" noProof="0" dirty="0">
                <a:ln>
                  <a:noFill/>
                </a:ln>
                <a:solidFill>
                  <a:prstClr val="black"/>
                </a:solidFill>
                <a:effectLst/>
                <a:uLnTx/>
                <a:uFillTx/>
                <a:latin typeface="HG丸ｺﾞｼｯｸM-PRO" panose="020F0600000000000000" pitchFamily="50" charset="-128"/>
                <a:ea typeface="HG丸ｺﾞｼｯｸM-PRO" panose="020F0600000000000000" pitchFamily="50" charset="-128"/>
                <a:cs typeface="+mn-cs"/>
              </a:rPr>
              <a:t>おふろを</a:t>
            </a:r>
            <a:endParaRPr kumimoji="1" lang="en-US" altLang="ja-JP" sz="600" b="0" i="0" u="none" strike="noStrike" kern="1200" cap="none" spc="0" normalizeH="0" baseline="0" noProof="0" dirty="0">
              <a:ln>
                <a:noFill/>
              </a:ln>
              <a:solidFill>
                <a:prstClr val="black"/>
              </a:solidFill>
              <a:effectLst/>
              <a:uLnTx/>
              <a:uFillTx/>
              <a:latin typeface="HG丸ｺﾞｼｯｸM-PRO" panose="020F0600000000000000" pitchFamily="50" charset="-128"/>
              <a:ea typeface="HG丸ｺﾞｼｯｸM-PRO" panose="020F0600000000000000" pitchFamily="50" charset="-128"/>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600" b="0" i="0" u="none" strike="noStrike" kern="1200" cap="none" spc="0" normalizeH="0" baseline="0" noProof="0" dirty="0">
                <a:ln>
                  <a:noFill/>
                </a:ln>
                <a:solidFill>
                  <a:prstClr val="black"/>
                </a:solidFill>
                <a:effectLst/>
                <a:uLnTx/>
                <a:uFillTx/>
                <a:latin typeface="HG丸ｺﾞｼｯｸM-PRO" panose="020F0600000000000000" pitchFamily="50" charset="-128"/>
                <a:ea typeface="HG丸ｺﾞｼｯｸM-PRO" panose="020F0600000000000000" pitchFamily="50" charset="-128"/>
                <a:cs typeface="+mn-cs"/>
              </a:rPr>
              <a:t>出たわね！</a:t>
            </a:r>
          </a:p>
        </p:txBody>
      </p:sp>
      <p:sp>
        <p:nvSpPr>
          <p:cNvPr id="154" name="テキスト ボックス 153"/>
          <p:cNvSpPr txBox="1"/>
          <p:nvPr/>
        </p:nvSpPr>
        <p:spPr>
          <a:xfrm>
            <a:off x="12375790" y="6769982"/>
            <a:ext cx="492443" cy="276999"/>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600" b="0" i="0" u="none" strike="noStrike" kern="1200" cap="none" spc="0" normalizeH="0" baseline="0" noProof="0" dirty="0">
                <a:ln>
                  <a:noFill/>
                </a:ln>
                <a:solidFill>
                  <a:prstClr val="black"/>
                </a:solidFill>
                <a:effectLst/>
                <a:uLnTx/>
                <a:uFillTx/>
                <a:latin typeface="HG丸ｺﾞｼｯｸM-PRO" panose="020F0600000000000000" pitchFamily="50" charset="-128"/>
                <a:ea typeface="HG丸ｺﾞｼｯｸM-PRO" panose="020F0600000000000000" pitchFamily="50" charset="-128"/>
                <a:cs typeface="+mn-cs"/>
              </a:rPr>
              <a:t>浴室を</a:t>
            </a:r>
            <a:endParaRPr kumimoji="1" lang="en-US" altLang="ja-JP" sz="600" b="0" i="0" u="none" strike="noStrike" kern="1200" cap="none" spc="0" normalizeH="0" baseline="0" noProof="0" dirty="0">
              <a:ln>
                <a:noFill/>
              </a:ln>
              <a:solidFill>
                <a:prstClr val="black"/>
              </a:solidFill>
              <a:effectLst/>
              <a:uLnTx/>
              <a:uFillTx/>
              <a:latin typeface="HG丸ｺﾞｼｯｸM-PRO" panose="020F0600000000000000" pitchFamily="50" charset="-128"/>
              <a:ea typeface="HG丸ｺﾞｼｯｸM-PRO" panose="020F0600000000000000" pitchFamily="50" charset="-128"/>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600" b="0" i="0" u="none" strike="noStrike" kern="1200" cap="none" spc="0" normalizeH="0" baseline="0" noProof="0" dirty="0">
                <a:ln>
                  <a:noFill/>
                </a:ln>
                <a:solidFill>
                  <a:prstClr val="black"/>
                </a:solidFill>
                <a:effectLst/>
                <a:uLnTx/>
                <a:uFillTx/>
                <a:latin typeface="HG丸ｺﾞｼｯｸM-PRO" panose="020F0600000000000000" pitchFamily="50" charset="-128"/>
                <a:ea typeface="HG丸ｺﾞｼｯｸM-PRO" panose="020F0600000000000000" pitchFamily="50" charset="-128"/>
                <a:cs typeface="+mn-cs"/>
              </a:rPr>
              <a:t>出たのね</a:t>
            </a:r>
          </a:p>
        </p:txBody>
      </p:sp>
      <p:sp>
        <p:nvSpPr>
          <p:cNvPr id="155" name="二等辺三角形 154"/>
          <p:cNvSpPr/>
          <p:nvPr/>
        </p:nvSpPr>
        <p:spPr>
          <a:xfrm rot="5400000">
            <a:off x="7340024" y="7548161"/>
            <a:ext cx="235981" cy="128653"/>
          </a:xfrm>
          <a:prstGeom prst="triangle">
            <a:avLst/>
          </a:prstGeom>
          <a:solidFill>
            <a:srgbClr val="AECE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159" name="二等辺三角形 158"/>
          <p:cNvSpPr/>
          <p:nvPr/>
        </p:nvSpPr>
        <p:spPr>
          <a:xfrm rot="5400000">
            <a:off x="9125637" y="7530703"/>
            <a:ext cx="235981" cy="128653"/>
          </a:xfrm>
          <a:prstGeom prst="triangle">
            <a:avLst/>
          </a:prstGeom>
          <a:solidFill>
            <a:srgbClr val="AECE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160" name="二等辺三角形 159"/>
          <p:cNvSpPr/>
          <p:nvPr/>
        </p:nvSpPr>
        <p:spPr>
          <a:xfrm rot="5400000">
            <a:off x="10750213" y="7546679"/>
            <a:ext cx="235981" cy="128653"/>
          </a:xfrm>
          <a:prstGeom prst="triangle">
            <a:avLst/>
          </a:prstGeom>
          <a:solidFill>
            <a:srgbClr val="AECE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162" name="テキスト ボックス 161"/>
          <p:cNvSpPr txBox="1"/>
          <p:nvPr/>
        </p:nvSpPr>
        <p:spPr>
          <a:xfrm>
            <a:off x="5815799" y="9088233"/>
            <a:ext cx="2386900" cy="50783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900" b="0" i="0" u="none" strike="noStrike" kern="1200" cap="none" spc="0" normalizeH="0" baseline="0" noProof="0" dirty="0">
                <a:ln>
                  <a:noFill/>
                </a:ln>
                <a:solidFill>
                  <a:schemeClr val="tx1">
                    <a:lumMod val="85000"/>
                    <a:lumOff val="15000"/>
                  </a:schemeClr>
                </a:solidFill>
                <a:effectLst/>
                <a:uLnTx/>
                <a:uFillTx/>
                <a:latin typeface="BIZ UDPゴシック" panose="020B0400000000000000" pitchFamily="50" charset="-128"/>
                <a:ea typeface="BIZ UDPゴシック" panose="020B0400000000000000" pitchFamily="50" charset="-128"/>
                <a:cs typeface="+mn-cs"/>
              </a:rPr>
              <a:t>ワンボタンで浴室の音を聞くことができます。シャワーなどの小さい音も確認できて安心です。</a:t>
            </a:r>
          </a:p>
        </p:txBody>
      </p:sp>
      <p:grpSp>
        <p:nvGrpSpPr>
          <p:cNvPr id="164" name="グループ化 163"/>
          <p:cNvGrpSpPr/>
          <p:nvPr/>
        </p:nvGrpSpPr>
        <p:grpSpPr>
          <a:xfrm>
            <a:off x="5815799" y="8621085"/>
            <a:ext cx="1257233" cy="426329"/>
            <a:chOff x="125893" y="1729077"/>
            <a:chExt cx="1257233" cy="426329"/>
          </a:xfrm>
        </p:grpSpPr>
        <p:sp>
          <p:nvSpPr>
            <p:cNvPr id="166" name="正方形/長方形 165"/>
            <p:cNvSpPr/>
            <p:nvPr/>
          </p:nvSpPr>
          <p:spPr>
            <a:xfrm>
              <a:off x="185851" y="1731177"/>
              <a:ext cx="1140315" cy="424229"/>
            </a:xfrm>
            <a:prstGeom prst="rect">
              <a:avLst/>
            </a:prstGeom>
            <a:solidFill>
              <a:srgbClr val="FFE9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6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170" name="テキスト ボックス 169"/>
            <p:cNvSpPr txBox="1"/>
            <p:nvPr/>
          </p:nvSpPr>
          <p:spPr>
            <a:xfrm>
              <a:off x="125893" y="1729077"/>
              <a:ext cx="1257233" cy="415498"/>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rPr>
                <a:t>音声モニター</a:t>
              </a:r>
              <a:endParaRPr kumimoji="1" lang="en-US" altLang="ja-JP" sz="12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1" lang="en-US" altLang="ja-JP" sz="9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rPr>
                <a:t>(</a:t>
              </a:r>
              <a:r>
                <a:rPr kumimoji="1" lang="ja-JP" altLang="en-US" sz="9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rPr>
                <a:t>台所リモコン</a:t>
              </a:r>
              <a:r>
                <a:rPr kumimoji="1" lang="en-US" altLang="ja-JP" sz="9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rPr>
                <a:t>)</a:t>
              </a:r>
              <a:endParaRPr kumimoji="1" lang="ja-JP" altLang="en-US" sz="9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endParaRPr>
            </a:p>
          </p:txBody>
        </p:sp>
      </p:grpSp>
      <p:grpSp>
        <p:nvGrpSpPr>
          <p:cNvPr id="171" name="グループ化 170"/>
          <p:cNvGrpSpPr/>
          <p:nvPr/>
        </p:nvGrpSpPr>
        <p:grpSpPr>
          <a:xfrm>
            <a:off x="8566654" y="8604081"/>
            <a:ext cx="1213545" cy="434212"/>
            <a:chOff x="149235" y="1721194"/>
            <a:chExt cx="1213545" cy="434212"/>
          </a:xfrm>
        </p:grpSpPr>
        <p:sp>
          <p:nvSpPr>
            <p:cNvPr id="172" name="正方形/長方形 171"/>
            <p:cNvSpPr/>
            <p:nvPr/>
          </p:nvSpPr>
          <p:spPr>
            <a:xfrm>
              <a:off x="185851" y="1731177"/>
              <a:ext cx="1140315" cy="424229"/>
            </a:xfrm>
            <a:prstGeom prst="rect">
              <a:avLst/>
            </a:prstGeom>
            <a:solidFill>
              <a:srgbClr val="FFE9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6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190" name="テキスト ボックス 189"/>
            <p:cNvSpPr txBox="1"/>
            <p:nvPr/>
          </p:nvSpPr>
          <p:spPr>
            <a:xfrm>
              <a:off x="149235" y="1721194"/>
              <a:ext cx="1213545" cy="41549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rPr>
                <a:t>浴室モニター</a:t>
              </a:r>
              <a:endParaRPr kumimoji="1" lang="en-US" altLang="ja-JP" sz="12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1" lang="en-US" altLang="ja-JP" sz="9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rPr>
                <a:t>(</a:t>
              </a:r>
              <a:r>
                <a:rPr kumimoji="1" lang="ja-JP" altLang="en-US" sz="9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rPr>
                <a:t>台所リモコン</a:t>
              </a:r>
              <a:r>
                <a:rPr kumimoji="1" lang="en-US" altLang="ja-JP" sz="9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rPr>
                <a:t>)</a:t>
              </a:r>
              <a:endParaRPr kumimoji="1" lang="ja-JP" altLang="en-US" sz="900" b="0" i="0" u="none" strike="noStrike" kern="1200" cap="none" spc="0" normalizeH="0" baseline="0" noProof="0" dirty="0">
                <a:ln>
                  <a:noFill/>
                </a:ln>
                <a:solidFill>
                  <a:srgbClr val="E7E6E6">
                    <a:lumMod val="10000"/>
                  </a:srgbClr>
                </a:solidFill>
                <a:effectLst/>
                <a:uLnTx/>
                <a:uFillTx/>
                <a:latin typeface="BIZ UDPゴシック" panose="020B0400000000000000" pitchFamily="50" charset="-128"/>
                <a:ea typeface="BIZ UDPゴシック" panose="020B0400000000000000" pitchFamily="50" charset="-128"/>
                <a:cs typeface="+mn-cs"/>
              </a:endParaRPr>
            </a:p>
          </p:txBody>
        </p:sp>
      </p:grpSp>
      <p:sp>
        <p:nvSpPr>
          <p:cNvPr id="191" name="テキスト ボックス 190"/>
          <p:cNvSpPr txBox="1"/>
          <p:nvPr/>
        </p:nvSpPr>
        <p:spPr>
          <a:xfrm>
            <a:off x="8542163" y="9088233"/>
            <a:ext cx="2327718" cy="51684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900" b="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rPr>
              <a:t>台所リモコンの「浴室モニタースイッチ」を押すと、入浴している方の入浴時間や状況を確認できます。</a:t>
            </a:r>
          </a:p>
        </p:txBody>
      </p:sp>
      <p:sp>
        <p:nvSpPr>
          <p:cNvPr id="207" name="テキスト ボックス 13"/>
          <p:cNvSpPr txBox="1">
            <a:spLocks noChangeArrowheads="1"/>
          </p:cNvSpPr>
          <p:nvPr/>
        </p:nvSpPr>
        <p:spPr bwMode="auto">
          <a:xfrm>
            <a:off x="6026845" y="5886379"/>
            <a:ext cx="41263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40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rPr>
              <a:t>コロナエコキュート</a:t>
            </a:r>
            <a:r>
              <a:rPr kumimoji="1" lang="ja-JP" altLang="en-US" sz="120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rPr>
              <a:t>は</a:t>
            </a:r>
            <a:r>
              <a:rPr kumimoji="1" lang="ja-JP" altLang="en-US" sz="160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rPr>
              <a:t>みまもり機能充実</a:t>
            </a:r>
            <a:r>
              <a:rPr kumimoji="1" lang="ja-JP" altLang="en-US" sz="120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rPr>
              <a:t>で</a:t>
            </a:r>
            <a:endParaRPr kumimoji="1" lang="en-US" altLang="ja-JP" sz="120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endParaRPr>
          </a:p>
        </p:txBody>
      </p:sp>
      <p:sp>
        <p:nvSpPr>
          <p:cNvPr id="208" name="テキスト ボックス 13"/>
          <p:cNvSpPr txBox="1">
            <a:spLocks noChangeArrowheads="1"/>
          </p:cNvSpPr>
          <p:nvPr/>
        </p:nvSpPr>
        <p:spPr bwMode="auto">
          <a:xfrm>
            <a:off x="9383158" y="5883857"/>
            <a:ext cx="31204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60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rPr>
              <a:t>家族</a:t>
            </a:r>
            <a:r>
              <a:rPr kumimoji="1" lang="ja-JP" altLang="en-US" sz="120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rPr>
              <a:t>の</a:t>
            </a:r>
            <a:r>
              <a:rPr kumimoji="1" lang="ja-JP" altLang="en-US" sz="160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rPr>
              <a:t>快適入浴</a:t>
            </a:r>
            <a:r>
              <a:rPr kumimoji="1" lang="ja-JP" altLang="en-US" sz="120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rPr>
              <a:t>を</a:t>
            </a:r>
            <a:r>
              <a:rPr kumimoji="1" lang="ja-JP" altLang="en-US" sz="160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rPr>
              <a:t>サポート</a:t>
            </a:r>
            <a:endParaRPr kumimoji="1" lang="ja-JP" altLang="en-US" sz="1200" i="0" u="none" strike="noStrike" kern="1200" cap="none" spc="0" normalizeH="0" baseline="0" noProof="0" dirty="0">
              <a:ln>
                <a:noFill/>
              </a:ln>
              <a:solidFill>
                <a:prstClr val="black"/>
              </a:solidFill>
              <a:effectLst/>
              <a:uLnTx/>
              <a:uFillTx/>
              <a:latin typeface="BIZ UDPゴシック" panose="020B0400000000000000" pitchFamily="50" charset="-128"/>
              <a:ea typeface="BIZ UDPゴシック" panose="020B0400000000000000" pitchFamily="50" charset="-128"/>
              <a:cs typeface="+mn-cs"/>
            </a:endParaRPr>
          </a:p>
        </p:txBody>
      </p:sp>
      <p:sp>
        <p:nvSpPr>
          <p:cNvPr id="209" name="テキスト ボックス 208"/>
          <p:cNvSpPr txBox="1"/>
          <p:nvPr/>
        </p:nvSpPr>
        <p:spPr>
          <a:xfrm>
            <a:off x="11335305" y="8524897"/>
            <a:ext cx="1998813" cy="20005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700" b="0"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rPr>
              <a:t>コロナエコキュートで</a:t>
            </a:r>
          </a:p>
        </p:txBody>
      </p:sp>
      <p:pic>
        <p:nvPicPr>
          <p:cNvPr id="210" name="図 209"/>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937891" y="8803652"/>
            <a:ext cx="690831" cy="690831"/>
          </a:xfrm>
          <a:prstGeom prst="rect">
            <a:avLst/>
          </a:prstGeom>
        </p:spPr>
      </p:pic>
      <p:pic>
        <p:nvPicPr>
          <p:cNvPr id="211" name="図 210"/>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1173395" y="8815833"/>
            <a:ext cx="680743" cy="680743"/>
          </a:xfrm>
          <a:prstGeom prst="rect">
            <a:avLst/>
          </a:prstGeom>
        </p:spPr>
      </p:pic>
      <p:sp>
        <p:nvSpPr>
          <p:cNvPr id="216" name="テキスト ボックス 215"/>
          <p:cNvSpPr txBox="1"/>
          <p:nvPr/>
        </p:nvSpPr>
        <p:spPr>
          <a:xfrm>
            <a:off x="11257148" y="8661536"/>
            <a:ext cx="1613915" cy="20005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700" b="0"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rPr>
              <a:t>子育てママの困った</a:t>
            </a:r>
            <a:r>
              <a:rPr kumimoji="1" lang="en-US" altLang="ja-JP" sz="700" b="0"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rPr>
              <a:t>…</a:t>
            </a:r>
            <a:r>
              <a:rPr kumimoji="1" lang="ja-JP" altLang="en-US" sz="700" b="0"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rPr>
              <a:t>を解決！</a:t>
            </a:r>
          </a:p>
        </p:txBody>
      </p:sp>
      <p:sp>
        <p:nvSpPr>
          <p:cNvPr id="217" name="テキスト ボックス 216"/>
          <p:cNvSpPr txBox="1"/>
          <p:nvPr/>
        </p:nvSpPr>
        <p:spPr>
          <a:xfrm>
            <a:off x="12105884" y="9438435"/>
            <a:ext cx="706749" cy="18466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6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50" charset="-128"/>
                <a:cs typeface="+mn-cs"/>
              </a:rPr>
              <a:t>▲動画</a:t>
            </a:r>
          </a:p>
        </p:txBody>
      </p:sp>
      <p:sp>
        <p:nvSpPr>
          <p:cNvPr id="218" name="テキスト ボックス 217"/>
          <p:cNvSpPr txBox="1"/>
          <p:nvPr/>
        </p:nvSpPr>
        <p:spPr>
          <a:xfrm>
            <a:off x="11279913" y="9430142"/>
            <a:ext cx="706749" cy="18466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6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50" charset="-128"/>
                <a:cs typeface="+mn-cs"/>
              </a:rPr>
              <a:t>▲サイト</a:t>
            </a:r>
          </a:p>
        </p:txBody>
      </p:sp>
      <p:cxnSp>
        <p:nvCxnSpPr>
          <p:cNvPr id="219" name="直線コネクタ 218"/>
          <p:cNvCxnSpPr/>
          <p:nvPr/>
        </p:nvCxnSpPr>
        <p:spPr>
          <a:xfrm>
            <a:off x="8286452" y="8621085"/>
            <a:ext cx="0" cy="904593"/>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220" name="直線コネクタ 219"/>
          <p:cNvCxnSpPr/>
          <p:nvPr/>
        </p:nvCxnSpPr>
        <p:spPr>
          <a:xfrm>
            <a:off x="5843409" y="8485533"/>
            <a:ext cx="7055803"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221" name="直線コネクタ 220"/>
          <p:cNvCxnSpPr/>
          <p:nvPr/>
        </p:nvCxnSpPr>
        <p:spPr>
          <a:xfrm>
            <a:off x="10986794" y="8518528"/>
            <a:ext cx="0" cy="919907"/>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222" name="テキスト ボックス 13"/>
          <p:cNvSpPr txBox="1">
            <a:spLocks noChangeArrowheads="1"/>
          </p:cNvSpPr>
          <p:nvPr/>
        </p:nvSpPr>
        <p:spPr bwMode="auto">
          <a:xfrm>
            <a:off x="210202" y="958667"/>
            <a:ext cx="5067413"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500" dirty="0">
                <a:solidFill>
                  <a:srgbClr val="FF0000"/>
                </a:solidFill>
                <a:latin typeface="BIZ UDPゴシック" panose="020B0400000000000000" pitchFamily="50" charset="-128"/>
                <a:ea typeface="BIZ UDPゴシック" panose="020B0400000000000000" pitchFamily="50" charset="-128"/>
              </a:rPr>
              <a:t>「いざ」という時 </a:t>
            </a:r>
            <a:r>
              <a:rPr kumimoji="1" lang="ja-JP" altLang="en-US" sz="1500" dirty="0">
                <a:latin typeface="BIZ UDPゴシック" panose="020B0400000000000000" pitchFamily="50" charset="-128"/>
                <a:ea typeface="BIZ UDPゴシック" panose="020B0400000000000000" pitchFamily="50" charset="-128"/>
              </a:rPr>
              <a:t>のためのレジリエンス機能をさらに充実！</a:t>
            </a:r>
          </a:p>
        </p:txBody>
      </p:sp>
      <p:sp>
        <p:nvSpPr>
          <p:cNvPr id="223" name="角丸四角形 305"/>
          <p:cNvSpPr>
            <a:spLocks noChangeArrowheads="1"/>
          </p:cNvSpPr>
          <p:nvPr/>
        </p:nvSpPr>
        <p:spPr bwMode="auto">
          <a:xfrm>
            <a:off x="10310003" y="1657417"/>
            <a:ext cx="2375072" cy="445708"/>
          </a:xfrm>
          <a:prstGeom prst="roundRect">
            <a:avLst>
              <a:gd name="adj" fmla="val 16667"/>
            </a:avLst>
          </a:prstGeom>
          <a:noFill/>
          <a:ln>
            <a:solidFill>
              <a:srgbClr val="DD7777"/>
            </a:solid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226" name="テキスト ボックス 8"/>
          <p:cNvSpPr txBox="1">
            <a:spLocks noChangeArrowheads="1"/>
          </p:cNvSpPr>
          <p:nvPr/>
        </p:nvSpPr>
        <p:spPr bwMode="auto">
          <a:xfrm>
            <a:off x="10408396" y="1644386"/>
            <a:ext cx="16337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200" b="1" dirty="0">
                <a:solidFill>
                  <a:schemeClr val="bg2">
                    <a:lumMod val="25000"/>
                  </a:schemeClr>
                </a:solidFill>
                <a:latin typeface="BIZ UDPゴシック" panose="020B0400000000000000" pitchFamily="50" charset="-128"/>
                <a:ea typeface="BIZ UDPゴシック" panose="020B0400000000000000" pitchFamily="50" charset="-128"/>
              </a:rPr>
              <a:t>ソーラーモードプラス</a:t>
            </a:r>
          </a:p>
        </p:txBody>
      </p:sp>
      <p:sp>
        <p:nvSpPr>
          <p:cNvPr id="232" name="テキスト ボックス 258"/>
          <p:cNvSpPr txBox="1">
            <a:spLocks noChangeArrowheads="1"/>
          </p:cNvSpPr>
          <p:nvPr/>
        </p:nvSpPr>
        <p:spPr bwMode="auto">
          <a:xfrm>
            <a:off x="10405167" y="1933611"/>
            <a:ext cx="213391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自動で余った電力を使って沸き上げます。</a:t>
            </a:r>
            <a:endParaRPr kumimoji="1" lang="en-US" altLang="ja-JP" sz="800" dirty="0">
              <a:solidFill>
                <a:schemeClr val="bg2">
                  <a:lumMod val="25000"/>
                </a:schemeClr>
              </a:solidFill>
              <a:latin typeface="メイリオ" panose="020B0604030504040204" pitchFamily="50" charset="-128"/>
              <a:ea typeface="メイリオ" panose="020B0604030504040204" pitchFamily="50" charset="-128"/>
            </a:endParaRPr>
          </a:p>
        </p:txBody>
      </p:sp>
      <p:sp>
        <p:nvSpPr>
          <p:cNvPr id="233" name="テキスト ボックス 258"/>
          <p:cNvSpPr txBox="1">
            <a:spLocks noChangeArrowheads="1"/>
          </p:cNvSpPr>
          <p:nvPr/>
        </p:nvSpPr>
        <p:spPr bwMode="auto">
          <a:xfrm>
            <a:off x="10275351" y="2215215"/>
            <a:ext cx="240593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kumimoji="1" lang="ja-JP" altLang="en-US" sz="1050" dirty="0">
                <a:latin typeface="メイリオ" panose="020B0604030504040204" pitchFamily="50" charset="-128"/>
                <a:ea typeface="メイリオ" panose="020B0604030504040204" pitchFamily="50" charset="-128"/>
              </a:rPr>
              <a:t>専用の</a:t>
            </a:r>
            <a:r>
              <a:rPr kumimoji="1" lang="en-US" altLang="ja-JP" sz="1050" dirty="0">
                <a:latin typeface="メイリオ" panose="020B0604030504040204" pitchFamily="50" charset="-128"/>
                <a:ea typeface="メイリオ" panose="020B0604030504040204" pitchFamily="50" charset="-128"/>
              </a:rPr>
              <a:t>HEMS</a:t>
            </a:r>
            <a:r>
              <a:rPr kumimoji="1" lang="ja-JP" altLang="en-US" sz="1050" dirty="0">
                <a:latin typeface="メイリオ" panose="020B0604030504040204" pitchFamily="50" charset="-128"/>
                <a:ea typeface="メイリオ" panose="020B0604030504040204" pitchFamily="50" charset="-128"/>
              </a:rPr>
              <a:t>を介して天気予測データを基にエコキュートの運転を計画します。</a:t>
            </a:r>
            <a:endParaRPr kumimoji="1" lang="en-US" altLang="ja-JP" sz="1050" dirty="0">
              <a:latin typeface="メイリオ" panose="020B0604030504040204" pitchFamily="50" charset="-128"/>
              <a:ea typeface="メイリオ" panose="020B0604030504040204" pitchFamily="50" charset="-128"/>
            </a:endParaRPr>
          </a:p>
        </p:txBody>
      </p:sp>
      <p:sp>
        <p:nvSpPr>
          <p:cNvPr id="235" name="角丸四角形 305"/>
          <p:cNvSpPr>
            <a:spLocks noChangeArrowheads="1"/>
          </p:cNvSpPr>
          <p:nvPr/>
        </p:nvSpPr>
        <p:spPr bwMode="auto">
          <a:xfrm>
            <a:off x="10300594" y="2862294"/>
            <a:ext cx="2364628" cy="448566"/>
          </a:xfrm>
          <a:prstGeom prst="roundRect">
            <a:avLst>
              <a:gd name="adj" fmla="val 16667"/>
            </a:avLst>
          </a:prstGeom>
          <a:noFill/>
          <a:ln>
            <a:solidFill>
              <a:srgbClr val="DD7777"/>
            </a:solid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238" name="テキスト ボックス 8"/>
          <p:cNvSpPr txBox="1">
            <a:spLocks noChangeArrowheads="1"/>
          </p:cNvSpPr>
          <p:nvPr/>
        </p:nvSpPr>
        <p:spPr bwMode="auto">
          <a:xfrm>
            <a:off x="10346020" y="2856891"/>
            <a:ext cx="17579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kumimoji="1" lang="ja-JP" altLang="en-US" sz="1200" b="1" dirty="0">
                <a:solidFill>
                  <a:schemeClr val="bg2">
                    <a:lumMod val="25000"/>
                  </a:schemeClr>
                </a:solidFill>
                <a:latin typeface="BIZ UDPゴシック" panose="020B0400000000000000" pitchFamily="50" charset="-128"/>
                <a:ea typeface="BIZ UDPゴシック" panose="020B0400000000000000" pitchFamily="50" charset="-128"/>
              </a:rPr>
              <a:t>ソーラーモード</a:t>
            </a:r>
          </a:p>
        </p:txBody>
      </p:sp>
      <p:sp>
        <p:nvSpPr>
          <p:cNvPr id="239" name="テキスト ボックス 258"/>
          <p:cNvSpPr txBox="1">
            <a:spLocks noChangeArrowheads="1"/>
          </p:cNvSpPr>
          <p:nvPr/>
        </p:nvSpPr>
        <p:spPr bwMode="auto">
          <a:xfrm>
            <a:off x="10398661" y="3136942"/>
            <a:ext cx="69762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手動で設定</a:t>
            </a:r>
            <a:endParaRPr kumimoji="1" lang="en-US" altLang="ja-JP" sz="800" dirty="0">
              <a:solidFill>
                <a:schemeClr val="bg2">
                  <a:lumMod val="25000"/>
                </a:schemeClr>
              </a:solidFill>
              <a:latin typeface="メイリオ" panose="020B0604030504040204" pitchFamily="50" charset="-128"/>
              <a:ea typeface="メイリオ" panose="020B0604030504040204" pitchFamily="50" charset="-128"/>
            </a:endParaRPr>
          </a:p>
        </p:txBody>
      </p:sp>
      <p:sp>
        <p:nvSpPr>
          <p:cNvPr id="240" name="テキスト ボックス 258"/>
          <p:cNvSpPr txBox="1">
            <a:spLocks noChangeArrowheads="1"/>
          </p:cNvSpPr>
          <p:nvPr/>
        </p:nvSpPr>
        <p:spPr bwMode="auto">
          <a:xfrm>
            <a:off x="10299303" y="3421137"/>
            <a:ext cx="2385772"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kumimoji="1" lang="en-US" altLang="ja-JP" sz="1050" dirty="0">
                <a:latin typeface="メイリオ" panose="020B0604030504040204" pitchFamily="50" charset="-128"/>
                <a:ea typeface="メイリオ" panose="020B0604030504040204" pitchFamily="50" charset="-128"/>
              </a:rPr>
              <a:t>HEMS</a:t>
            </a:r>
            <a:r>
              <a:rPr kumimoji="1" lang="ja-JP" altLang="en-US" sz="1050" dirty="0">
                <a:latin typeface="メイリオ" panose="020B0604030504040204" pitchFamily="50" charset="-128"/>
                <a:ea typeface="メイリオ" panose="020B0604030504040204" pitchFamily="50" charset="-128"/>
              </a:rPr>
              <a:t>を導入していないご家庭でも、天気予報を確認して台所リモコンから手動で設定できます。</a:t>
            </a:r>
            <a:endParaRPr kumimoji="1" lang="en-US" altLang="ja-JP" sz="1050" dirty="0">
              <a:latin typeface="メイリオ" panose="020B0604030504040204" pitchFamily="50" charset="-128"/>
              <a:ea typeface="メイリオ" panose="020B0604030504040204" pitchFamily="50" charset="-128"/>
            </a:endParaRPr>
          </a:p>
        </p:txBody>
      </p:sp>
      <p:cxnSp>
        <p:nvCxnSpPr>
          <p:cNvPr id="242" name="直線コネクタ 241"/>
          <p:cNvCxnSpPr/>
          <p:nvPr/>
        </p:nvCxnSpPr>
        <p:spPr>
          <a:xfrm>
            <a:off x="10405167" y="1905565"/>
            <a:ext cx="2107466" cy="0"/>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43" name="直線コネクタ 242"/>
          <p:cNvCxnSpPr/>
          <p:nvPr/>
        </p:nvCxnSpPr>
        <p:spPr>
          <a:xfrm>
            <a:off x="10405167" y="3118070"/>
            <a:ext cx="2089080" cy="0"/>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pic>
        <p:nvPicPr>
          <p:cNvPr id="245" name="図 244"/>
          <p:cNvPicPr>
            <a:picLocks noChangeAspect="1"/>
          </p:cNvPicPr>
          <p:nvPr/>
        </p:nvPicPr>
        <p:blipFill rotWithShape="1">
          <a:blip r:embed="rId16" cstate="print">
            <a:extLst>
              <a:ext uri="{28A0092B-C50C-407E-A947-70E740481C1C}">
                <a14:useLocalDpi xmlns:a14="http://schemas.microsoft.com/office/drawing/2010/main" val="0"/>
              </a:ext>
            </a:extLst>
          </a:blip>
          <a:srcRect t="12250" b="6188"/>
          <a:stretch/>
        </p:blipFill>
        <p:spPr>
          <a:xfrm>
            <a:off x="5977601" y="2276108"/>
            <a:ext cx="4185142" cy="1980844"/>
          </a:xfrm>
          <a:prstGeom prst="rect">
            <a:avLst/>
          </a:prstGeom>
        </p:spPr>
      </p:pic>
      <p:sp>
        <p:nvSpPr>
          <p:cNvPr id="246" name="テキスト ボックス 8"/>
          <p:cNvSpPr txBox="1">
            <a:spLocks noChangeArrowheads="1"/>
          </p:cNvSpPr>
          <p:nvPr/>
        </p:nvSpPr>
        <p:spPr bwMode="auto">
          <a:xfrm>
            <a:off x="10363365" y="4199070"/>
            <a:ext cx="16369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200" b="1" dirty="0">
                <a:solidFill>
                  <a:schemeClr val="bg2">
                    <a:lumMod val="25000"/>
                  </a:schemeClr>
                </a:solidFill>
                <a:latin typeface="BIZ UDPゴシック" panose="020B0400000000000000" pitchFamily="50" charset="-128"/>
                <a:ea typeface="BIZ UDPゴシック" panose="020B0400000000000000" pitchFamily="50" charset="-128"/>
              </a:rPr>
              <a:t>ソーラーモードアプリ</a:t>
            </a:r>
          </a:p>
        </p:txBody>
      </p:sp>
      <p:sp>
        <p:nvSpPr>
          <p:cNvPr id="249" name="テキスト ボックス 258"/>
          <p:cNvSpPr txBox="1">
            <a:spLocks noChangeArrowheads="1"/>
          </p:cNvSpPr>
          <p:nvPr/>
        </p:nvSpPr>
        <p:spPr bwMode="auto">
          <a:xfrm>
            <a:off x="10377515" y="4486991"/>
            <a:ext cx="162095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defRPr/>
            </a:pPr>
            <a:r>
              <a:rPr kumimoji="1" lang="ja-JP" altLang="en-US" sz="800" dirty="0">
                <a:solidFill>
                  <a:schemeClr val="bg2">
                    <a:lumMod val="25000"/>
                  </a:schemeClr>
                </a:solidFill>
                <a:latin typeface="メイリオ" panose="020B0604030504040204" pitchFamily="50" charset="-128"/>
                <a:ea typeface="メイリオ" panose="020B0604030504040204" pitchFamily="50" charset="-128"/>
              </a:rPr>
              <a:t>アプリが自動で天気予報を確認</a:t>
            </a:r>
            <a:endParaRPr kumimoji="1" lang="en-US" altLang="ja-JP" sz="800" dirty="0">
              <a:solidFill>
                <a:schemeClr val="bg2">
                  <a:lumMod val="25000"/>
                </a:schemeClr>
              </a:solidFill>
              <a:latin typeface="メイリオ" panose="020B0604030504040204" pitchFamily="50" charset="-128"/>
              <a:ea typeface="メイリオ" panose="020B0604030504040204" pitchFamily="50" charset="-128"/>
            </a:endParaRPr>
          </a:p>
        </p:txBody>
      </p:sp>
      <p:sp>
        <p:nvSpPr>
          <p:cNvPr id="250" name="テキスト ボックス 258"/>
          <p:cNvSpPr txBox="1">
            <a:spLocks noChangeArrowheads="1"/>
          </p:cNvSpPr>
          <p:nvPr/>
        </p:nvSpPr>
        <p:spPr bwMode="auto">
          <a:xfrm>
            <a:off x="10275351" y="4885472"/>
            <a:ext cx="251171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kumimoji="1" lang="en-US" altLang="ja-JP" sz="1050" dirty="0">
                <a:latin typeface="メイリオ" panose="020B0604030504040204" pitchFamily="50" charset="-128"/>
                <a:ea typeface="メイリオ" panose="020B0604030504040204" pitchFamily="50" charset="-128"/>
              </a:rPr>
              <a:t>HEMS</a:t>
            </a:r>
            <a:r>
              <a:rPr kumimoji="1" lang="ja-JP" altLang="en-US" sz="1050" dirty="0">
                <a:latin typeface="メイリオ" panose="020B0604030504040204" pitchFamily="50" charset="-128"/>
                <a:ea typeface="メイリオ" panose="020B0604030504040204" pitchFamily="50" charset="-128"/>
              </a:rPr>
              <a:t>を導入していないご家庭でも、アプリの設定を行うことで、天気予測データを基に、自動でエコキュートの沸き上げ運転を計画します。</a:t>
            </a:r>
            <a:endParaRPr kumimoji="1" lang="en-US" altLang="ja-JP" sz="1000" dirty="0">
              <a:latin typeface="メイリオ" panose="020B0604030504040204" pitchFamily="50" charset="-128"/>
              <a:ea typeface="メイリオ" panose="020B0604030504040204" pitchFamily="50" charset="-128"/>
            </a:endParaRPr>
          </a:p>
        </p:txBody>
      </p:sp>
      <p:sp>
        <p:nvSpPr>
          <p:cNvPr id="252" name="テキスト ボックス 251"/>
          <p:cNvSpPr txBox="1"/>
          <p:nvPr/>
        </p:nvSpPr>
        <p:spPr>
          <a:xfrm>
            <a:off x="5844915" y="1828834"/>
            <a:ext cx="4387810" cy="400110"/>
          </a:xfrm>
          <a:prstGeom prst="rect">
            <a:avLst/>
          </a:prstGeom>
          <a:noFill/>
        </p:spPr>
        <p:txBody>
          <a:bodyPr wrap="square" rtlCol="0">
            <a:spAutoFit/>
          </a:bodyPr>
          <a:lstStyle/>
          <a:p>
            <a:r>
              <a:rPr kumimoji="1" lang="ja-JP" altLang="en-US" sz="1000" dirty="0">
                <a:solidFill>
                  <a:schemeClr val="tx1">
                    <a:lumMod val="85000"/>
                    <a:lumOff val="15000"/>
                  </a:schemeClr>
                </a:solidFill>
                <a:latin typeface="メイリオ" panose="020B0604030504040204" pitchFamily="50" charset="-128"/>
                <a:ea typeface="メイリオ" panose="020B0604030504040204" pitchFamily="50" charset="-128"/>
              </a:rPr>
              <a:t>天気予報を確認して、夜間の沸き上げを一部昼間へ移動して、昼間に発電</a:t>
            </a:r>
            <a:endParaRPr kumimoji="1" lang="en-US" altLang="ja-JP" sz="1000" dirty="0">
              <a:solidFill>
                <a:schemeClr val="tx1">
                  <a:lumMod val="85000"/>
                  <a:lumOff val="15000"/>
                </a:schemeClr>
              </a:solidFill>
              <a:latin typeface="メイリオ" panose="020B0604030504040204" pitchFamily="50" charset="-128"/>
              <a:ea typeface="メイリオ" panose="020B0604030504040204" pitchFamily="50" charset="-128"/>
            </a:endParaRPr>
          </a:p>
          <a:p>
            <a:r>
              <a:rPr kumimoji="1" lang="ja-JP" altLang="en-US" sz="1000" dirty="0">
                <a:solidFill>
                  <a:schemeClr val="tx1">
                    <a:lumMod val="85000"/>
                    <a:lumOff val="15000"/>
                  </a:schemeClr>
                </a:solidFill>
                <a:latin typeface="メイリオ" panose="020B0604030504040204" pitchFamily="50" charset="-128"/>
                <a:ea typeface="メイリオ" panose="020B0604030504040204" pitchFamily="50" charset="-128"/>
              </a:rPr>
              <a:t>した電力で沸き上げ運転を行うことができます。</a:t>
            </a:r>
          </a:p>
        </p:txBody>
      </p:sp>
      <p:sp>
        <p:nvSpPr>
          <p:cNvPr id="253" name="テキスト ボックス 252"/>
          <p:cNvSpPr txBox="1"/>
          <p:nvPr/>
        </p:nvSpPr>
        <p:spPr>
          <a:xfrm>
            <a:off x="9027067" y="2897231"/>
            <a:ext cx="1005403" cy="215444"/>
          </a:xfrm>
          <a:prstGeom prst="rect">
            <a:avLst/>
          </a:prstGeom>
          <a:noFill/>
        </p:spPr>
        <p:txBody>
          <a:bodyPr wrap="none" rtlCol="0">
            <a:spAutoFit/>
          </a:bodyPr>
          <a:lstStyle/>
          <a:p>
            <a:r>
              <a:rPr kumimoji="1" lang="ja-JP" altLang="en-US" sz="800" dirty="0">
                <a:latin typeface="メイリオ" panose="020B0604030504040204" pitchFamily="50" charset="-128"/>
                <a:ea typeface="メイリオ" panose="020B0604030504040204" pitchFamily="50" charset="-128"/>
              </a:rPr>
              <a:t>＜制御イメージ＞</a:t>
            </a:r>
          </a:p>
        </p:txBody>
      </p:sp>
      <p:sp>
        <p:nvSpPr>
          <p:cNvPr id="264" name="角丸四角形 305"/>
          <p:cNvSpPr>
            <a:spLocks noChangeArrowheads="1"/>
          </p:cNvSpPr>
          <p:nvPr/>
        </p:nvSpPr>
        <p:spPr bwMode="auto">
          <a:xfrm>
            <a:off x="10310003" y="4212406"/>
            <a:ext cx="2364628" cy="448566"/>
          </a:xfrm>
          <a:prstGeom prst="roundRect">
            <a:avLst>
              <a:gd name="adj" fmla="val 16667"/>
            </a:avLst>
          </a:prstGeom>
          <a:noFill/>
          <a:ln>
            <a:solidFill>
              <a:srgbClr val="DD7777"/>
            </a:solidFill>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cxnSp>
        <p:nvCxnSpPr>
          <p:cNvPr id="265" name="直線コネクタ 264"/>
          <p:cNvCxnSpPr/>
          <p:nvPr/>
        </p:nvCxnSpPr>
        <p:spPr>
          <a:xfrm>
            <a:off x="10414576" y="4468182"/>
            <a:ext cx="2089080" cy="0"/>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329" name="テキスト ボックス 328"/>
          <p:cNvSpPr txBox="1"/>
          <p:nvPr/>
        </p:nvSpPr>
        <p:spPr>
          <a:xfrm>
            <a:off x="5839865" y="1473601"/>
            <a:ext cx="4466287" cy="307777"/>
          </a:xfrm>
          <a:prstGeom prst="rect">
            <a:avLst/>
          </a:prstGeom>
          <a:noFill/>
        </p:spPr>
        <p:txBody>
          <a:bodyPr wrap="none" rtlCol="0">
            <a:spAutoFit/>
          </a:bodyPr>
          <a:lstStyle/>
          <a:p>
            <a:r>
              <a:rPr kumimoji="1" lang="ja-JP" altLang="en-US" sz="1400" b="1" dirty="0">
                <a:latin typeface="BIZ UDPゴシック" panose="020B0400000000000000" pitchFamily="50" charset="-128"/>
                <a:ea typeface="BIZ UDPゴシック" panose="020B0400000000000000" pitchFamily="50" charset="-128"/>
              </a:rPr>
              <a:t>コロナエコキュートは太陽光発電余剰電力を使えます！</a:t>
            </a:r>
          </a:p>
        </p:txBody>
      </p:sp>
      <p:grpSp>
        <p:nvGrpSpPr>
          <p:cNvPr id="330" name="グループ化 329"/>
          <p:cNvGrpSpPr/>
          <p:nvPr/>
        </p:nvGrpSpPr>
        <p:grpSpPr>
          <a:xfrm>
            <a:off x="12107890" y="4157501"/>
            <a:ext cx="407501" cy="452635"/>
            <a:chOff x="3289753" y="4746779"/>
            <a:chExt cx="407501" cy="452635"/>
          </a:xfrm>
        </p:grpSpPr>
        <p:pic>
          <p:nvPicPr>
            <p:cNvPr id="331" name="図 330"/>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3289753" y="4747831"/>
              <a:ext cx="407501" cy="449931"/>
            </a:xfrm>
            <a:prstGeom prst="rect">
              <a:avLst/>
            </a:prstGeom>
          </p:spPr>
        </p:pic>
        <p:sp>
          <p:nvSpPr>
            <p:cNvPr id="332" name="角丸四角形 331"/>
            <p:cNvSpPr/>
            <p:nvPr/>
          </p:nvSpPr>
          <p:spPr>
            <a:xfrm>
              <a:off x="3293310" y="4746779"/>
              <a:ext cx="400296" cy="452635"/>
            </a:xfrm>
            <a:prstGeom prst="roundRect">
              <a:avLst>
                <a:gd name="adj" fmla="val 10373"/>
              </a:avLst>
            </a:prstGeom>
            <a:noFill/>
            <a:ln w="317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cxnSp>
        <p:nvCxnSpPr>
          <p:cNvPr id="338" name="直線コネクタ 9"/>
          <p:cNvCxnSpPr>
            <a:cxnSpLocks noChangeShapeType="1"/>
          </p:cNvCxnSpPr>
          <p:nvPr/>
        </p:nvCxnSpPr>
        <p:spPr bwMode="auto">
          <a:xfrm>
            <a:off x="95902" y="1313991"/>
            <a:ext cx="5627205"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9" name="正方形/長方形 19"/>
          <p:cNvSpPr>
            <a:spLocks noChangeArrowheads="1"/>
          </p:cNvSpPr>
          <p:nvPr/>
        </p:nvSpPr>
        <p:spPr bwMode="auto">
          <a:xfrm>
            <a:off x="91139" y="937753"/>
            <a:ext cx="119063" cy="382588"/>
          </a:xfrm>
          <a:prstGeom prst="rect">
            <a:avLst/>
          </a:prstGeom>
          <a:solidFill>
            <a:srgbClr val="92D050"/>
          </a:solidFill>
          <a:ln w="25400" algn="ctr">
            <a:noFill/>
            <a:round/>
            <a:headEnd/>
            <a:tailEnd/>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cxnSp>
        <p:nvCxnSpPr>
          <p:cNvPr id="340" name="直線コネクタ 9"/>
          <p:cNvCxnSpPr>
            <a:cxnSpLocks noChangeShapeType="1"/>
          </p:cNvCxnSpPr>
          <p:nvPr/>
        </p:nvCxnSpPr>
        <p:spPr bwMode="auto">
          <a:xfrm>
            <a:off x="5863434" y="6249582"/>
            <a:ext cx="6811215"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41" name="正方形/長方形 19"/>
          <p:cNvSpPr>
            <a:spLocks noChangeArrowheads="1"/>
          </p:cNvSpPr>
          <p:nvPr/>
        </p:nvSpPr>
        <p:spPr bwMode="auto">
          <a:xfrm>
            <a:off x="5858671" y="5873344"/>
            <a:ext cx="119063" cy="382588"/>
          </a:xfrm>
          <a:prstGeom prst="rect">
            <a:avLst/>
          </a:prstGeom>
          <a:solidFill>
            <a:srgbClr val="92D050"/>
          </a:solidFill>
          <a:ln w="25400" algn="ctr">
            <a:noFill/>
            <a:round/>
            <a:headEnd/>
            <a:tailEnd/>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3" name="角丸四角形 327">
            <a:extLst>
              <a:ext uri="{FF2B5EF4-FFF2-40B4-BE49-F238E27FC236}">
                <a16:creationId xmlns:a16="http://schemas.microsoft.com/office/drawing/2014/main" id="{3576A140-7E70-2011-D269-787223F6E2FA}"/>
              </a:ext>
            </a:extLst>
          </p:cNvPr>
          <p:cNvSpPr/>
          <p:nvPr/>
        </p:nvSpPr>
        <p:spPr>
          <a:xfrm>
            <a:off x="4210413" y="3052617"/>
            <a:ext cx="116967" cy="35733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36" name="Rectangle 212">
            <a:extLst>
              <a:ext uri="{FF2B5EF4-FFF2-40B4-BE49-F238E27FC236}">
                <a16:creationId xmlns:a16="http://schemas.microsoft.com/office/drawing/2014/main" id="{DB8D6F7A-C56A-A7F6-0B1F-F3217EEDF5C7}"/>
              </a:ext>
            </a:extLst>
          </p:cNvPr>
          <p:cNvSpPr>
            <a:spLocks/>
          </p:cNvSpPr>
          <p:nvPr/>
        </p:nvSpPr>
        <p:spPr bwMode="auto">
          <a:xfrm>
            <a:off x="1939353" y="4369349"/>
            <a:ext cx="1117600" cy="257175"/>
          </a:xfrm>
          <a:prstGeom prst="rect">
            <a:avLst/>
          </a:prstGeom>
          <a:solidFill>
            <a:srgbClr val="994D46"/>
          </a:solidFill>
          <a:ln>
            <a:noFill/>
          </a:ln>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ja-JP" altLang="en-US" sz="105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転倒防止対策</a:t>
            </a:r>
          </a:p>
        </p:txBody>
      </p:sp>
      <p:sp>
        <p:nvSpPr>
          <p:cNvPr id="37" name="Rectangle 213">
            <a:extLst>
              <a:ext uri="{FF2B5EF4-FFF2-40B4-BE49-F238E27FC236}">
                <a16:creationId xmlns:a16="http://schemas.microsoft.com/office/drawing/2014/main" id="{B97B4350-4637-E487-BC16-BA8BDA28A29C}"/>
              </a:ext>
            </a:extLst>
          </p:cNvPr>
          <p:cNvSpPr>
            <a:spLocks/>
          </p:cNvSpPr>
          <p:nvPr/>
        </p:nvSpPr>
        <p:spPr bwMode="auto">
          <a:xfrm>
            <a:off x="1929768" y="2779190"/>
            <a:ext cx="1117600" cy="255588"/>
          </a:xfrm>
          <a:prstGeom prst="rect">
            <a:avLst/>
          </a:prstGeom>
          <a:solidFill>
            <a:srgbClr val="994D46"/>
          </a:solidFill>
          <a:ln>
            <a:noFill/>
          </a:ln>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ja-JP" altLang="en-US" sz="105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非常用取水栓</a:t>
            </a:r>
          </a:p>
        </p:txBody>
      </p:sp>
      <p:sp>
        <p:nvSpPr>
          <p:cNvPr id="38" name="Text Box 215">
            <a:extLst>
              <a:ext uri="{FF2B5EF4-FFF2-40B4-BE49-F238E27FC236}">
                <a16:creationId xmlns:a16="http://schemas.microsoft.com/office/drawing/2014/main" id="{6E4332ED-5B16-4897-19C7-5EEA400CA4D3}"/>
              </a:ext>
            </a:extLst>
          </p:cNvPr>
          <p:cNvSpPr txBox="1">
            <a:spLocks/>
          </p:cNvSpPr>
          <p:nvPr/>
        </p:nvSpPr>
        <p:spPr bwMode="auto">
          <a:xfrm>
            <a:off x="1889176" y="4875480"/>
            <a:ext cx="3648879" cy="2484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6800" tIns="46800" rIns="46800" bIns="46800">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ja-JP" altLang="en-US" sz="10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貯湯ユニットの脚の強度、設置方法にも配慮しています。</a:t>
            </a:r>
          </a:p>
        </p:txBody>
      </p:sp>
      <p:sp>
        <p:nvSpPr>
          <p:cNvPr id="39" name="Text Box 217">
            <a:extLst>
              <a:ext uri="{FF2B5EF4-FFF2-40B4-BE49-F238E27FC236}">
                <a16:creationId xmlns:a16="http://schemas.microsoft.com/office/drawing/2014/main" id="{405D9EE9-1E3B-FC80-6001-1F869010A13F}"/>
              </a:ext>
            </a:extLst>
          </p:cNvPr>
          <p:cNvSpPr txBox="1">
            <a:spLocks/>
          </p:cNvSpPr>
          <p:nvPr/>
        </p:nvSpPr>
        <p:spPr bwMode="auto">
          <a:xfrm>
            <a:off x="1881036" y="3359254"/>
            <a:ext cx="3764462" cy="4022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6800" tIns="46800" rIns="46800" bIns="46800">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ja-JP" altLang="en-US" sz="10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地震などの災害による断水時には非常用取水栓から生活用水を確保できます。</a:t>
            </a:r>
          </a:p>
        </p:txBody>
      </p:sp>
      <p:sp>
        <p:nvSpPr>
          <p:cNvPr id="40" name="テキスト ボックス 145">
            <a:extLst>
              <a:ext uri="{FF2B5EF4-FFF2-40B4-BE49-F238E27FC236}">
                <a16:creationId xmlns:a16="http://schemas.microsoft.com/office/drawing/2014/main" id="{A78B301E-7AA0-1582-9751-BFAE502D77F6}"/>
              </a:ext>
            </a:extLst>
          </p:cNvPr>
          <p:cNvSpPr txBox="1">
            <a:spLocks noChangeArrowheads="1"/>
          </p:cNvSpPr>
          <p:nvPr/>
        </p:nvSpPr>
        <p:spPr bwMode="auto">
          <a:xfrm>
            <a:off x="1830236" y="3095729"/>
            <a:ext cx="21844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200" b="1"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rPr>
              <a:t>断水時の生活用水の確保に。</a:t>
            </a:r>
          </a:p>
        </p:txBody>
      </p:sp>
      <p:sp>
        <p:nvSpPr>
          <p:cNvPr id="41" name="テキスト ボックス 146">
            <a:extLst>
              <a:ext uri="{FF2B5EF4-FFF2-40B4-BE49-F238E27FC236}">
                <a16:creationId xmlns:a16="http://schemas.microsoft.com/office/drawing/2014/main" id="{48A156A2-BEC0-8B18-B2DF-0BAB1D99D217}"/>
              </a:ext>
            </a:extLst>
          </p:cNvPr>
          <p:cNvSpPr txBox="1">
            <a:spLocks noChangeArrowheads="1"/>
          </p:cNvSpPr>
          <p:nvPr/>
        </p:nvSpPr>
        <p:spPr bwMode="auto">
          <a:xfrm>
            <a:off x="1854557" y="4658683"/>
            <a:ext cx="259718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en-US" altLang="ja-JP" sz="1200" b="1"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rPr>
              <a:t>3</a:t>
            </a:r>
            <a:r>
              <a:rPr kumimoji="1" lang="ja-JP" altLang="en-US" sz="1200" b="1"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rPr>
              <a:t>本脚でクラス</a:t>
            </a:r>
            <a:r>
              <a:rPr kumimoji="1" lang="en-US" altLang="ja-JP" sz="1200" b="1" dirty="0">
                <a:solidFill>
                  <a:prstClr val="black"/>
                </a:solidFill>
                <a:latin typeface="メイリオ" panose="020B0604030504040204" pitchFamily="50" charset="-128"/>
                <a:ea typeface="メイリオ" panose="020B0604030504040204" pitchFamily="50" charset="-128"/>
              </a:rPr>
              <a:t>S</a:t>
            </a:r>
            <a:r>
              <a:rPr kumimoji="1" lang="ja-JP" altLang="en-US" sz="1200" b="1"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rPr>
              <a:t>対応の耐震設計。</a:t>
            </a:r>
          </a:p>
        </p:txBody>
      </p:sp>
      <p:sp>
        <p:nvSpPr>
          <p:cNvPr id="42" name="角丸四角形 12">
            <a:extLst>
              <a:ext uri="{FF2B5EF4-FFF2-40B4-BE49-F238E27FC236}">
                <a16:creationId xmlns:a16="http://schemas.microsoft.com/office/drawing/2014/main" id="{9CD442FD-E44B-1075-2F8F-7D2B055860E5}"/>
              </a:ext>
            </a:extLst>
          </p:cNvPr>
          <p:cNvSpPr>
            <a:spLocks noChangeArrowheads="1"/>
          </p:cNvSpPr>
          <p:nvPr/>
        </p:nvSpPr>
        <p:spPr bwMode="auto">
          <a:xfrm>
            <a:off x="103075" y="1402272"/>
            <a:ext cx="1565275" cy="247650"/>
          </a:xfrm>
          <a:prstGeom prst="roundRect">
            <a:avLst>
              <a:gd name="adj" fmla="val 0"/>
            </a:avLst>
          </a:prstGeom>
          <a:solidFill>
            <a:srgbClr val="994D46"/>
          </a:solidFill>
          <a:ln>
            <a:noFill/>
          </a:ln>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ja-JP" altLang="en-US" sz="2900" b="0" i="0" u="sng"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50" charset="-128"/>
              <a:cs typeface="Arial" panose="020B0604020202020204" pitchFamily="34" charset="0"/>
              <a:sym typeface="Arial" panose="020B0604020202020204" pitchFamily="34" charset="0"/>
            </a:endParaRPr>
          </a:p>
        </p:txBody>
      </p:sp>
      <p:sp>
        <p:nvSpPr>
          <p:cNvPr id="43" name="テキスト ボックス 13">
            <a:extLst>
              <a:ext uri="{FF2B5EF4-FFF2-40B4-BE49-F238E27FC236}">
                <a16:creationId xmlns:a16="http://schemas.microsoft.com/office/drawing/2014/main" id="{822F2999-4ECD-222E-A7BE-14F8DDB1984D}"/>
              </a:ext>
            </a:extLst>
          </p:cNvPr>
          <p:cNvSpPr txBox="1">
            <a:spLocks noChangeArrowheads="1"/>
          </p:cNvSpPr>
          <p:nvPr/>
        </p:nvSpPr>
        <p:spPr bwMode="auto">
          <a:xfrm>
            <a:off x="-6467" y="1417562"/>
            <a:ext cx="175418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1" lang="en-US" altLang="ja-JP" sz="100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SMA</a:t>
            </a:r>
            <a:r>
              <a:rPr kumimoji="1" lang="ja-JP" altLang="en-US" sz="100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ミキシング弁 採用</a:t>
            </a:r>
            <a:endParaRPr kumimoji="1" lang="en-US" altLang="ja-JP" sz="100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endParaRPr>
          </a:p>
        </p:txBody>
      </p:sp>
      <p:sp>
        <p:nvSpPr>
          <p:cNvPr id="44" name="テキスト ボックス 6">
            <a:extLst>
              <a:ext uri="{FF2B5EF4-FFF2-40B4-BE49-F238E27FC236}">
                <a16:creationId xmlns:a16="http://schemas.microsoft.com/office/drawing/2014/main" id="{82C42575-D0F1-B80D-858F-B88168981D6F}"/>
              </a:ext>
            </a:extLst>
          </p:cNvPr>
          <p:cNvSpPr txBox="1">
            <a:spLocks noChangeArrowheads="1"/>
          </p:cNvSpPr>
          <p:nvPr/>
        </p:nvSpPr>
        <p:spPr bwMode="auto">
          <a:xfrm>
            <a:off x="41095" y="1810364"/>
            <a:ext cx="489494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1" lang="ja-JP" altLang="en-US"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給湯ミキシングバルブに</a:t>
            </a:r>
            <a:r>
              <a:rPr kumimoji="1" lang="en-US" altLang="ja-JP"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SMA</a:t>
            </a:r>
            <a:r>
              <a:rPr kumimoji="1" lang="ja-JP" altLang="en-US"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ミキシング弁を採用することで、停電中でも</a:t>
            </a:r>
            <a:endParaRPr kumimoji="1" lang="en-US" altLang="ja-JP"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1" lang="ja-JP" altLang="en-US"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貯湯ユニット内に残っているお湯をシャワーや蛇口から使用できます。</a:t>
            </a:r>
            <a:endParaRPr kumimoji="1" lang="en-US" altLang="ja-JP" sz="11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endParaRPr>
          </a:p>
        </p:txBody>
      </p:sp>
      <p:sp>
        <p:nvSpPr>
          <p:cNvPr id="45" name="Line 214">
            <a:extLst>
              <a:ext uri="{FF2B5EF4-FFF2-40B4-BE49-F238E27FC236}">
                <a16:creationId xmlns:a16="http://schemas.microsoft.com/office/drawing/2014/main" id="{0F0695EA-851B-1B26-659C-37988FCD0BC1}"/>
              </a:ext>
            </a:extLst>
          </p:cNvPr>
          <p:cNvSpPr>
            <a:spLocks noChangeShapeType="1"/>
          </p:cNvSpPr>
          <p:nvPr/>
        </p:nvSpPr>
        <p:spPr bwMode="auto">
          <a:xfrm flipV="1">
            <a:off x="43150" y="2685205"/>
            <a:ext cx="5733830" cy="3997"/>
          </a:xfrm>
          <a:prstGeom prst="line">
            <a:avLst/>
          </a:prstGeom>
          <a:noFill/>
          <a:ln w="25400">
            <a:solidFill>
              <a:schemeClr val="tx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6800" tIns="46800" rIns="46800" bIns="4680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ja-JP" altLang="en-US" sz="1800" b="0" i="0" u="none" strike="noStrike" kern="1200" cap="none" spc="0" normalizeH="0" baseline="0" noProof="0">
              <a:ln>
                <a:noFill/>
              </a:ln>
              <a:solidFill>
                <a:prstClr val="black"/>
              </a:solidFill>
              <a:effectLst/>
              <a:uLnTx/>
              <a:uFillTx/>
              <a:latin typeface="Calibri" panose="020F0502020204030204"/>
              <a:ea typeface="游ゴシック" panose="020B0400000000000000" pitchFamily="50" charset="-128"/>
              <a:cs typeface="+mn-cs"/>
            </a:endParaRPr>
          </a:p>
        </p:txBody>
      </p:sp>
      <p:sp>
        <p:nvSpPr>
          <p:cNvPr id="46" name="テキスト ボックス 6">
            <a:extLst>
              <a:ext uri="{FF2B5EF4-FFF2-40B4-BE49-F238E27FC236}">
                <a16:creationId xmlns:a16="http://schemas.microsoft.com/office/drawing/2014/main" id="{73E29AF0-F20D-2569-9C6B-C5B4D79E3A9E}"/>
              </a:ext>
            </a:extLst>
          </p:cNvPr>
          <p:cNvSpPr txBox="1">
            <a:spLocks noChangeArrowheads="1"/>
          </p:cNvSpPr>
          <p:nvPr/>
        </p:nvSpPr>
        <p:spPr bwMode="auto">
          <a:xfrm>
            <a:off x="49077" y="2358095"/>
            <a:ext cx="4262437"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1" lang="ja-JP" altLang="en-US" sz="800" b="0" i="0" u="none" strike="noStrike" kern="1200" cap="none" spc="0" normalizeH="0" baseline="0" noProof="0" dirty="0">
                <a:ln>
                  <a:noFill/>
                </a:ln>
                <a:solidFill>
                  <a:srgbClr val="C00000"/>
                </a:solidFill>
                <a:effectLst/>
                <a:uLnTx/>
                <a:uFillTx/>
                <a:latin typeface="Meiryo UI" panose="020B0604030504040204" pitchFamily="50" charset="-128"/>
                <a:ea typeface="Meiryo UI" panose="020B0604030504040204" pitchFamily="50" charset="-128"/>
                <a:cs typeface="Arial" panose="020B0604020202020204" pitchFamily="34" charset="0"/>
                <a:sym typeface="Arial" panose="020B0604020202020204" pitchFamily="34" charset="0"/>
              </a:rPr>
              <a:t>最後に使用していた時の給湯温度で出てくるため、湯温をお確かめのうえ、お使いください。</a:t>
            </a:r>
          </a:p>
        </p:txBody>
      </p:sp>
      <p:sp>
        <p:nvSpPr>
          <p:cNvPr id="47" name="テキスト ボックス 10">
            <a:extLst>
              <a:ext uri="{FF2B5EF4-FFF2-40B4-BE49-F238E27FC236}">
                <a16:creationId xmlns:a16="http://schemas.microsoft.com/office/drawing/2014/main" id="{A4E182A8-A52C-47F5-1A0C-9A5CEFE235D6}"/>
              </a:ext>
            </a:extLst>
          </p:cNvPr>
          <p:cNvSpPr txBox="1">
            <a:spLocks noChangeArrowheads="1"/>
          </p:cNvSpPr>
          <p:nvPr/>
        </p:nvSpPr>
        <p:spPr bwMode="auto">
          <a:xfrm>
            <a:off x="1728276" y="1440770"/>
            <a:ext cx="21859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200" b="1" i="0" u="none" strike="noStrike" kern="1200" cap="none" spc="0" normalizeH="0" baseline="0" noProof="0" dirty="0">
                <a:ln>
                  <a:noFill/>
                </a:ln>
                <a:solidFill>
                  <a:prstClr val="black"/>
                </a:solidFill>
                <a:effectLst/>
                <a:uLnTx/>
                <a:uFillTx/>
                <a:latin typeface="メイリオ" panose="020B0604030504040204" pitchFamily="50" charset="-128"/>
                <a:ea typeface="メイリオ" panose="020B0604030504040204" pitchFamily="50" charset="-128"/>
                <a:cs typeface="+mn-cs"/>
              </a:rPr>
              <a:t>停電時でもお湯が使えます。</a:t>
            </a:r>
          </a:p>
        </p:txBody>
      </p:sp>
      <p:pic>
        <p:nvPicPr>
          <p:cNvPr id="48" name="図 175">
            <a:extLst>
              <a:ext uri="{FF2B5EF4-FFF2-40B4-BE49-F238E27FC236}">
                <a16:creationId xmlns:a16="http://schemas.microsoft.com/office/drawing/2014/main" id="{53BF50A5-E88C-8BF6-4E09-CA9A60867A83}"/>
              </a:ext>
            </a:extLst>
          </p:cNvPr>
          <p:cNvPicPr>
            <a:picLocks noChangeAspect="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4869154" y="1738039"/>
            <a:ext cx="695601" cy="695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楕円 49">
            <a:extLst>
              <a:ext uri="{FF2B5EF4-FFF2-40B4-BE49-F238E27FC236}">
                <a16:creationId xmlns:a16="http://schemas.microsoft.com/office/drawing/2014/main" id="{D9B4A2B4-FB72-F6DF-59AE-045BCE34FA97}"/>
              </a:ext>
            </a:extLst>
          </p:cNvPr>
          <p:cNvSpPr/>
          <p:nvPr/>
        </p:nvSpPr>
        <p:spPr>
          <a:xfrm>
            <a:off x="295417" y="4127169"/>
            <a:ext cx="71901" cy="7190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51" name="Oval 222">
            <a:extLst>
              <a:ext uri="{FF2B5EF4-FFF2-40B4-BE49-F238E27FC236}">
                <a16:creationId xmlns:a16="http://schemas.microsoft.com/office/drawing/2014/main" id="{BB8C7D2A-9BFF-2E5D-10C6-1DA6C461A4B6}"/>
              </a:ext>
            </a:extLst>
          </p:cNvPr>
          <p:cNvSpPr>
            <a:spLocks/>
          </p:cNvSpPr>
          <p:nvPr/>
        </p:nvSpPr>
        <p:spPr bwMode="auto">
          <a:xfrm>
            <a:off x="736259" y="4393315"/>
            <a:ext cx="558800" cy="536575"/>
          </a:xfrm>
          <a:prstGeom prst="ellipse">
            <a:avLst/>
          </a:prstGeom>
          <a:solidFill>
            <a:srgbClr val="FF0000"/>
          </a:solidFill>
          <a:ln>
            <a:noFill/>
          </a:ln>
          <a:effectLst/>
        </p:spPr>
        <p:txBody>
          <a:bodyPr wrap="none" lIns="46800" tIns="46800" rIns="46800" bIns="46800" anchor="ct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ja-JP" altLang="en-US" sz="900" b="1" i="0" u="none" strike="noStrike" kern="1200" cap="none" spc="0" normalizeH="0" baseline="0" noProof="0" dirty="0">
                <a:ln>
                  <a:noFill/>
                </a:ln>
                <a:solidFill>
                  <a:prstClr val="white"/>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耐震</a:t>
            </a:r>
          </a:p>
          <a:p>
            <a:pPr marL="0" marR="0" lvl="0" indent="0" algn="ctr" defTabSz="457200" rtl="0" eaLnBrk="1" fontAlgn="auto" latinLnBrk="0" hangingPunct="1">
              <a:lnSpc>
                <a:spcPct val="100000"/>
              </a:lnSpc>
              <a:spcBef>
                <a:spcPct val="0"/>
              </a:spcBef>
              <a:spcAft>
                <a:spcPts val="0"/>
              </a:spcAft>
              <a:buClrTx/>
              <a:buSzTx/>
              <a:buFontTx/>
              <a:buNone/>
              <a:tabLst/>
              <a:defRPr/>
            </a:pPr>
            <a:r>
              <a:rPr kumimoji="0" lang="ja-JP" altLang="en-US" sz="900" b="1" i="0" u="none" strike="noStrike" kern="1200" cap="none" spc="0" normalizeH="0" baseline="0" noProof="0" dirty="0">
                <a:ln>
                  <a:noFill/>
                </a:ln>
                <a:solidFill>
                  <a:prstClr val="white"/>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クラス</a:t>
            </a:r>
            <a:r>
              <a:rPr lang="ja-JP" altLang="en-US" sz="900" b="1" dirty="0">
                <a:solidFill>
                  <a:prstClr val="white"/>
                </a:solidFill>
                <a:latin typeface="メイリオ" panose="020B0604030504040204" pitchFamily="50" charset="-128"/>
                <a:ea typeface="メイリオ" panose="020B0604030504040204" pitchFamily="50" charset="-128"/>
              </a:rPr>
              <a:t>Ｓ</a:t>
            </a:r>
            <a:endParaRPr kumimoji="0" lang="en-US" altLang="ja-JP" sz="900" b="1" i="0" u="none" strike="noStrike" kern="1200" cap="none" spc="0" normalizeH="0" baseline="0" noProof="0" dirty="0">
              <a:ln>
                <a:noFill/>
              </a:ln>
              <a:solidFill>
                <a:prstClr val="white"/>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endParaRPr>
          </a:p>
          <a:p>
            <a:pPr marL="0" marR="0" lvl="0" indent="0" algn="ctr" defTabSz="457200" rtl="0" eaLnBrk="1" fontAlgn="auto" latinLnBrk="0" hangingPunct="1">
              <a:lnSpc>
                <a:spcPct val="100000"/>
              </a:lnSpc>
              <a:spcBef>
                <a:spcPct val="0"/>
              </a:spcBef>
              <a:spcAft>
                <a:spcPts val="0"/>
              </a:spcAft>
              <a:buClrTx/>
              <a:buSzTx/>
              <a:buFontTx/>
              <a:buNone/>
              <a:tabLst/>
              <a:defRPr/>
            </a:pPr>
            <a:r>
              <a:rPr kumimoji="0" lang="ja-JP" altLang="en-US" sz="900" b="1" i="0" u="none" strike="noStrike" kern="1200" cap="none" spc="0" normalizeH="0" baseline="0" noProof="0" dirty="0">
                <a:ln>
                  <a:noFill/>
                </a:ln>
                <a:solidFill>
                  <a:prstClr val="white"/>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rPr>
              <a:t>対応</a:t>
            </a:r>
          </a:p>
        </p:txBody>
      </p:sp>
      <p:sp>
        <p:nvSpPr>
          <p:cNvPr id="52" name="楕円 51">
            <a:extLst>
              <a:ext uri="{FF2B5EF4-FFF2-40B4-BE49-F238E27FC236}">
                <a16:creationId xmlns:a16="http://schemas.microsoft.com/office/drawing/2014/main" id="{F55086CE-9D90-D4F1-141A-E5B34145BCF6}"/>
              </a:ext>
            </a:extLst>
          </p:cNvPr>
          <p:cNvSpPr/>
          <p:nvPr/>
        </p:nvSpPr>
        <p:spPr>
          <a:xfrm>
            <a:off x="1403967" y="3025519"/>
            <a:ext cx="71901" cy="7190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cxnSp>
        <p:nvCxnSpPr>
          <p:cNvPr id="53" name="直線コネクタ 52">
            <a:extLst>
              <a:ext uri="{FF2B5EF4-FFF2-40B4-BE49-F238E27FC236}">
                <a16:creationId xmlns:a16="http://schemas.microsoft.com/office/drawing/2014/main" id="{14BD4921-2C0B-F2CD-8D19-4D2DAD512D68}"/>
              </a:ext>
            </a:extLst>
          </p:cNvPr>
          <p:cNvCxnSpPr>
            <a:cxnSpLocks/>
          </p:cNvCxnSpPr>
          <p:nvPr/>
        </p:nvCxnSpPr>
        <p:spPr>
          <a:xfrm>
            <a:off x="1445206" y="2906984"/>
            <a:ext cx="0" cy="169416"/>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4" name="直線コネクタ 53">
            <a:extLst>
              <a:ext uri="{FF2B5EF4-FFF2-40B4-BE49-F238E27FC236}">
                <a16:creationId xmlns:a16="http://schemas.microsoft.com/office/drawing/2014/main" id="{2E32EB3F-D140-087A-678B-106DCD64030C}"/>
              </a:ext>
            </a:extLst>
          </p:cNvPr>
          <p:cNvCxnSpPr>
            <a:cxnSpLocks/>
          </p:cNvCxnSpPr>
          <p:nvPr/>
        </p:nvCxnSpPr>
        <p:spPr>
          <a:xfrm>
            <a:off x="1450181" y="2908699"/>
            <a:ext cx="479587"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55" name="テキスト ボックス 6">
            <a:extLst>
              <a:ext uri="{FF2B5EF4-FFF2-40B4-BE49-F238E27FC236}">
                <a16:creationId xmlns:a16="http://schemas.microsoft.com/office/drawing/2014/main" id="{EE3E9902-BBDE-94B4-EF3E-7ABED45976B7}"/>
              </a:ext>
            </a:extLst>
          </p:cNvPr>
          <p:cNvSpPr txBox="1">
            <a:spLocks noChangeArrowheads="1"/>
          </p:cNvSpPr>
          <p:nvPr/>
        </p:nvSpPr>
        <p:spPr bwMode="auto">
          <a:xfrm>
            <a:off x="4461941" y="1454257"/>
            <a:ext cx="14767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1" lang="ja-JP" altLang="en-US" sz="8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緊急時に役立つ</a:t>
            </a:r>
            <a:endParaRPr kumimoji="1" lang="en-US" altLang="ja-JP" sz="8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endParaRPr>
          </a:p>
          <a:p>
            <a:pPr marL="0" marR="0" lvl="0" indent="0" algn="ctr" defTabSz="457200" rtl="0" eaLnBrk="1" fontAlgn="auto" latinLnBrk="0" hangingPunct="1">
              <a:lnSpc>
                <a:spcPct val="100000"/>
              </a:lnSpc>
              <a:spcBef>
                <a:spcPct val="0"/>
              </a:spcBef>
              <a:spcAft>
                <a:spcPts val="0"/>
              </a:spcAft>
              <a:buClrTx/>
              <a:buSzTx/>
              <a:buFontTx/>
              <a:buNone/>
              <a:tabLst/>
              <a:defRPr/>
            </a:pPr>
            <a:r>
              <a:rPr kumimoji="1" lang="ja-JP" altLang="en-US" sz="8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rPr>
              <a:t>エコキュートの使い方。</a:t>
            </a:r>
            <a:endParaRPr kumimoji="1" lang="en-US" altLang="ja-JP" sz="8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sym typeface="Arial" panose="020B0604020202020204" pitchFamily="34" charset="0"/>
            </a:endParaRPr>
          </a:p>
        </p:txBody>
      </p:sp>
      <p:sp>
        <p:nvSpPr>
          <p:cNvPr id="56" name="テキスト ボックス 55">
            <a:extLst>
              <a:ext uri="{FF2B5EF4-FFF2-40B4-BE49-F238E27FC236}">
                <a16:creationId xmlns:a16="http://schemas.microsoft.com/office/drawing/2014/main" id="{73D7A024-B4FD-07C9-5667-D988C6D7AB8C}"/>
              </a:ext>
            </a:extLst>
          </p:cNvPr>
          <p:cNvSpPr txBox="1"/>
          <p:nvPr/>
        </p:nvSpPr>
        <p:spPr>
          <a:xfrm>
            <a:off x="5016358" y="2385088"/>
            <a:ext cx="706749" cy="18466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6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50" charset="-128"/>
                <a:cs typeface="+mn-cs"/>
              </a:rPr>
              <a:t>▲動画</a:t>
            </a:r>
          </a:p>
        </p:txBody>
      </p:sp>
      <p:sp>
        <p:nvSpPr>
          <p:cNvPr id="61" name="楕円 60">
            <a:extLst>
              <a:ext uri="{FF2B5EF4-FFF2-40B4-BE49-F238E27FC236}">
                <a16:creationId xmlns:a16="http://schemas.microsoft.com/office/drawing/2014/main" id="{5AD170A0-DEC4-FFC8-CA0D-6505C3EDE3F3}"/>
              </a:ext>
            </a:extLst>
          </p:cNvPr>
          <p:cNvSpPr/>
          <p:nvPr/>
        </p:nvSpPr>
        <p:spPr>
          <a:xfrm>
            <a:off x="4130469" y="3138161"/>
            <a:ext cx="108514" cy="13832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sp>
        <p:nvSpPr>
          <p:cNvPr id="70" name="Line 214">
            <a:extLst>
              <a:ext uri="{FF2B5EF4-FFF2-40B4-BE49-F238E27FC236}">
                <a16:creationId xmlns:a16="http://schemas.microsoft.com/office/drawing/2014/main" id="{BC4D82DC-5DB5-2AEB-0E0E-B366E7FCE533}"/>
              </a:ext>
            </a:extLst>
          </p:cNvPr>
          <p:cNvSpPr>
            <a:spLocks noChangeShapeType="1"/>
          </p:cNvSpPr>
          <p:nvPr/>
        </p:nvSpPr>
        <p:spPr bwMode="auto">
          <a:xfrm flipV="1">
            <a:off x="59720" y="5120223"/>
            <a:ext cx="5715955" cy="1"/>
          </a:xfrm>
          <a:prstGeom prst="line">
            <a:avLst/>
          </a:prstGeom>
          <a:noFill/>
          <a:ln w="25400">
            <a:solidFill>
              <a:schemeClr val="tx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6800" tIns="46800" rIns="46800" bIns="4680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ja-JP" altLang="en-US" sz="1800" b="0" i="0" u="none" strike="noStrike" kern="1200" cap="none" spc="0" normalizeH="0" baseline="0" noProof="0">
              <a:ln>
                <a:noFill/>
              </a:ln>
              <a:solidFill>
                <a:prstClr val="black"/>
              </a:solidFill>
              <a:effectLst/>
              <a:uLnTx/>
              <a:uFillTx/>
              <a:latin typeface="Calibri" panose="020F0502020204030204"/>
              <a:ea typeface="游ゴシック" panose="020B0400000000000000" pitchFamily="50" charset="-128"/>
              <a:cs typeface="+mn-cs"/>
            </a:endParaRPr>
          </a:p>
        </p:txBody>
      </p:sp>
      <p:sp>
        <p:nvSpPr>
          <p:cNvPr id="77" name="テキスト ボックス 10">
            <a:extLst>
              <a:ext uri="{FF2B5EF4-FFF2-40B4-BE49-F238E27FC236}">
                <a16:creationId xmlns:a16="http://schemas.microsoft.com/office/drawing/2014/main" id="{26B07954-BD82-3E3B-D1F4-4550BC780DDB}"/>
              </a:ext>
            </a:extLst>
          </p:cNvPr>
          <p:cNvSpPr txBox="1">
            <a:spLocks noChangeArrowheads="1"/>
          </p:cNvSpPr>
          <p:nvPr/>
        </p:nvSpPr>
        <p:spPr bwMode="auto">
          <a:xfrm>
            <a:off x="236165" y="5254804"/>
            <a:ext cx="32367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400" b="1" dirty="0">
                <a:solidFill>
                  <a:prstClr val="black"/>
                </a:solidFill>
                <a:latin typeface="メイリオ" panose="020B0604030504040204" pitchFamily="50" charset="-128"/>
                <a:ea typeface="メイリオ" panose="020B0604030504040204" pitchFamily="50" charset="-128"/>
              </a:rPr>
              <a:t>災害時に生活用水をカンタンに確保！</a:t>
            </a:r>
            <a:endParaRPr kumimoji="1" lang="en-US" altLang="ja-JP" sz="1400" b="1" dirty="0">
              <a:solidFill>
                <a:prstClr val="black"/>
              </a:solidFill>
              <a:latin typeface="メイリオ" panose="020B0604030504040204" pitchFamily="50" charset="-128"/>
              <a:ea typeface="メイリオ" panose="020B0604030504040204" pitchFamily="50" charset="-128"/>
            </a:endParaRPr>
          </a:p>
        </p:txBody>
      </p:sp>
      <p:sp>
        <p:nvSpPr>
          <p:cNvPr id="82" name="Rectangle 212">
            <a:extLst>
              <a:ext uri="{FF2B5EF4-FFF2-40B4-BE49-F238E27FC236}">
                <a16:creationId xmlns:a16="http://schemas.microsoft.com/office/drawing/2014/main" id="{A3C30F04-80AA-0F41-422B-9D3A4C09368A}"/>
              </a:ext>
            </a:extLst>
          </p:cNvPr>
          <p:cNvSpPr>
            <a:spLocks/>
          </p:cNvSpPr>
          <p:nvPr/>
        </p:nvSpPr>
        <p:spPr bwMode="auto">
          <a:xfrm>
            <a:off x="1929768" y="3741043"/>
            <a:ext cx="1117600" cy="257175"/>
          </a:xfrm>
          <a:prstGeom prst="rect">
            <a:avLst/>
          </a:prstGeom>
          <a:solidFill>
            <a:srgbClr val="994D46"/>
          </a:solidFill>
          <a:ln>
            <a:noFill/>
          </a:ln>
        </p:spPr>
        <p:txBody>
          <a:bodyPr lIns="46800" tIns="46800" rIns="46800" bIns="46800" anchor="ctr">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lang="ja-JP" altLang="en-US" sz="1050" b="1" dirty="0">
                <a:solidFill>
                  <a:schemeClr val="bg1"/>
                </a:solidFill>
                <a:latin typeface="メイリオ" panose="020B0604030504040204" pitchFamily="50" charset="-128"/>
                <a:ea typeface="メイリオ" panose="020B0604030504040204" pitchFamily="50" charset="-128"/>
              </a:rPr>
              <a:t>ホース付属</a:t>
            </a:r>
            <a:endParaRPr kumimoji="0" lang="ja-JP" altLang="en-US" sz="1050" b="1" i="0" u="none" strike="noStrike" kern="1200" cap="none" spc="0" normalizeH="0" baseline="0" noProof="0" dirty="0">
              <a:ln>
                <a:noFill/>
              </a:ln>
              <a:solidFill>
                <a:schemeClr val="bg1"/>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endParaRPr>
          </a:p>
        </p:txBody>
      </p:sp>
      <p:sp>
        <p:nvSpPr>
          <p:cNvPr id="83" name="Text Box 215">
            <a:extLst>
              <a:ext uri="{FF2B5EF4-FFF2-40B4-BE49-F238E27FC236}">
                <a16:creationId xmlns:a16="http://schemas.microsoft.com/office/drawing/2014/main" id="{5A77B519-7D91-249D-D6FD-9A9407D0CD01}"/>
              </a:ext>
            </a:extLst>
          </p:cNvPr>
          <p:cNvSpPr txBox="1">
            <a:spLocks/>
          </p:cNvSpPr>
          <p:nvPr/>
        </p:nvSpPr>
        <p:spPr bwMode="auto">
          <a:xfrm>
            <a:off x="1901697" y="4068182"/>
            <a:ext cx="3648879" cy="2484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6800" tIns="46800" rIns="46800" bIns="46800">
            <a:spAutoFit/>
          </a:bodyPr>
          <a:lstStyle>
            <a:lvl1pPr>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1200"/>
              </a:spcBef>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1200"/>
              </a:spcBef>
              <a:spcAft>
                <a:spcPct val="0"/>
              </a:spcAft>
              <a:buSzPct val="100000"/>
              <a:buChar char="»"/>
              <a:defRPr sz="52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lang="ja-JP" altLang="en-US" sz="1000" dirty="0">
                <a:latin typeface="メイリオ" panose="020B0604030504040204" pitchFamily="50" charset="-128"/>
                <a:ea typeface="メイリオ" panose="020B0604030504040204" pitchFamily="50" charset="-128"/>
              </a:rPr>
              <a:t>水の飛び散りがなく、やけどの心配を抑えます。</a:t>
            </a:r>
            <a:endParaRPr kumimoji="0" lang="ja-JP" altLang="en-US" sz="1000" b="0"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cs typeface="Arial" panose="020B0604020202020204" pitchFamily="34" charset="0"/>
              <a:sym typeface="Arial" panose="020B0604020202020204" pitchFamily="34" charset="0"/>
            </a:endParaRPr>
          </a:p>
        </p:txBody>
      </p:sp>
      <p:cxnSp>
        <p:nvCxnSpPr>
          <p:cNvPr id="86" name="直線コネクタ 85">
            <a:extLst>
              <a:ext uri="{FF2B5EF4-FFF2-40B4-BE49-F238E27FC236}">
                <a16:creationId xmlns:a16="http://schemas.microsoft.com/office/drawing/2014/main" id="{D348082D-BE17-DC5F-DE0D-42F063689970}"/>
              </a:ext>
            </a:extLst>
          </p:cNvPr>
          <p:cNvCxnSpPr>
            <a:cxnSpLocks/>
          </p:cNvCxnSpPr>
          <p:nvPr/>
        </p:nvCxnSpPr>
        <p:spPr>
          <a:xfrm>
            <a:off x="1283281" y="3421137"/>
            <a:ext cx="0" cy="453157"/>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8" name="直線コネクタ 87">
            <a:extLst>
              <a:ext uri="{FF2B5EF4-FFF2-40B4-BE49-F238E27FC236}">
                <a16:creationId xmlns:a16="http://schemas.microsoft.com/office/drawing/2014/main" id="{691B1CF4-4FFA-F4FF-1DED-83829056E37B}"/>
              </a:ext>
            </a:extLst>
          </p:cNvPr>
          <p:cNvCxnSpPr>
            <a:cxnSpLocks/>
            <a:endCxn id="82" idx="1"/>
          </p:cNvCxnSpPr>
          <p:nvPr/>
        </p:nvCxnSpPr>
        <p:spPr>
          <a:xfrm>
            <a:off x="1290638" y="3869631"/>
            <a:ext cx="639130"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92" name="楕円 91">
            <a:extLst>
              <a:ext uri="{FF2B5EF4-FFF2-40B4-BE49-F238E27FC236}">
                <a16:creationId xmlns:a16="http://schemas.microsoft.com/office/drawing/2014/main" id="{9E65F345-AD5E-566F-E066-3C68B96598BF}"/>
              </a:ext>
            </a:extLst>
          </p:cNvPr>
          <p:cNvSpPr/>
          <p:nvPr/>
        </p:nvSpPr>
        <p:spPr>
          <a:xfrm>
            <a:off x="1248234" y="3371164"/>
            <a:ext cx="71901" cy="71901"/>
          </a:xfrm>
          <a:prstGeom prst="ellipse">
            <a:avLst/>
          </a:prstGeom>
          <a:solidFill>
            <a:srgbClr val="994D46"/>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1" lang="ja-JP" altLang="en-US" sz="1800" b="0" i="0" u="none" strike="noStrike" kern="1200" cap="none" spc="0" normalizeH="0" baseline="0" noProof="0">
              <a:ln>
                <a:noFill/>
              </a:ln>
              <a:solidFill>
                <a:prstClr val="white"/>
              </a:solidFill>
              <a:effectLst/>
              <a:uLnTx/>
              <a:uFillTx/>
              <a:latin typeface="Calibri" panose="020F0502020204030204"/>
              <a:ea typeface="游ゴシック" panose="020B0400000000000000" pitchFamily="50" charset="-128"/>
              <a:cs typeface="+mn-cs"/>
            </a:endParaRPr>
          </a:p>
        </p:txBody>
      </p:sp>
      <p:pic>
        <p:nvPicPr>
          <p:cNvPr id="95" name="図 94">
            <a:extLst>
              <a:ext uri="{FF2B5EF4-FFF2-40B4-BE49-F238E27FC236}">
                <a16:creationId xmlns:a16="http://schemas.microsoft.com/office/drawing/2014/main" id="{78B00114-994D-18F4-D181-A637E02BCAFA}"/>
              </a:ext>
            </a:extLst>
          </p:cNvPr>
          <p:cNvPicPr>
            <a:picLocks noChangeAspect="1"/>
          </p:cNvPicPr>
          <p:nvPr/>
        </p:nvPicPr>
        <p:blipFill>
          <a:blip r:embed="rId19"/>
          <a:srcRect l="12285" t="20323" r="33121" b="13059"/>
          <a:stretch/>
        </p:blipFill>
        <p:spPr>
          <a:xfrm>
            <a:off x="3322583" y="5463885"/>
            <a:ext cx="2247900" cy="1737389"/>
          </a:xfrm>
          <a:prstGeom prst="rect">
            <a:avLst/>
          </a:prstGeom>
        </p:spPr>
      </p:pic>
      <p:pic>
        <p:nvPicPr>
          <p:cNvPr id="96" name="図 95">
            <a:extLst>
              <a:ext uri="{FF2B5EF4-FFF2-40B4-BE49-F238E27FC236}">
                <a16:creationId xmlns:a16="http://schemas.microsoft.com/office/drawing/2014/main" id="{AA50F2CD-3BF9-2C23-5924-9578DB19D739}"/>
              </a:ext>
            </a:extLst>
          </p:cNvPr>
          <p:cNvPicPr>
            <a:picLocks noChangeAspect="1"/>
          </p:cNvPicPr>
          <p:nvPr/>
        </p:nvPicPr>
        <p:blipFill>
          <a:blip r:embed="rId20"/>
          <a:srcRect l="11912" t="12752" r="33876" b="19830"/>
          <a:stretch/>
        </p:blipFill>
        <p:spPr>
          <a:xfrm>
            <a:off x="3338458" y="7415222"/>
            <a:ext cx="2216150" cy="1722428"/>
          </a:xfrm>
          <a:prstGeom prst="rect">
            <a:avLst/>
          </a:prstGeom>
        </p:spPr>
      </p:pic>
      <p:pic>
        <p:nvPicPr>
          <p:cNvPr id="97" name="図 96">
            <a:extLst>
              <a:ext uri="{FF2B5EF4-FFF2-40B4-BE49-F238E27FC236}">
                <a16:creationId xmlns:a16="http://schemas.microsoft.com/office/drawing/2014/main" id="{F1E03FD5-3254-6CF0-6C35-B372221CF79B}"/>
              </a:ext>
            </a:extLst>
          </p:cNvPr>
          <p:cNvPicPr>
            <a:picLocks noChangeAspect="1"/>
          </p:cNvPicPr>
          <p:nvPr/>
        </p:nvPicPr>
        <p:blipFill>
          <a:blip r:embed="rId21"/>
          <a:srcRect l="868" r="868"/>
          <a:stretch/>
        </p:blipFill>
        <p:spPr>
          <a:xfrm>
            <a:off x="1746737" y="8285142"/>
            <a:ext cx="963209" cy="783879"/>
          </a:xfrm>
          <a:prstGeom prst="rect">
            <a:avLst/>
          </a:prstGeom>
        </p:spPr>
      </p:pic>
      <p:grpSp>
        <p:nvGrpSpPr>
          <p:cNvPr id="98" name="グループ化 97">
            <a:extLst>
              <a:ext uri="{FF2B5EF4-FFF2-40B4-BE49-F238E27FC236}">
                <a16:creationId xmlns:a16="http://schemas.microsoft.com/office/drawing/2014/main" id="{A93989F6-9B72-C0F9-4562-629A747B85C7}"/>
              </a:ext>
            </a:extLst>
          </p:cNvPr>
          <p:cNvGrpSpPr/>
          <p:nvPr/>
        </p:nvGrpSpPr>
        <p:grpSpPr>
          <a:xfrm>
            <a:off x="314977" y="8052250"/>
            <a:ext cx="1027264" cy="1096817"/>
            <a:chOff x="4478171" y="5241779"/>
            <a:chExt cx="1651234" cy="1763034"/>
          </a:xfrm>
        </p:grpSpPr>
        <p:pic>
          <p:nvPicPr>
            <p:cNvPr id="99" name="図 51">
              <a:extLst>
                <a:ext uri="{FF2B5EF4-FFF2-40B4-BE49-F238E27FC236}">
                  <a16:creationId xmlns:a16="http://schemas.microsoft.com/office/drawing/2014/main" id="{487730C1-43F6-F1AF-2B60-E9800664344E}"/>
                </a:ext>
              </a:extLst>
            </p:cNvPr>
            <p:cNvPicPr>
              <a:picLocks noChangeAspect="1"/>
            </p:cNvPicPr>
            <p:nvPr/>
          </p:nvPicPr>
          <p:blipFill rotWithShape="1">
            <a:blip r:embed="rId22">
              <a:extLst>
                <a:ext uri="{28A0092B-C50C-407E-A947-70E740481C1C}">
                  <a14:useLocalDpi xmlns:a14="http://schemas.microsoft.com/office/drawing/2010/main" val="0"/>
                </a:ext>
              </a:extLst>
            </a:blip>
            <a:srcRect l="15910" t="10906" r="16291" b="13266"/>
            <a:stretch/>
          </p:blipFill>
          <p:spPr bwMode="auto">
            <a:xfrm>
              <a:off x="5329116" y="6115578"/>
              <a:ext cx="800289" cy="76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 name="Picture 2" descr="「スマートフォン」の画像検索結果">
              <a:extLst>
                <a:ext uri="{FF2B5EF4-FFF2-40B4-BE49-F238E27FC236}">
                  <a16:creationId xmlns:a16="http://schemas.microsoft.com/office/drawing/2014/main" id="{1090F37C-E549-117D-E116-149EA5472EE1}"/>
                </a:ext>
              </a:extLst>
            </p:cNvPr>
            <p:cNvPicPr>
              <a:picLocks noChangeAspect="1" noChangeArrowheads="1"/>
            </p:cNvPicPr>
            <p:nvPr/>
          </p:nvPicPr>
          <p:blipFill>
            <a:blip r:embed="rId23" cstate="print">
              <a:extLst>
                <a:ext uri="{28A0092B-C50C-407E-A947-70E740481C1C}">
                  <a14:useLocalDpi xmlns:a14="http://schemas.microsoft.com/office/drawing/2010/main" val="0"/>
                </a:ext>
              </a:extLst>
            </a:blip>
            <a:srcRect l="29608" r="22359"/>
            <a:stretch>
              <a:fillRect/>
            </a:stretch>
          </p:blipFill>
          <p:spPr bwMode="auto">
            <a:xfrm>
              <a:off x="4478171" y="5241779"/>
              <a:ext cx="848725" cy="1763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 name="図 100">
              <a:extLst>
                <a:ext uri="{FF2B5EF4-FFF2-40B4-BE49-F238E27FC236}">
                  <a16:creationId xmlns:a16="http://schemas.microsoft.com/office/drawing/2014/main" id="{B40789BF-60FB-D4A2-FF66-8DAAD7A96858}"/>
                </a:ext>
              </a:extLst>
            </p:cNvPr>
            <p:cNvPicPr>
              <a:picLocks noChangeAspect="1"/>
            </p:cNvPicPr>
            <p:nvPr/>
          </p:nvPicPr>
          <p:blipFill rotWithShape="1">
            <a:blip r:embed="rId24"/>
            <a:srcRect b="20647"/>
            <a:stretch/>
          </p:blipFill>
          <p:spPr>
            <a:xfrm>
              <a:off x="4567242" y="5462821"/>
              <a:ext cx="623077" cy="1250919"/>
            </a:xfrm>
            <a:prstGeom prst="rect">
              <a:avLst/>
            </a:prstGeom>
          </p:spPr>
        </p:pic>
        <p:pic>
          <p:nvPicPr>
            <p:cNvPr id="102" name="図 101">
              <a:extLst>
                <a:ext uri="{FF2B5EF4-FFF2-40B4-BE49-F238E27FC236}">
                  <a16:creationId xmlns:a16="http://schemas.microsoft.com/office/drawing/2014/main" id="{FA075302-7241-4843-D75A-6C6045A494A1}"/>
                </a:ext>
              </a:extLst>
            </p:cNvPr>
            <p:cNvPicPr>
              <a:picLocks noChangeAspect="1"/>
            </p:cNvPicPr>
            <p:nvPr/>
          </p:nvPicPr>
          <p:blipFill rotWithShape="1">
            <a:blip r:embed="rId24"/>
            <a:srcRect t="93213"/>
            <a:stretch/>
          </p:blipFill>
          <p:spPr>
            <a:xfrm>
              <a:off x="4558036" y="6659875"/>
              <a:ext cx="638166" cy="109581"/>
            </a:xfrm>
            <a:prstGeom prst="rect">
              <a:avLst/>
            </a:prstGeom>
          </p:spPr>
        </p:pic>
      </p:grpSp>
      <p:sp>
        <p:nvSpPr>
          <p:cNvPr id="104" name="テキスト ボックス 13">
            <a:extLst>
              <a:ext uri="{FF2B5EF4-FFF2-40B4-BE49-F238E27FC236}">
                <a16:creationId xmlns:a16="http://schemas.microsoft.com/office/drawing/2014/main" id="{976F9009-FB9C-D3D2-18B3-E2465991A94E}"/>
              </a:ext>
            </a:extLst>
          </p:cNvPr>
          <p:cNvSpPr txBox="1">
            <a:spLocks noChangeArrowheads="1"/>
          </p:cNvSpPr>
          <p:nvPr/>
        </p:nvSpPr>
        <p:spPr bwMode="auto">
          <a:xfrm>
            <a:off x="6075866" y="953628"/>
            <a:ext cx="545534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ja-JP" altLang="en-US" sz="1500" dirty="0">
                <a:latin typeface="BIZ UDPゴシック" panose="020B0400000000000000" pitchFamily="50" charset="-128"/>
                <a:ea typeface="BIZ UDPゴシック" panose="020B0400000000000000" pitchFamily="50" charset="-128"/>
              </a:rPr>
              <a:t>コロナエコキュートは太陽光発電余剰電力を有効活用できます。</a:t>
            </a:r>
          </a:p>
        </p:txBody>
      </p:sp>
      <p:cxnSp>
        <p:nvCxnSpPr>
          <p:cNvPr id="105" name="直線コネクタ 9">
            <a:extLst>
              <a:ext uri="{FF2B5EF4-FFF2-40B4-BE49-F238E27FC236}">
                <a16:creationId xmlns:a16="http://schemas.microsoft.com/office/drawing/2014/main" id="{10AFD9FE-91E6-763C-B771-C90F658EF115}"/>
              </a:ext>
            </a:extLst>
          </p:cNvPr>
          <p:cNvCxnSpPr>
            <a:cxnSpLocks noChangeShapeType="1"/>
          </p:cNvCxnSpPr>
          <p:nvPr/>
        </p:nvCxnSpPr>
        <p:spPr bwMode="auto">
          <a:xfrm>
            <a:off x="5844628" y="1317253"/>
            <a:ext cx="6836660"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6" name="正方形/長方形 19">
            <a:extLst>
              <a:ext uri="{FF2B5EF4-FFF2-40B4-BE49-F238E27FC236}">
                <a16:creationId xmlns:a16="http://schemas.microsoft.com/office/drawing/2014/main" id="{B5EC0D6A-B457-23EF-5D46-D848A4BC8A2D}"/>
              </a:ext>
            </a:extLst>
          </p:cNvPr>
          <p:cNvSpPr>
            <a:spLocks noChangeArrowheads="1"/>
          </p:cNvSpPr>
          <p:nvPr/>
        </p:nvSpPr>
        <p:spPr bwMode="auto">
          <a:xfrm>
            <a:off x="5839865" y="941015"/>
            <a:ext cx="119063" cy="382588"/>
          </a:xfrm>
          <a:prstGeom prst="rect">
            <a:avLst/>
          </a:prstGeom>
          <a:solidFill>
            <a:srgbClr val="92D050"/>
          </a:solidFill>
          <a:ln w="25400" algn="ctr">
            <a:noFill/>
            <a:round/>
            <a:headEnd/>
            <a:tailEnd/>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108" name="テキスト ボックス 10">
            <a:extLst>
              <a:ext uri="{FF2B5EF4-FFF2-40B4-BE49-F238E27FC236}">
                <a16:creationId xmlns:a16="http://schemas.microsoft.com/office/drawing/2014/main" id="{BA26B15A-802C-D829-776C-70FCD9998AE7}"/>
              </a:ext>
            </a:extLst>
          </p:cNvPr>
          <p:cNvSpPr txBox="1">
            <a:spLocks noChangeArrowheads="1"/>
          </p:cNvSpPr>
          <p:nvPr/>
        </p:nvSpPr>
        <p:spPr bwMode="auto">
          <a:xfrm>
            <a:off x="1302636" y="8465550"/>
            <a:ext cx="3561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en-US" altLang="ja-JP" sz="1200" b="1" dirty="0">
                <a:solidFill>
                  <a:prstClr val="black"/>
                </a:solidFill>
                <a:latin typeface="メイリオ" panose="020B0604030504040204" pitchFamily="50" charset="-128"/>
                <a:ea typeface="メイリオ" panose="020B0604030504040204" pitchFamily="50" charset="-128"/>
              </a:rPr>
              <a:t>or</a:t>
            </a:r>
          </a:p>
        </p:txBody>
      </p:sp>
      <p:sp>
        <p:nvSpPr>
          <p:cNvPr id="110" name="テキスト ボックス 10">
            <a:extLst>
              <a:ext uri="{FF2B5EF4-FFF2-40B4-BE49-F238E27FC236}">
                <a16:creationId xmlns:a16="http://schemas.microsoft.com/office/drawing/2014/main" id="{5FEECB03-BF9C-ABAE-46A0-876721C4CB94}"/>
              </a:ext>
            </a:extLst>
          </p:cNvPr>
          <p:cNvSpPr txBox="1">
            <a:spLocks noChangeArrowheads="1"/>
          </p:cNvSpPr>
          <p:nvPr/>
        </p:nvSpPr>
        <p:spPr bwMode="auto">
          <a:xfrm>
            <a:off x="210202" y="7556912"/>
            <a:ext cx="27930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1200" b="1" dirty="0">
                <a:solidFill>
                  <a:prstClr val="black"/>
                </a:solidFill>
                <a:latin typeface="メイリオ" panose="020B0604030504040204" pitchFamily="50" charset="-128"/>
                <a:ea typeface="メイリオ" panose="020B0604030504040204" pitchFamily="50" charset="-128"/>
              </a:rPr>
              <a:t>スマートフォンアプリか台所リモコンを操作してレジリエンス機能を設定</a:t>
            </a:r>
            <a:endParaRPr kumimoji="1" lang="en-US" altLang="ja-JP" sz="1200" b="1" dirty="0">
              <a:solidFill>
                <a:prstClr val="black"/>
              </a:solidFill>
              <a:latin typeface="メイリオ" panose="020B0604030504040204" pitchFamily="50" charset="-128"/>
              <a:ea typeface="メイリオ" panose="020B0604030504040204" pitchFamily="50" charset="-128"/>
            </a:endParaRPr>
          </a:p>
        </p:txBody>
      </p:sp>
      <p:pic>
        <p:nvPicPr>
          <p:cNvPr id="112" name="グラフィックス 111">
            <a:extLst>
              <a:ext uri="{FF2B5EF4-FFF2-40B4-BE49-F238E27FC236}">
                <a16:creationId xmlns:a16="http://schemas.microsoft.com/office/drawing/2014/main" id="{38A105DE-9022-B701-2059-CC1E6DE8CF19}"/>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379032" y="5543470"/>
            <a:ext cx="2597468" cy="1162883"/>
          </a:xfrm>
          <a:prstGeom prst="rect">
            <a:avLst/>
          </a:prstGeom>
        </p:spPr>
      </p:pic>
      <p:sp>
        <p:nvSpPr>
          <p:cNvPr id="113" name="矢印: 右 112">
            <a:extLst>
              <a:ext uri="{FF2B5EF4-FFF2-40B4-BE49-F238E27FC236}">
                <a16:creationId xmlns:a16="http://schemas.microsoft.com/office/drawing/2014/main" id="{19DB9032-02B7-B381-C87A-F35C5744A39E}"/>
              </a:ext>
            </a:extLst>
          </p:cNvPr>
          <p:cNvSpPr/>
          <p:nvPr/>
        </p:nvSpPr>
        <p:spPr>
          <a:xfrm>
            <a:off x="2995001" y="6356903"/>
            <a:ext cx="372047" cy="342322"/>
          </a:xfrm>
          <a:prstGeom prst="rightArrow">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4" name="矢印: 右 113">
            <a:extLst>
              <a:ext uri="{FF2B5EF4-FFF2-40B4-BE49-F238E27FC236}">
                <a16:creationId xmlns:a16="http://schemas.microsoft.com/office/drawing/2014/main" id="{2C6BD78B-0E05-2F81-A582-91F687B5EB24}"/>
              </a:ext>
            </a:extLst>
          </p:cNvPr>
          <p:cNvSpPr/>
          <p:nvPr/>
        </p:nvSpPr>
        <p:spPr>
          <a:xfrm>
            <a:off x="2995001" y="8143211"/>
            <a:ext cx="372047" cy="342322"/>
          </a:xfrm>
          <a:prstGeom prst="rightArrow">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5" name="正方形/長方形 114">
            <a:extLst>
              <a:ext uri="{FF2B5EF4-FFF2-40B4-BE49-F238E27FC236}">
                <a16:creationId xmlns:a16="http://schemas.microsoft.com/office/drawing/2014/main" id="{7355B7AF-0424-7DE7-3A27-0FA1D34F165E}"/>
              </a:ext>
            </a:extLst>
          </p:cNvPr>
          <p:cNvSpPr/>
          <p:nvPr/>
        </p:nvSpPr>
        <p:spPr>
          <a:xfrm>
            <a:off x="2995001" y="6448425"/>
            <a:ext cx="171102" cy="1939326"/>
          </a:xfrm>
          <a:prstGeom prst="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6" name="正方形/長方形 115">
            <a:extLst>
              <a:ext uri="{FF2B5EF4-FFF2-40B4-BE49-F238E27FC236}">
                <a16:creationId xmlns:a16="http://schemas.microsoft.com/office/drawing/2014/main" id="{F49C3E28-0A72-D992-D4BC-D8516FE44C1A}"/>
              </a:ext>
            </a:extLst>
          </p:cNvPr>
          <p:cNvSpPr/>
          <p:nvPr/>
        </p:nvSpPr>
        <p:spPr>
          <a:xfrm rot="5400000">
            <a:off x="2794144" y="7968542"/>
            <a:ext cx="171102" cy="354515"/>
          </a:xfrm>
          <a:prstGeom prst="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7" name="矢印: 右 116">
            <a:extLst>
              <a:ext uri="{FF2B5EF4-FFF2-40B4-BE49-F238E27FC236}">
                <a16:creationId xmlns:a16="http://schemas.microsoft.com/office/drawing/2014/main" id="{C3547766-D4D7-73B2-DFFB-DD2417AE8BF7}"/>
              </a:ext>
            </a:extLst>
          </p:cNvPr>
          <p:cNvSpPr/>
          <p:nvPr/>
        </p:nvSpPr>
        <p:spPr>
          <a:xfrm rot="5400000">
            <a:off x="1270550" y="6933331"/>
            <a:ext cx="584535" cy="534836"/>
          </a:xfrm>
          <a:prstGeom prst="rightArrow">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118" name="テキスト ボックス 117">
            <a:extLst>
              <a:ext uri="{FF2B5EF4-FFF2-40B4-BE49-F238E27FC236}">
                <a16:creationId xmlns:a16="http://schemas.microsoft.com/office/drawing/2014/main" id="{568DE008-974F-527D-930F-4824432A4421}"/>
              </a:ext>
            </a:extLst>
          </p:cNvPr>
          <p:cNvSpPr txBox="1"/>
          <p:nvPr/>
        </p:nvSpPr>
        <p:spPr>
          <a:xfrm>
            <a:off x="423826" y="6958774"/>
            <a:ext cx="723275" cy="184666"/>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ja-JP" altLang="en-US" sz="600" b="0" i="0" u="none" strike="noStrike" kern="1200" cap="none" spc="0" normalizeH="0" baseline="0" noProof="0" dirty="0">
                <a:ln>
                  <a:noFill/>
                </a:ln>
                <a:solidFill>
                  <a:prstClr val="black"/>
                </a:solidFill>
                <a:effectLst/>
                <a:uLnTx/>
                <a:uFillTx/>
                <a:latin typeface="HG丸ｺﾞｼｯｸM-PRO" panose="020F0600000000000000" pitchFamily="50" charset="-128"/>
                <a:ea typeface="HG丸ｺﾞｼｯｸM-PRO" panose="020F0600000000000000" pitchFamily="50" charset="-128"/>
                <a:cs typeface="+mn-cs"/>
              </a:rPr>
              <a:t>災害警報を確認</a:t>
            </a:r>
          </a:p>
        </p:txBody>
      </p:sp>
      <p:cxnSp>
        <p:nvCxnSpPr>
          <p:cNvPr id="123" name="直線コネクタ 9">
            <a:extLst>
              <a:ext uri="{FF2B5EF4-FFF2-40B4-BE49-F238E27FC236}">
                <a16:creationId xmlns:a16="http://schemas.microsoft.com/office/drawing/2014/main" id="{1B8FCB37-D926-3BA1-3184-FD972E02DEE1}"/>
              </a:ext>
            </a:extLst>
          </p:cNvPr>
          <p:cNvCxnSpPr>
            <a:cxnSpLocks noChangeShapeType="1"/>
          </p:cNvCxnSpPr>
          <p:nvPr/>
        </p:nvCxnSpPr>
        <p:spPr bwMode="auto">
          <a:xfrm>
            <a:off x="91139" y="937753"/>
            <a:ext cx="5622058"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4" name="直線コネクタ 9">
            <a:extLst>
              <a:ext uri="{FF2B5EF4-FFF2-40B4-BE49-F238E27FC236}">
                <a16:creationId xmlns:a16="http://schemas.microsoft.com/office/drawing/2014/main" id="{32EFF12E-A996-18A4-A16E-6983DFD64694}"/>
              </a:ext>
            </a:extLst>
          </p:cNvPr>
          <p:cNvCxnSpPr>
            <a:cxnSpLocks noChangeShapeType="1"/>
          </p:cNvCxnSpPr>
          <p:nvPr/>
        </p:nvCxnSpPr>
        <p:spPr bwMode="auto">
          <a:xfrm>
            <a:off x="5839865" y="939944"/>
            <a:ext cx="6825357"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5" name="直線コネクタ 9">
            <a:extLst>
              <a:ext uri="{FF2B5EF4-FFF2-40B4-BE49-F238E27FC236}">
                <a16:creationId xmlns:a16="http://schemas.microsoft.com/office/drawing/2014/main" id="{E3A93F7A-0E6C-4F6F-1584-E5D9F5D6CC84}"/>
              </a:ext>
            </a:extLst>
          </p:cNvPr>
          <p:cNvCxnSpPr>
            <a:cxnSpLocks noChangeShapeType="1"/>
          </p:cNvCxnSpPr>
          <p:nvPr/>
        </p:nvCxnSpPr>
        <p:spPr bwMode="auto">
          <a:xfrm>
            <a:off x="5858671" y="5873344"/>
            <a:ext cx="6806551" cy="0"/>
          </a:xfrm>
          <a:prstGeom prst="line">
            <a:avLst/>
          </a:prstGeom>
          <a:noFill/>
          <a:ln w="19050" algn="ctr">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342" name="図 341"/>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11810961" y="5821329"/>
            <a:ext cx="523750" cy="772651"/>
          </a:xfrm>
          <a:prstGeom prst="rect">
            <a:avLst/>
          </a:prstGeom>
        </p:spPr>
      </p:pic>
      <p:cxnSp>
        <p:nvCxnSpPr>
          <p:cNvPr id="136" name="直線コネクタ 135">
            <a:extLst>
              <a:ext uri="{FF2B5EF4-FFF2-40B4-BE49-F238E27FC236}">
                <a16:creationId xmlns:a16="http://schemas.microsoft.com/office/drawing/2014/main" id="{C1A3BABF-3843-021A-04BF-061188BA50E2}"/>
              </a:ext>
            </a:extLst>
          </p:cNvPr>
          <p:cNvCxnSpPr>
            <a:cxnSpLocks/>
            <a:stCxn id="50" idx="4"/>
          </p:cNvCxnSpPr>
          <p:nvPr/>
        </p:nvCxnSpPr>
        <p:spPr>
          <a:xfrm>
            <a:off x="331368" y="4199070"/>
            <a:ext cx="0" cy="470594"/>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7" name="直線コネクタ 136">
            <a:extLst>
              <a:ext uri="{FF2B5EF4-FFF2-40B4-BE49-F238E27FC236}">
                <a16:creationId xmlns:a16="http://schemas.microsoft.com/office/drawing/2014/main" id="{98450A99-41F3-27CB-FE1C-8769482CD7BE}"/>
              </a:ext>
            </a:extLst>
          </p:cNvPr>
          <p:cNvCxnSpPr>
            <a:cxnSpLocks/>
          </p:cNvCxnSpPr>
          <p:nvPr/>
        </p:nvCxnSpPr>
        <p:spPr>
          <a:xfrm>
            <a:off x="326231" y="4667052"/>
            <a:ext cx="453392"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6" name="直線コネクタ 27">
            <a:extLst>
              <a:ext uri="{FF2B5EF4-FFF2-40B4-BE49-F238E27FC236}">
                <a16:creationId xmlns:a16="http://schemas.microsoft.com/office/drawing/2014/main" id="{CBC61288-36A3-F839-5F00-68973D9D48F7}"/>
              </a:ext>
            </a:extLst>
          </p:cNvPr>
          <p:cNvCxnSpPr>
            <a:cxnSpLocks noChangeShapeType="1"/>
          </p:cNvCxnSpPr>
          <p:nvPr/>
        </p:nvCxnSpPr>
        <p:spPr bwMode="auto">
          <a:xfrm>
            <a:off x="5779655" y="756163"/>
            <a:ext cx="0" cy="8845037"/>
          </a:xfrm>
          <a:prstGeom prst="line">
            <a:avLst/>
          </a:prstGeom>
          <a:noFill/>
          <a:ln w="9525" algn="ctr">
            <a:solidFill>
              <a:schemeClr val="bg2">
                <a:lumMod val="75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3" name="正方形/長方形 182">
            <a:extLst>
              <a:ext uri="{FF2B5EF4-FFF2-40B4-BE49-F238E27FC236}">
                <a16:creationId xmlns:a16="http://schemas.microsoft.com/office/drawing/2014/main" id="{26C756F3-395A-226E-6C3B-0A632A3279CB}"/>
              </a:ext>
            </a:extLst>
          </p:cNvPr>
          <p:cNvSpPr/>
          <p:nvPr/>
        </p:nvSpPr>
        <p:spPr>
          <a:xfrm>
            <a:off x="666750" y="8272463"/>
            <a:ext cx="83344" cy="45719"/>
          </a:xfrm>
          <a:prstGeom prst="rect">
            <a:avLst/>
          </a:prstGeom>
          <a:solidFill>
            <a:srgbClr val="F6F6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Rectangle 16">
            <a:extLst>
              <a:ext uri="{FF2B5EF4-FFF2-40B4-BE49-F238E27FC236}">
                <a16:creationId xmlns:a16="http://schemas.microsoft.com/office/drawing/2014/main" id="{7B38DAC7-BE48-53D2-74F7-7C6F869CE8D1}"/>
              </a:ext>
            </a:extLst>
          </p:cNvPr>
          <p:cNvSpPr>
            <a:spLocks/>
          </p:cNvSpPr>
          <p:nvPr/>
        </p:nvSpPr>
        <p:spPr bwMode="auto">
          <a:xfrm>
            <a:off x="5735006" y="100047"/>
            <a:ext cx="1815560" cy="5386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45719" tIns="45719" rIns="45719" bIns="45719">
            <a:spAutoFit/>
          </a:bodyPr>
          <a:lstStyle>
            <a:defPPr>
              <a:defRPr lang="en-US"/>
            </a:defPPr>
            <a:lvl1pPr marL="0" algn="l" defTabSz="1473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1pPr>
            <a:lvl2pPr marL="742950" indent="-285750" algn="l" defTabSz="1473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2pPr>
            <a:lvl3pPr marL="1143000" indent="-228600" algn="l" defTabSz="1473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3pPr>
            <a:lvl4pPr marL="1600200" indent="-228600" algn="l" defTabSz="1473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4pPr>
            <a:lvl5pPr marL="2057400" indent="-228600" algn="l" defTabSz="1473200" rtl="0" eaLnBrk="1" latinLnBrk="0" hangingPunct="1">
              <a:spcBef>
                <a:spcPts val="1200"/>
              </a:spcBef>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5pPr>
            <a:lvl6pPr marL="2514600" indent="-228600" algn="l" defTabSz="1473200" rtl="0" eaLnBrk="0" fontAlgn="base" latinLnBrk="0" hangingPunct="0">
              <a:spcBef>
                <a:spcPts val="1200"/>
              </a:spcBef>
              <a:spcAft>
                <a:spcPct val="0"/>
              </a:spcAft>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6pPr>
            <a:lvl7pPr marL="2971800" indent="-228600" algn="l" defTabSz="1473200" rtl="0" eaLnBrk="0" fontAlgn="base" latinLnBrk="0" hangingPunct="0">
              <a:spcBef>
                <a:spcPts val="1200"/>
              </a:spcBef>
              <a:spcAft>
                <a:spcPct val="0"/>
              </a:spcAft>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7pPr>
            <a:lvl8pPr marL="3429000" indent="-228600" algn="l" defTabSz="1473200" rtl="0" eaLnBrk="0" fontAlgn="base" latinLnBrk="0" hangingPunct="0">
              <a:spcBef>
                <a:spcPts val="1200"/>
              </a:spcBef>
              <a:spcAft>
                <a:spcPct val="0"/>
              </a:spcAft>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8pPr>
            <a:lvl9pPr marL="3886200" indent="-228600" algn="l" defTabSz="1473200" rtl="0" eaLnBrk="0" fontAlgn="base" latinLnBrk="0" hangingPunct="0">
              <a:spcBef>
                <a:spcPts val="1200"/>
              </a:spcBef>
              <a:spcAft>
                <a:spcPct val="0"/>
              </a:spcAft>
              <a:buSzPct val="100000"/>
              <a:buChar char="»"/>
              <a:defRPr sz="5200" kern="1200">
                <a:solidFill>
                  <a:srgbClr val="000000"/>
                </a:solidFill>
                <a:latin typeface="Arial" panose="020B0604020202020204" pitchFamily="34" charset="0"/>
                <a:ea typeface="+mn-ea"/>
                <a:cs typeface="Arial" panose="020B0604020202020204" pitchFamily="34" charset="0"/>
                <a:sym typeface="Arial" panose="020B0604020202020204" pitchFamily="34" charset="0"/>
              </a:defRPr>
            </a:lvl9pPr>
          </a:lstStyle>
          <a:p>
            <a:pPr marL="0" marR="0" lvl="0" indent="0" algn="ctr" defTabSz="1473200" rtl="0" eaLnBrk="1" fontAlgn="auto" latinLnBrk="0" hangingPunct="1">
              <a:lnSpc>
                <a:spcPct val="100000"/>
              </a:lnSpc>
              <a:spcBef>
                <a:spcPct val="0"/>
              </a:spcBef>
              <a:spcAft>
                <a:spcPts val="0"/>
              </a:spcAft>
              <a:buClrTx/>
              <a:buSzTx/>
              <a:buFontTx/>
              <a:buNone/>
              <a:tabLst/>
              <a:defRPr/>
            </a:pPr>
            <a:r>
              <a:rPr lang="ja-JP" altLang="en-US" sz="11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rPr>
              <a:t>寒冷地</a:t>
            </a:r>
            <a:r>
              <a:rPr kumimoji="0" lang="ja-JP" altLang="en-US" sz="1100" b="1" i="0" u="none" strike="noStrike" kern="1200" cap="none" spc="0" normalizeH="0" baseline="0" noProof="0" dirty="0">
                <a:ln>
                  <a:noFill/>
                </a:ln>
                <a:solidFill>
                  <a:srgbClr val="103879"/>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向け（－</a:t>
            </a:r>
            <a:r>
              <a:rPr lang="en-US" altLang="ja-JP" sz="1100" b="1" dirty="0">
                <a:solidFill>
                  <a:srgbClr val="103879"/>
                </a:solidFill>
                <a:latin typeface="Meiryo UI" panose="020B0604030504040204" pitchFamily="50" charset="-128"/>
                <a:ea typeface="Meiryo UI" panose="020B0604030504040204" pitchFamily="50" charset="-128"/>
                <a:sym typeface="HGP創英角ｺﾞｼｯｸUB" panose="020B0900000000000000" pitchFamily="50" charset="-128"/>
              </a:rPr>
              <a:t>25</a:t>
            </a:r>
            <a:r>
              <a:rPr kumimoji="0" lang="en-US" altLang="ja-JP" sz="1100" b="1" i="0" u="none" strike="noStrike" kern="1200" cap="none" spc="0" normalizeH="0" baseline="0" noProof="0" dirty="0">
                <a:ln>
                  <a:noFill/>
                </a:ln>
                <a:solidFill>
                  <a:srgbClr val="103879"/>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a:t>
            </a:r>
            <a:r>
              <a:rPr kumimoji="0" lang="ja-JP" altLang="en-US" sz="1100" b="1" i="0" u="none" strike="noStrike" kern="1200" cap="none" spc="0" normalizeH="0" baseline="0" noProof="0" dirty="0">
                <a:ln>
                  <a:noFill/>
                </a:ln>
                <a:solidFill>
                  <a:srgbClr val="103879"/>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対応）</a:t>
            </a:r>
            <a:endParaRPr kumimoji="0" lang="en-US" altLang="ja-JP" sz="1100" b="1" i="0" u="none" strike="noStrike" kern="1200" cap="none" spc="0" normalizeH="0" baseline="0" noProof="0" dirty="0">
              <a:ln>
                <a:noFill/>
              </a:ln>
              <a:solidFill>
                <a:srgbClr val="103879"/>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endParaRPr>
          </a:p>
          <a:p>
            <a:pPr marL="0" marR="0" lvl="0" indent="0" algn="ctr" defTabSz="1473200" rtl="0" eaLnBrk="1" fontAlgn="auto" latinLnBrk="0" hangingPunct="1">
              <a:lnSpc>
                <a:spcPct val="100000"/>
              </a:lnSpc>
              <a:spcBef>
                <a:spcPct val="0"/>
              </a:spcBef>
              <a:spcAft>
                <a:spcPts val="0"/>
              </a:spcAft>
              <a:buClrTx/>
              <a:buSzTx/>
              <a:buFontTx/>
              <a:buNone/>
              <a:tabLst/>
              <a:defRPr/>
            </a:pPr>
            <a:r>
              <a:rPr kumimoji="0" lang="en-US" altLang="ja-JP" sz="1800" b="1" i="0" u="none" strike="noStrike" kern="1200" cap="none" spc="0" normalizeH="0" baseline="0" noProof="0" dirty="0">
                <a:ln>
                  <a:noFill/>
                </a:ln>
                <a:solidFill>
                  <a:srgbClr val="103879"/>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rPr>
              <a:t>370L</a:t>
            </a:r>
            <a:endParaRPr kumimoji="0" lang="ja-JP" altLang="en-US" sz="1100" b="1" i="0" u="none" strike="noStrike" kern="1200" cap="none" spc="0" normalizeH="0" baseline="0" noProof="0" dirty="0">
              <a:ln>
                <a:noFill/>
              </a:ln>
              <a:solidFill>
                <a:srgbClr val="103879"/>
              </a:solidFill>
              <a:effectLst/>
              <a:uLnTx/>
              <a:uFillTx/>
              <a:latin typeface="Meiryo UI" panose="020B0604030504040204" pitchFamily="50" charset="-128"/>
              <a:ea typeface="Meiryo UI" panose="020B0604030504040204" pitchFamily="50" charset="-128"/>
              <a:cs typeface="Arial" panose="020B0604020202020204" pitchFamily="34" charset="0"/>
              <a:sym typeface="HGP創英角ｺﾞｼｯｸUB" panose="020B0900000000000000" pitchFamily="50" charset="-128"/>
            </a:endParaRPr>
          </a:p>
        </p:txBody>
      </p:sp>
      <p:sp>
        <p:nvSpPr>
          <p:cNvPr id="34" name="角丸四角形 305">
            <a:extLst>
              <a:ext uri="{FF2B5EF4-FFF2-40B4-BE49-F238E27FC236}">
                <a16:creationId xmlns:a16="http://schemas.microsoft.com/office/drawing/2014/main" id="{4022A0F6-5851-E7C8-49C4-C66071C20744}"/>
              </a:ext>
            </a:extLst>
          </p:cNvPr>
          <p:cNvSpPr>
            <a:spLocks noChangeArrowheads="1"/>
          </p:cNvSpPr>
          <p:nvPr/>
        </p:nvSpPr>
        <p:spPr bwMode="auto">
          <a:xfrm>
            <a:off x="5995817" y="4233580"/>
            <a:ext cx="3902196" cy="930198"/>
          </a:xfrm>
          <a:prstGeom prst="roundRect">
            <a:avLst>
              <a:gd name="adj" fmla="val 9235"/>
            </a:avLst>
          </a:prstGeom>
          <a:solidFill>
            <a:srgbClr val="FFE1E1"/>
          </a:solidFill>
          <a:ln w="19050" cmpd="sng">
            <a:noFill/>
            <a:prstDash val="solid"/>
          </a:ln>
        </p:spPr>
        <p:txBody>
          <a:bodyPr wrap="square" lIns="46800" tIns="46800" rIns="46800" bIns="46800" anchor="ctr">
            <a:spAutoFit/>
          </a:bodyPr>
          <a:lstStyle/>
          <a:p>
            <a:pPr eaLnBrk="1"/>
            <a:endParaRPr lang="ja-JP" altLang="en-US">
              <a:ea typeface="ＭＳ Ｐゴシック" panose="020B0600070205080204" pitchFamily="50" charset="-128"/>
            </a:endParaRPr>
          </a:p>
        </p:txBody>
      </p:sp>
      <p:sp>
        <p:nvSpPr>
          <p:cNvPr id="35" name="テキスト ボックス 8">
            <a:extLst>
              <a:ext uri="{FF2B5EF4-FFF2-40B4-BE49-F238E27FC236}">
                <a16:creationId xmlns:a16="http://schemas.microsoft.com/office/drawing/2014/main" id="{9AFDD94C-53AF-1E69-598F-792627A98FF5}"/>
              </a:ext>
            </a:extLst>
          </p:cNvPr>
          <p:cNvSpPr txBox="1">
            <a:spLocks noChangeArrowheads="1"/>
          </p:cNvSpPr>
          <p:nvPr/>
        </p:nvSpPr>
        <p:spPr bwMode="auto">
          <a:xfrm>
            <a:off x="6053879" y="4254816"/>
            <a:ext cx="461964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kumimoji="1" lang="ja-JP" altLang="en-US" sz="1050" b="1" dirty="0">
                <a:solidFill>
                  <a:schemeClr val="tx1">
                    <a:lumMod val="75000"/>
                    <a:lumOff val="25000"/>
                  </a:schemeClr>
                </a:solidFill>
                <a:latin typeface="BIZ UDPゴシック" panose="020B0400000000000000" pitchFamily="50" charset="-128"/>
                <a:ea typeface="BIZ UDPゴシック" panose="020B0400000000000000" pitchFamily="50" charset="-128"/>
              </a:rPr>
              <a:t>年間コストメリット</a:t>
            </a:r>
            <a:r>
              <a:rPr kumimoji="1" lang="en-US" altLang="ja-JP" sz="900" b="1" baseline="30000" dirty="0">
                <a:solidFill>
                  <a:schemeClr val="tx1">
                    <a:lumMod val="75000"/>
                    <a:lumOff val="25000"/>
                  </a:schemeClr>
                </a:solidFill>
                <a:latin typeface="BIZ UDPゴシック" panose="020B0400000000000000" pitchFamily="50" charset="-128"/>
                <a:ea typeface="BIZ UDPゴシック" panose="020B0400000000000000" pitchFamily="50" charset="-128"/>
              </a:rPr>
              <a:t>※1</a:t>
            </a:r>
            <a:r>
              <a:rPr kumimoji="1" lang="ja-JP" altLang="en-US" sz="1050" b="1" dirty="0">
                <a:solidFill>
                  <a:schemeClr val="tx1">
                    <a:lumMod val="75000"/>
                    <a:lumOff val="25000"/>
                  </a:schemeClr>
                </a:solidFill>
                <a:latin typeface="BIZ UDPゴシック" panose="020B0400000000000000" pitchFamily="50" charset="-128"/>
                <a:ea typeface="BIZ UDPゴシック" panose="020B0400000000000000" pitchFamily="50" charset="-128"/>
              </a:rPr>
              <a:t>の目安</a:t>
            </a:r>
            <a:r>
              <a:rPr kumimoji="1" lang="en-US" altLang="ja-JP" sz="800" b="1" dirty="0">
                <a:solidFill>
                  <a:schemeClr val="tx1">
                    <a:lumMod val="75000"/>
                    <a:lumOff val="25000"/>
                  </a:schemeClr>
                </a:solidFill>
                <a:latin typeface="BIZ UDPゴシック" panose="020B0400000000000000" pitchFamily="50" charset="-128"/>
                <a:ea typeface="BIZ UDPゴシック" panose="020B0400000000000000" pitchFamily="50" charset="-128"/>
              </a:rPr>
              <a:t>(</a:t>
            </a:r>
            <a:r>
              <a:rPr kumimoji="1" lang="ja-JP" altLang="en-US" sz="800" b="1" dirty="0">
                <a:solidFill>
                  <a:schemeClr val="tx1">
                    <a:lumMod val="75000"/>
                    <a:lumOff val="25000"/>
                  </a:schemeClr>
                </a:solidFill>
                <a:latin typeface="BIZ UDPゴシック" panose="020B0400000000000000" pitchFamily="50" charset="-128"/>
                <a:ea typeface="BIZ UDPゴシック" panose="020B0400000000000000" pitchFamily="50" charset="-128"/>
              </a:rPr>
              <a:t>仙台</a:t>
            </a:r>
            <a:r>
              <a:rPr kumimoji="1" lang="en-US" altLang="ja-JP" sz="800" b="1" dirty="0">
                <a:solidFill>
                  <a:schemeClr val="tx1">
                    <a:lumMod val="75000"/>
                    <a:lumOff val="25000"/>
                  </a:schemeClr>
                </a:solidFill>
                <a:latin typeface="BIZ UDPゴシック" panose="020B0400000000000000" pitchFamily="50" charset="-128"/>
                <a:ea typeface="BIZ UDPゴシック" panose="020B0400000000000000" pitchFamily="50" charset="-128"/>
              </a:rPr>
              <a:t>/</a:t>
            </a:r>
            <a:r>
              <a:rPr kumimoji="1" lang="ja-JP" altLang="en-US" sz="800" b="1" dirty="0">
                <a:solidFill>
                  <a:schemeClr val="tx1">
                    <a:lumMod val="75000"/>
                    <a:lumOff val="25000"/>
                  </a:schemeClr>
                </a:solidFill>
                <a:latin typeface="BIZ UDPゴシック" panose="020B0400000000000000" pitchFamily="50" charset="-128"/>
                <a:ea typeface="BIZ UDPゴシック" panose="020B0400000000000000" pitchFamily="50" charset="-128"/>
              </a:rPr>
              <a:t>よりそう＋</a:t>
            </a:r>
            <a:r>
              <a:rPr kumimoji="1" lang="en-US" altLang="ja-JP" sz="800" b="1" dirty="0">
                <a:solidFill>
                  <a:schemeClr val="tx1">
                    <a:lumMod val="75000"/>
                    <a:lumOff val="25000"/>
                  </a:schemeClr>
                </a:solidFill>
                <a:latin typeface="BIZ UDPゴシック" panose="020B0400000000000000" pitchFamily="50" charset="-128"/>
                <a:ea typeface="BIZ UDPゴシック" panose="020B0400000000000000" pitchFamily="50" charset="-128"/>
              </a:rPr>
              <a:t>K</a:t>
            </a:r>
            <a:r>
              <a:rPr kumimoji="1" lang="ja-JP" altLang="en-US" sz="800" b="1" dirty="0">
                <a:solidFill>
                  <a:schemeClr val="tx1">
                    <a:lumMod val="75000"/>
                    <a:lumOff val="25000"/>
                  </a:schemeClr>
                </a:solidFill>
                <a:latin typeface="BIZ UDPゴシック" panose="020B0400000000000000" pitchFamily="50" charset="-128"/>
                <a:ea typeface="BIZ UDPゴシック" panose="020B0400000000000000" pitchFamily="50" charset="-128"/>
              </a:rPr>
              <a:t>シーズン＆タイム）</a:t>
            </a:r>
            <a:endParaRPr kumimoji="1" lang="en-US" altLang="ja-JP" sz="800" b="1" dirty="0">
              <a:solidFill>
                <a:schemeClr val="tx1">
                  <a:lumMod val="75000"/>
                  <a:lumOff val="25000"/>
                </a:schemeClr>
              </a:solidFill>
              <a:latin typeface="BIZ UDPゴシック" panose="020B0400000000000000" pitchFamily="50" charset="-128"/>
              <a:ea typeface="BIZ UDPゴシック" panose="020B0400000000000000" pitchFamily="50" charset="-128"/>
            </a:endParaRPr>
          </a:p>
          <a:p>
            <a:endParaRPr kumimoji="1" lang="ja-JP" altLang="en-US" sz="1050" b="1" dirty="0">
              <a:solidFill>
                <a:schemeClr val="tx1">
                  <a:lumMod val="75000"/>
                  <a:lumOff val="25000"/>
                </a:schemeClr>
              </a:solidFill>
              <a:latin typeface="BIZ UDPゴシック" panose="020B0400000000000000" pitchFamily="50" charset="-128"/>
              <a:ea typeface="BIZ UDPゴシック" panose="020B0400000000000000" pitchFamily="50" charset="-128"/>
            </a:endParaRPr>
          </a:p>
        </p:txBody>
      </p:sp>
      <p:sp>
        <p:nvSpPr>
          <p:cNvPr id="49" name="右矢印 260">
            <a:extLst>
              <a:ext uri="{FF2B5EF4-FFF2-40B4-BE49-F238E27FC236}">
                <a16:creationId xmlns:a16="http://schemas.microsoft.com/office/drawing/2014/main" id="{56759E2C-6C08-56D2-3F7C-D14876522A01}"/>
              </a:ext>
            </a:extLst>
          </p:cNvPr>
          <p:cNvSpPr/>
          <p:nvPr/>
        </p:nvSpPr>
        <p:spPr>
          <a:xfrm>
            <a:off x="7947370" y="4703707"/>
            <a:ext cx="274540" cy="259915"/>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57" name="直線コネクタ 56">
            <a:extLst>
              <a:ext uri="{FF2B5EF4-FFF2-40B4-BE49-F238E27FC236}">
                <a16:creationId xmlns:a16="http://schemas.microsoft.com/office/drawing/2014/main" id="{7509DC07-4636-7EDC-DBF1-90F0F0F5F08A}"/>
              </a:ext>
            </a:extLst>
          </p:cNvPr>
          <p:cNvCxnSpPr>
            <a:cxnSpLocks/>
          </p:cNvCxnSpPr>
          <p:nvPr/>
        </p:nvCxnSpPr>
        <p:spPr>
          <a:xfrm>
            <a:off x="6115908" y="4526535"/>
            <a:ext cx="3127897" cy="0"/>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pic>
        <p:nvPicPr>
          <p:cNvPr id="58" name="図 57">
            <a:extLst>
              <a:ext uri="{FF2B5EF4-FFF2-40B4-BE49-F238E27FC236}">
                <a16:creationId xmlns:a16="http://schemas.microsoft.com/office/drawing/2014/main" id="{162DE380-913D-E77A-5B02-C696E88C0A12}"/>
              </a:ext>
            </a:extLst>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rot="441604">
            <a:off x="9525464" y="4237224"/>
            <a:ext cx="556797" cy="356540"/>
          </a:xfrm>
          <a:prstGeom prst="rect">
            <a:avLst/>
          </a:prstGeom>
        </p:spPr>
      </p:pic>
      <p:sp>
        <p:nvSpPr>
          <p:cNvPr id="59" name="テキスト ボックス 274">
            <a:extLst>
              <a:ext uri="{FF2B5EF4-FFF2-40B4-BE49-F238E27FC236}">
                <a16:creationId xmlns:a16="http://schemas.microsoft.com/office/drawing/2014/main" id="{3D5E8EAC-D809-75B8-A0FC-7E9132195754}"/>
              </a:ext>
            </a:extLst>
          </p:cNvPr>
          <p:cNvSpPr txBox="1"/>
          <p:nvPr/>
        </p:nvSpPr>
        <p:spPr>
          <a:xfrm>
            <a:off x="5874549" y="5198195"/>
            <a:ext cx="4524111" cy="64633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kumimoji="1" lang="en-US" altLang="ja-JP" sz="600" dirty="0">
                <a:latin typeface="メイリオ" panose="020B0604030504040204" pitchFamily="50" charset="-128"/>
                <a:ea typeface="メイリオ" panose="020B0604030504040204" pitchFamily="50" charset="-128"/>
              </a:rPr>
              <a:t>※1 </a:t>
            </a:r>
            <a:r>
              <a:rPr kumimoji="1" lang="ja-JP" altLang="en-US" sz="600" dirty="0">
                <a:latin typeface="メイリオ" panose="020B0604030504040204" pitchFamily="50" charset="-128"/>
                <a:ea typeface="メイリオ" panose="020B0604030504040204" pitchFamily="50" charset="-128"/>
              </a:rPr>
              <a:t>当社試算：</a:t>
            </a:r>
            <a:r>
              <a:rPr kumimoji="1" lang="en-US" altLang="ja-JP" sz="600" dirty="0">
                <a:latin typeface="メイリオ" panose="020B0604030504040204" pitchFamily="50" charset="-128"/>
                <a:ea typeface="メイリオ" panose="020B0604030504040204" pitchFamily="50" charset="-128"/>
              </a:rPr>
              <a:t>CHP-37AZ2K</a:t>
            </a:r>
            <a:r>
              <a:rPr kumimoji="1" lang="ja-JP" altLang="en-US" sz="600" dirty="0">
                <a:latin typeface="メイリオ" panose="020B0604030504040204" pitchFamily="50" charset="-128"/>
                <a:ea typeface="メイリオ" panose="020B0604030504040204" pitchFamily="50" charset="-128"/>
              </a:rPr>
              <a:t>において。仙台地区、給湯（保温）負荷は、</a:t>
            </a:r>
            <a:r>
              <a:rPr kumimoji="1" lang="en-US" altLang="ja-JP" sz="600" dirty="0">
                <a:latin typeface="メイリオ" panose="020B0604030504040204" pitchFamily="50" charset="-128"/>
                <a:ea typeface="メイリオ" panose="020B0604030504040204" pitchFamily="50" charset="-128"/>
              </a:rPr>
              <a:t>JIS C 9220</a:t>
            </a:r>
            <a:r>
              <a:rPr kumimoji="1" lang="ja-JP" altLang="en-US" sz="600" dirty="0">
                <a:latin typeface="メイリオ" panose="020B0604030504040204" pitchFamily="50" charset="-128"/>
                <a:ea typeface="メイリオ" panose="020B0604030504040204" pitchFamily="50" charset="-128"/>
              </a:rPr>
              <a:t>（使用湯量　</a:t>
            </a:r>
            <a:r>
              <a:rPr kumimoji="1" lang="en-US" altLang="ja-JP" sz="600" dirty="0">
                <a:latin typeface="メイリオ" panose="020B0604030504040204" pitchFamily="50" charset="-128"/>
                <a:ea typeface="メイリオ" panose="020B0604030504040204" pitchFamily="50" charset="-128"/>
              </a:rPr>
              <a:t>40℃</a:t>
            </a:r>
            <a:r>
              <a:rPr kumimoji="1" lang="ja-JP" altLang="en-US" sz="600" dirty="0">
                <a:latin typeface="メイリオ" panose="020B0604030504040204" pitchFamily="50" charset="-128"/>
                <a:ea typeface="メイリオ" panose="020B0604030504040204" pitchFamily="50" charset="-128"/>
              </a:rPr>
              <a:t>換算　</a:t>
            </a:r>
            <a:endParaRPr kumimoji="1" lang="en-US" altLang="ja-JP"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約</a:t>
            </a:r>
            <a:r>
              <a:rPr kumimoji="1" lang="en-US" altLang="ja-JP" sz="600" dirty="0">
                <a:latin typeface="メイリオ" panose="020B0604030504040204" pitchFamily="50" charset="-128"/>
                <a:ea typeface="メイリオ" panose="020B0604030504040204" pitchFamily="50" charset="-128"/>
              </a:rPr>
              <a:t>456L/</a:t>
            </a:r>
            <a:r>
              <a:rPr kumimoji="1" lang="ja-JP" altLang="en-US" sz="600" dirty="0">
                <a:latin typeface="メイリオ" panose="020B0604030504040204" pitchFamily="50" charset="-128"/>
                <a:ea typeface="メイリオ" panose="020B0604030504040204" pitchFamily="50" charset="-128"/>
              </a:rPr>
              <a:t>日）に基づき試算。 運転モードはお買い上げ時の設定、ソーラーモードアプリは積極モード設定。</a:t>
            </a:r>
            <a:endParaRPr kumimoji="1" lang="en-US" altLang="ja-JP"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・東北電力「よりそう</a:t>
            </a:r>
            <a:r>
              <a:rPr kumimoji="1" lang="en-US" altLang="ja-JP" sz="600" dirty="0">
                <a:latin typeface="メイリオ" panose="020B0604030504040204" pitchFamily="50" charset="-128"/>
                <a:ea typeface="メイリオ" panose="020B0604030504040204" pitchFamily="50" charset="-128"/>
              </a:rPr>
              <a:t>+</a:t>
            </a:r>
            <a:r>
              <a:rPr kumimoji="1" lang="ja-JP" altLang="en-US" sz="600" dirty="0">
                <a:latin typeface="メイリオ" panose="020B0604030504040204" pitchFamily="50" charset="-128"/>
                <a:ea typeface="メイリオ" panose="020B0604030504040204" pitchFamily="50" charset="-128"/>
              </a:rPr>
              <a:t>シーズン＆タイム」</a:t>
            </a:r>
            <a:r>
              <a:rPr kumimoji="1" lang="zh-TW" altLang="en-US" sz="600" dirty="0">
                <a:latin typeface="メイリオ" panose="020B0604030504040204" pitchFamily="50" charset="-128"/>
                <a:ea typeface="メイリオ" panose="020B0604030504040204" pitchFamily="50" charset="-128"/>
              </a:rPr>
              <a:t>夜間料金</a:t>
            </a:r>
            <a:r>
              <a:rPr kumimoji="1" lang="en-US" altLang="ja-JP" sz="600" dirty="0">
                <a:latin typeface="メイリオ" panose="020B0604030504040204" pitchFamily="50" charset="-128"/>
                <a:ea typeface="メイリオ" panose="020B0604030504040204" pitchFamily="50" charset="-128"/>
              </a:rPr>
              <a:t>27.95</a:t>
            </a:r>
            <a:r>
              <a:rPr kumimoji="1" lang="zh-TW" altLang="en-US" sz="600" dirty="0">
                <a:latin typeface="メイリオ" panose="020B0604030504040204" pitchFamily="50" charset="-128"/>
                <a:ea typeface="メイリオ" panose="020B0604030504040204" pitchFamily="50" charset="-128"/>
              </a:rPr>
              <a:t>円</a:t>
            </a:r>
            <a:r>
              <a:rPr kumimoji="1" lang="en-US" altLang="zh-TW" sz="600" dirty="0">
                <a:latin typeface="メイリオ" panose="020B0604030504040204" pitchFamily="50" charset="-128"/>
                <a:ea typeface="メイリオ" panose="020B0604030504040204" pitchFamily="50" charset="-128"/>
              </a:rPr>
              <a:t>/</a:t>
            </a:r>
            <a:r>
              <a:rPr kumimoji="1" lang="en-US" altLang="ja-JP" sz="600" dirty="0">
                <a:latin typeface="メイリオ" panose="020B0604030504040204" pitchFamily="50" charset="-128"/>
                <a:ea typeface="メイリオ" panose="020B0604030504040204" pitchFamily="50" charset="-128"/>
              </a:rPr>
              <a:t>kW</a:t>
            </a:r>
            <a:r>
              <a:rPr kumimoji="1" lang="en-US" altLang="zh-TW" sz="600" dirty="0">
                <a:latin typeface="メイリオ" panose="020B0604030504040204" pitchFamily="50" charset="-128"/>
                <a:ea typeface="メイリオ" panose="020B0604030504040204" pitchFamily="50" charset="-128"/>
              </a:rPr>
              <a:t>h</a:t>
            </a:r>
            <a:r>
              <a:rPr kumimoji="1" lang="ja-JP" altLang="en-US" sz="600" dirty="0">
                <a:latin typeface="メイリオ" panose="020B0604030504040204" pitchFamily="50" charset="-128"/>
                <a:ea typeface="メイリオ" panose="020B0604030504040204" pitchFamily="50" charset="-128"/>
              </a:rPr>
              <a:t>・</a:t>
            </a:r>
            <a:r>
              <a:rPr kumimoji="1" lang="zh-TW" altLang="en-US" sz="600" dirty="0">
                <a:latin typeface="メイリオ" panose="020B0604030504040204" pitchFamily="50" charset="-128"/>
                <a:ea typeface="メイリオ" panose="020B0604030504040204" pitchFamily="50" charset="-128"/>
              </a:rPr>
              <a:t>燃料調整費</a:t>
            </a:r>
            <a:r>
              <a:rPr kumimoji="1" lang="en-US" altLang="zh-TW" sz="600" dirty="0">
                <a:latin typeface="メイリオ" panose="020B0604030504040204" pitchFamily="50" charset="-128"/>
                <a:ea typeface="メイリオ" panose="020B0604030504040204" pitchFamily="50" charset="-128"/>
              </a:rPr>
              <a:t>-8.80</a:t>
            </a:r>
            <a:r>
              <a:rPr kumimoji="1" lang="ja-JP" altLang="en-US" sz="600" dirty="0">
                <a:latin typeface="メイリオ" panose="020B0604030504040204" pitchFamily="50" charset="-128"/>
                <a:ea typeface="メイリオ" panose="020B0604030504040204" pitchFamily="50" charset="-128"/>
              </a:rPr>
              <a:t>円</a:t>
            </a:r>
            <a:r>
              <a:rPr kumimoji="1" lang="en-US" altLang="zh-TW" sz="600" dirty="0">
                <a:latin typeface="メイリオ" panose="020B0604030504040204" pitchFamily="50" charset="-128"/>
                <a:ea typeface="メイリオ" panose="020B0604030504040204" pitchFamily="50" charset="-128"/>
              </a:rPr>
              <a:t>/</a:t>
            </a:r>
            <a:r>
              <a:rPr kumimoji="1" lang="en-US" altLang="ja-JP" sz="600" dirty="0">
                <a:latin typeface="メイリオ" panose="020B0604030504040204" pitchFamily="50" charset="-128"/>
                <a:ea typeface="メイリオ" panose="020B0604030504040204" pitchFamily="50" charset="-128"/>
              </a:rPr>
              <a:t>kW</a:t>
            </a:r>
            <a:r>
              <a:rPr kumimoji="1" lang="en-US" altLang="zh-TW" sz="600" dirty="0">
                <a:latin typeface="メイリオ" panose="020B0604030504040204" pitchFamily="50" charset="-128"/>
                <a:ea typeface="メイリオ" panose="020B0604030504040204" pitchFamily="50" charset="-128"/>
              </a:rPr>
              <a:t>h</a:t>
            </a:r>
            <a:r>
              <a:rPr kumimoji="1" lang="ja-JP" altLang="en-US" sz="600" dirty="0">
                <a:latin typeface="メイリオ" panose="020B0604030504040204" pitchFamily="50" charset="-128"/>
                <a:ea typeface="メイリオ" panose="020B0604030504040204" pitchFamily="50" charset="-128"/>
              </a:rPr>
              <a:t>、再生可能エネル</a:t>
            </a:r>
            <a:endParaRPr kumimoji="1" lang="en-US" altLang="ja-JP"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ギー発電促進</a:t>
            </a:r>
            <a:r>
              <a:rPr kumimoji="1" lang="zh-TW" altLang="en-US" sz="600" dirty="0">
                <a:latin typeface="メイリオ" panose="020B0604030504040204" pitchFamily="50" charset="-128"/>
                <a:ea typeface="メイリオ" panose="020B0604030504040204" pitchFamily="50" charset="-128"/>
              </a:rPr>
              <a:t>賦課金</a:t>
            </a:r>
            <a:r>
              <a:rPr kumimoji="1" lang="en-US" altLang="ja-JP" sz="600" dirty="0">
                <a:latin typeface="メイリオ" panose="020B0604030504040204" pitchFamily="50" charset="-128"/>
                <a:ea typeface="メイリオ" panose="020B0604030504040204" pitchFamily="50" charset="-128"/>
              </a:rPr>
              <a:t>3.98</a:t>
            </a:r>
            <a:r>
              <a:rPr kumimoji="1" lang="ja-JP" altLang="en-US" sz="600" dirty="0">
                <a:latin typeface="メイリオ" panose="020B0604030504040204" pitchFamily="50" charset="-128"/>
                <a:ea typeface="メイリオ" panose="020B0604030504040204" pitchFamily="50" charset="-128"/>
              </a:rPr>
              <a:t>円</a:t>
            </a:r>
            <a:r>
              <a:rPr kumimoji="1" lang="en-US" altLang="zh-TW" sz="600" dirty="0">
                <a:latin typeface="メイリオ" panose="020B0604030504040204" pitchFamily="50" charset="-128"/>
                <a:ea typeface="メイリオ" panose="020B0604030504040204" pitchFamily="50" charset="-128"/>
              </a:rPr>
              <a:t>/</a:t>
            </a:r>
            <a:r>
              <a:rPr kumimoji="1" lang="en-US" altLang="ja-JP" sz="600" dirty="0">
                <a:latin typeface="メイリオ" panose="020B0604030504040204" pitchFamily="50" charset="-128"/>
                <a:ea typeface="メイリオ" panose="020B0604030504040204" pitchFamily="50" charset="-128"/>
              </a:rPr>
              <a:t>kW</a:t>
            </a:r>
            <a:r>
              <a:rPr kumimoji="1" lang="en-US" altLang="zh-TW" sz="600" dirty="0">
                <a:latin typeface="メイリオ" panose="020B0604030504040204" pitchFamily="50" charset="-128"/>
                <a:ea typeface="メイリオ" panose="020B0604030504040204" pitchFamily="50" charset="-128"/>
              </a:rPr>
              <a:t>h</a:t>
            </a:r>
            <a:r>
              <a:rPr kumimoji="1" lang="ja-JP" altLang="en-US" sz="600" dirty="0">
                <a:latin typeface="メイリオ" panose="020B0604030504040204" pitchFamily="50" charset="-128"/>
                <a:ea typeface="メイリオ" panose="020B0604030504040204" pitchFamily="50" charset="-128"/>
              </a:rPr>
              <a:t>含む。</a:t>
            </a:r>
            <a:r>
              <a:rPr kumimoji="1" lang="en-US" altLang="ja-JP" sz="600" dirty="0">
                <a:latin typeface="メイリオ" panose="020B0604030504040204" pitchFamily="50" charset="-128"/>
                <a:ea typeface="メイリオ" panose="020B0604030504040204" pitchFamily="50" charset="-128"/>
              </a:rPr>
              <a:t>(2026</a:t>
            </a:r>
            <a:r>
              <a:rPr kumimoji="1" lang="ja-JP" altLang="en-US" sz="600" dirty="0">
                <a:latin typeface="メイリオ" panose="020B0604030504040204" pitchFamily="50" charset="-128"/>
                <a:ea typeface="メイリオ" panose="020B0604030504040204" pitchFamily="50" charset="-128"/>
              </a:rPr>
              <a:t>年</a:t>
            </a:r>
            <a:r>
              <a:rPr kumimoji="1" lang="en-US" altLang="ja-JP" sz="600" dirty="0">
                <a:latin typeface="メイリオ" panose="020B0604030504040204" pitchFamily="50" charset="-128"/>
                <a:ea typeface="メイリオ" panose="020B0604030504040204" pitchFamily="50" charset="-128"/>
              </a:rPr>
              <a:t>3</a:t>
            </a:r>
            <a:r>
              <a:rPr kumimoji="1" lang="ja-JP" altLang="en-US" sz="600" dirty="0">
                <a:latin typeface="メイリオ" panose="020B0604030504040204" pitchFamily="50" charset="-128"/>
                <a:ea typeface="メイリオ" panose="020B0604030504040204" pitchFamily="50" charset="-128"/>
              </a:rPr>
              <a:t>月時点、当社調べ</a:t>
            </a:r>
            <a:r>
              <a:rPr kumimoji="1" lang="en-US" altLang="ja-JP" sz="600" dirty="0">
                <a:latin typeface="メイリオ" panose="020B0604030504040204" pitchFamily="50" charset="-128"/>
                <a:ea typeface="メイリオ" panose="020B0604030504040204" pitchFamily="50" charset="-128"/>
              </a:rPr>
              <a:t>)</a:t>
            </a:r>
            <a:r>
              <a:rPr kumimoji="1" lang="ja-JP" altLang="en-US" sz="600" dirty="0">
                <a:latin typeface="メイリオ" panose="020B0604030504040204" pitchFamily="50" charset="-128"/>
                <a:ea typeface="メイリオ" panose="020B0604030504040204" pitchFamily="50" charset="-128"/>
              </a:rPr>
              <a:t>・太陽光発電の設置量</a:t>
            </a:r>
            <a:r>
              <a:rPr kumimoji="1" lang="en-US" altLang="ja-JP" sz="600" dirty="0">
                <a:latin typeface="メイリオ" panose="020B0604030504040204" pitchFamily="50" charset="-128"/>
                <a:ea typeface="メイリオ" panose="020B0604030504040204" pitchFamily="50" charset="-128"/>
              </a:rPr>
              <a:t>:8.0kW</a:t>
            </a:r>
            <a:r>
              <a:rPr kumimoji="1" lang="ja-JP" altLang="en-US" sz="600" dirty="0">
                <a:latin typeface="メイリオ" panose="020B0604030504040204" pitchFamily="50" charset="-128"/>
                <a:ea typeface="メイリオ" panose="020B0604030504040204" pitchFamily="50" charset="-128"/>
              </a:rPr>
              <a:t>・ランニン</a:t>
            </a:r>
            <a:endParaRPr kumimoji="1" lang="en-US" altLang="ja-JP" sz="600" dirty="0">
              <a:latin typeface="メイリオ" panose="020B0604030504040204" pitchFamily="50" charset="-128"/>
              <a:ea typeface="メイリオ" panose="020B0604030504040204" pitchFamily="50" charset="-128"/>
            </a:endParaRPr>
          </a:p>
          <a:p>
            <a:r>
              <a:rPr kumimoji="1" lang="ja-JP" altLang="en-US" sz="600" dirty="0">
                <a:latin typeface="メイリオ" panose="020B0604030504040204" pitchFamily="50" charset="-128"/>
                <a:ea typeface="メイリオ" panose="020B0604030504040204" pitchFamily="50" charset="-128"/>
              </a:rPr>
              <a:t>　   グコストは、季節や地域、運転モードの設定、ご利用状況、電力契約等により異なります。太陽光発電の自家消費</a:t>
            </a:r>
            <a:endParaRPr kumimoji="1" lang="en-US" altLang="ja-JP" sz="600" dirty="0">
              <a:latin typeface="メイリオ" panose="020B0604030504040204" pitchFamily="50" charset="-128"/>
              <a:ea typeface="メイリオ" panose="020B0604030504040204" pitchFamily="50" charset="-128"/>
            </a:endParaRPr>
          </a:p>
          <a:p>
            <a:r>
              <a:rPr kumimoji="1" lang="en-US" altLang="ja-JP" sz="600" dirty="0">
                <a:latin typeface="メイリオ" panose="020B0604030504040204" pitchFamily="50" charset="-128"/>
                <a:ea typeface="メイリオ" panose="020B0604030504040204" pitchFamily="50" charset="-128"/>
              </a:rPr>
              <a:t>     </a:t>
            </a:r>
            <a:r>
              <a:rPr kumimoji="1" lang="ja-JP" altLang="en-US" sz="600" dirty="0">
                <a:latin typeface="メイリオ" panose="020B0604030504040204" pitchFamily="50" charset="-128"/>
                <a:ea typeface="メイリオ" panose="020B0604030504040204" pitchFamily="50" charset="-128"/>
              </a:rPr>
              <a:t> による運転の消費電力は</a:t>
            </a:r>
            <a:r>
              <a:rPr kumimoji="1" lang="en-US" altLang="ja-JP" sz="600" dirty="0">
                <a:latin typeface="メイリオ" panose="020B0604030504040204" pitchFamily="50" charset="-128"/>
                <a:ea typeface="メイリオ" panose="020B0604030504040204" pitchFamily="50" charset="-128"/>
              </a:rPr>
              <a:t>8.3</a:t>
            </a:r>
            <a:r>
              <a:rPr kumimoji="1" lang="ja-JP" altLang="en-US" sz="600" dirty="0">
                <a:latin typeface="メイリオ" panose="020B0604030504040204" pitchFamily="50" charset="-128"/>
                <a:ea typeface="メイリオ" panose="020B0604030504040204" pitchFamily="50" charset="-128"/>
              </a:rPr>
              <a:t>円</a:t>
            </a:r>
            <a:r>
              <a:rPr kumimoji="1" lang="en-US" altLang="ja-JP" sz="600" dirty="0">
                <a:latin typeface="メイリオ" panose="020B0604030504040204" pitchFamily="50" charset="-128"/>
                <a:ea typeface="メイリオ" panose="020B0604030504040204" pitchFamily="50" charset="-128"/>
              </a:rPr>
              <a:t>/kWh</a:t>
            </a:r>
            <a:r>
              <a:rPr kumimoji="1" lang="ja-JP" altLang="en-US" sz="600" dirty="0">
                <a:latin typeface="メイリオ" panose="020B0604030504040204" pitchFamily="50" charset="-128"/>
                <a:ea typeface="メイリオ" panose="020B0604030504040204" pitchFamily="50" charset="-128"/>
              </a:rPr>
              <a:t>として算出。新築の太陽光発電導入から</a:t>
            </a:r>
            <a:r>
              <a:rPr kumimoji="1" lang="en-US" altLang="ja-JP" sz="600" dirty="0">
                <a:latin typeface="メイリオ" panose="020B0604030504040204" pitchFamily="50" charset="-128"/>
                <a:ea typeface="メイリオ" panose="020B0604030504040204" pitchFamily="50" charset="-128"/>
              </a:rPr>
              <a:t>5</a:t>
            </a:r>
            <a:r>
              <a:rPr kumimoji="1" lang="ja-JP" altLang="en-US" sz="600" dirty="0">
                <a:latin typeface="メイリオ" panose="020B0604030504040204" pitchFamily="50" charset="-128"/>
                <a:ea typeface="メイリオ" panose="020B0604030504040204" pitchFamily="50" charset="-128"/>
              </a:rPr>
              <a:t>年目以降の場合。</a:t>
            </a:r>
            <a:endParaRPr kumimoji="1" lang="en-US" altLang="ja-JP" sz="600" dirty="0">
              <a:latin typeface="メイリオ" panose="020B0604030504040204" pitchFamily="50" charset="-128"/>
              <a:ea typeface="メイリオ" panose="020B0604030504040204" pitchFamily="50" charset="-128"/>
            </a:endParaRPr>
          </a:p>
        </p:txBody>
      </p:sp>
      <p:sp>
        <p:nvSpPr>
          <p:cNvPr id="60" name="テキスト ボックス 59">
            <a:extLst>
              <a:ext uri="{FF2B5EF4-FFF2-40B4-BE49-F238E27FC236}">
                <a16:creationId xmlns:a16="http://schemas.microsoft.com/office/drawing/2014/main" id="{7E66E11A-9D50-D4C0-2A5D-C66E1F0391D8}"/>
              </a:ext>
            </a:extLst>
          </p:cNvPr>
          <p:cNvSpPr txBox="1"/>
          <p:nvPr/>
        </p:nvSpPr>
        <p:spPr>
          <a:xfrm>
            <a:off x="6125207" y="4503415"/>
            <a:ext cx="1598515" cy="215444"/>
          </a:xfrm>
          <a:prstGeom prst="rect">
            <a:avLst/>
          </a:prstGeom>
          <a:noFill/>
        </p:spPr>
        <p:txBody>
          <a:bodyPr wrap="none" rtlCol="0">
            <a:spAutoFit/>
          </a:bodyPr>
          <a:lstStyle/>
          <a:p>
            <a:r>
              <a:rPr kumimoji="1" lang="ja-JP" altLang="en-US" sz="800" dirty="0">
                <a:latin typeface="BIZ UDPゴシック" panose="020B0400000000000000" pitchFamily="50" charset="-128"/>
                <a:ea typeface="BIZ UDPゴシック" panose="020B0400000000000000" pitchFamily="50" charset="-128"/>
              </a:rPr>
              <a:t>太陽光発電の設置容量 </a:t>
            </a:r>
            <a:r>
              <a:rPr kumimoji="1" lang="en-US" altLang="ja-JP" sz="800" dirty="0">
                <a:latin typeface="BIZ UDPゴシック" panose="020B0400000000000000" pitchFamily="50" charset="-128"/>
                <a:ea typeface="BIZ UDPゴシック" panose="020B0400000000000000" pitchFamily="50" charset="-128"/>
              </a:rPr>
              <a:t>8.0kW</a:t>
            </a:r>
            <a:endParaRPr kumimoji="1" lang="ja-JP" altLang="en-US" sz="800" dirty="0">
              <a:latin typeface="BIZ UDPゴシック" panose="020B0400000000000000" pitchFamily="50" charset="-128"/>
              <a:ea typeface="BIZ UDPゴシック" panose="020B0400000000000000" pitchFamily="50" charset="-128"/>
            </a:endParaRPr>
          </a:p>
        </p:txBody>
      </p:sp>
      <p:sp>
        <p:nvSpPr>
          <p:cNvPr id="62" name="テキスト ボックス 61">
            <a:extLst>
              <a:ext uri="{FF2B5EF4-FFF2-40B4-BE49-F238E27FC236}">
                <a16:creationId xmlns:a16="http://schemas.microsoft.com/office/drawing/2014/main" id="{E3B7C663-A5B5-2B65-022F-7A529E0A8EF8}"/>
              </a:ext>
            </a:extLst>
          </p:cNvPr>
          <p:cNvSpPr txBox="1"/>
          <p:nvPr/>
        </p:nvSpPr>
        <p:spPr>
          <a:xfrm flipH="1">
            <a:off x="6031608" y="4750815"/>
            <a:ext cx="2041911" cy="292388"/>
          </a:xfrm>
          <a:prstGeom prst="rect">
            <a:avLst/>
          </a:prstGeom>
          <a:noFill/>
        </p:spPr>
        <p:txBody>
          <a:bodyPr wrap="square" rtlCol="0">
            <a:spAutoFit/>
          </a:bodyPr>
          <a:lstStyle/>
          <a:p>
            <a:r>
              <a:rPr kumimoji="1" lang="ja-JP" altLang="en-US" sz="1200" dirty="0">
                <a:latin typeface="BIZ UDPゴシック" panose="020B0400000000000000" pitchFamily="50" charset="-128"/>
                <a:ea typeface="BIZ UDPゴシック" panose="020B0400000000000000" pitchFamily="50" charset="-128"/>
              </a:rPr>
              <a:t>通常運転  </a:t>
            </a:r>
            <a:r>
              <a:rPr kumimoji="1" lang="ja-JP" altLang="en-US" sz="1100" dirty="0">
                <a:latin typeface="BIZ UDPゴシック" panose="020B0400000000000000" pitchFamily="50" charset="-128"/>
                <a:ea typeface="BIZ UDPゴシック" panose="020B0400000000000000" pitchFamily="50" charset="-128"/>
              </a:rPr>
              <a:t>約</a:t>
            </a:r>
            <a:r>
              <a:rPr kumimoji="1" lang="en-US" altLang="ja-JP" sz="1300" dirty="0">
                <a:latin typeface="BIZ UDPゴシック" panose="020B0400000000000000" pitchFamily="50" charset="-128"/>
                <a:ea typeface="BIZ UDPゴシック" panose="020B0400000000000000" pitchFamily="50" charset="-128"/>
              </a:rPr>
              <a:t>35,100</a:t>
            </a:r>
            <a:r>
              <a:rPr kumimoji="1" lang="ja-JP" altLang="en-US" sz="1100" dirty="0">
                <a:latin typeface="BIZ UDPゴシック" panose="020B0400000000000000" pitchFamily="50" charset="-128"/>
                <a:ea typeface="BIZ UDPゴシック" panose="020B0400000000000000" pitchFamily="50" charset="-128"/>
              </a:rPr>
              <a:t>円</a:t>
            </a:r>
          </a:p>
        </p:txBody>
      </p:sp>
      <p:sp>
        <p:nvSpPr>
          <p:cNvPr id="63" name="テキスト ボックス 62">
            <a:extLst>
              <a:ext uri="{FF2B5EF4-FFF2-40B4-BE49-F238E27FC236}">
                <a16:creationId xmlns:a16="http://schemas.microsoft.com/office/drawing/2014/main" id="{8C2E15BD-2616-A4DF-F67B-834BC35E3E47}"/>
              </a:ext>
            </a:extLst>
          </p:cNvPr>
          <p:cNvSpPr txBox="1"/>
          <p:nvPr/>
        </p:nvSpPr>
        <p:spPr>
          <a:xfrm>
            <a:off x="8229752" y="4538859"/>
            <a:ext cx="1479892" cy="261610"/>
          </a:xfrm>
          <a:prstGeom prst="rect">
            <a:avLst/>
          </a:prstGeom>
          <a:noFill/>
        </p:spPr>
        <p:txBody>
          <a:bodyPr wrap="none" rtlCol="0">
            <a:spAutoFit/>
          </a:bodyPr>
          <a:lstStyle/>
          <a:p>
            <a:r>
              <a:rPr kumimoji="1" lang="ja-JP" altLang="en-US" sz="1100" b="1" dirty="0">
                <a:solidFill>
                  <a:srgbClr val="C00000"/>
                </a:solidFill>
                <a:latin typeface="BIZ UDPゴシック" panose="020B0400000000000000" pitchFamily="50" charset="-128"/>
                <a:ea typeface="BIZ UDPゴシック" panose="020B0400000000000000" pitchFamily="50" charset="-128"/>
              </a:rPr>
              <a:t>ソーラーモードアプリ</a:t>
            </a:r>
          </a:p>
        </p:txBody>
      </p:sp>
      <p:sp>
        <p:nvSpPr>
          <p:cNvPr id="64" name="テキスト ボックス 63">
            <a:extLst>
              <a:ext uri="{FF2B5EF4-FFF2-40B4-BE49-F238E27FC236}">
                <a16:creationId xmlns:a16="http://schemas.microsoft.com/office/drawing/2014/main" id="{43F1A4F6-A20D-3D8E-F5AB-3F0E959A3D31}"/>
              </a:ext>
            </a:extLst>
          </p:cNvPr>
          <p:cNvSpPr txBox="1"/>
          <p:nvPr/>
        </p:nvSpPr>
        <p:spPr>
          <a:xfrm flipH="1">
            <a:off x="8344128" y="4697194"/>
            <a:ext cx="1333744" cy="461665"/>
          </a:xfrm>
          <a:prstGeom prst="rect">
            <a:avLst/>
          </a:prstGeom>
          <a:noFill/>
        </p:spPr>
        <p:txBody>
          <a:bodyPr wrap="square" rtlCol="0">
            <a:spAutoFit/>
          </a:bodyPr>
          <a:lstStyle/>
          <a:p>
            <a:r>
              <a:rPr kumimoji="1" lang="ja-JP" altLang="en-US" sz="1100" dirty="0">
                <a:solidFill>
                  <a:srgbClr val="C00000"/>
                </a:solidFill>
                <a:latin typeface="BIZ UDPゴシック" panose="020B0400000000000000" pitchFamily="50" charset="-128"/>
                <a:ea typeface="BIZ UDPゴシック" panose="020B0400000000000000" pitchFamily="50" charset="-128"/>
              </a:rPr>
              <a:t>約</a:t>
            </a:r>
            <a:r>
              <a:rPr kumimoji="1" lang="en-US" altLang="ja-JP" sz="1300" dirty="0">
                <a:solidFill>
                  <a:srgbClr val="C00000"/>
                </a:solidFill>
                <a:latin typeface="BIZ UDPゴシック" panose="020B0400000000000000" pitchFamily="50" charset="-128"/>
                <a:ea typeface="BIZ UDPゴシック" panose="020B0400000000000000" pitchFamily="50" charset="-128"/>
              </a:rPr>
              <a:t>27,900</a:t>
            </a:r>
            <a:r>
              <a:rPr kumimoji="1" lang="ja-JP" altLang="en-US" sz="1100" dirty="0">
                <a:solidFill>
                  <a:srgbClr val="C00000"/>
                </a:solidFill>
                <a:latin typeface="BIZ UDPゴシック" panose="020B0400000000000000" pitchFamily="50" charset="-128"/>
                <a:ea typeface="BIZ UDPゴシック" panose="020B0400000000000000" pitchFamily="50" charset="-128"/>
              </a:rPr>
              <a:t>円</a:t>
            </a:r>
            <a:endParaRPr kumimoji="1" lang="en-US" altLang="ja-JP" sz="1100" dirty="0">
              <a:solidFill>
                <a:srgbClr val="C00000"/>
              </a:solidFill>
              <a:latin typeface="BIZ UDPゴシック" panose="020B0400000000000000" pitchFamily="50" charset="-128"/>
              <a:ea typeface="BIZ UDPゴシック" panose="020B0400000000000000" pitchFamily="50" charset="-128"/>
            </a:endParaRPr>
          </a:p>
          <a:p>
            <a:pPr algn="ctr"/>
            <a:r>
              <a:rPr kumimoji="1" lang="ja-JP" altLang="en-US" sz="1000" dirty="0">
                <a:solidFill>
                  <a:srgbClr val="C00000"/>
                </a:solidFill>
                <a:latin typeface="BIZ UDPゴシック" panose="020B0400000000000000" pitchFamily="50" charset="-128"/>
                <a:ea typeface="BIZ UDPゴシック" panose="020B0400000000000000" pitchFamily="50" charset="-128"/>
              </a:rPr>
              <a:t>（▲</a:t>
            </a:r>
            <a:r>
              <a:rPr kumimoji="1" lang="en-US" altLang="ja-JP" sz="1000" dirty="0">
                <a:solidFill>
                  <a:srgbClr val="C00000"/>
                </a:solidFill>
                <a:latin typeface="BIZ UDPゴシック" panose="020B0400000000000000" pitchFamily="50" charset="-128"/>
                <a:ea typeface="BIZ UDPゴシック" panose="020B0400000000000000" pitchFamily="50" charset="-128"/>
              </a:rPr>
              <a:t>7,200</a:t>
            </a:r>
            <a:r>
              <a:rPr kumimoji="1" lang="ja-JP" altLang="en-US" sz="1000" dirty="0">
                <a:solidFill>
                  <a:srgbClr val="C00000"/>
                </a:solidFill>
                <a:latin typeface="BIZ UDPゴシック" panose="020B0400000000000000" pitchFamily="50" charset="-128"/>
                <a:ea typeface="BIZ UDPゴシック" panose="020B0400000000000000" pitchFamily="50" charset="-128"/>
              </a:rPr>
              <a:t>円）</a:t>
            </a:r>
          </a:p>
        </p:txBody>
      </p:sp>
    </p:spTree>
    <p:extLst>
      <p:ext uri="{BB962C8B-B14F-4D97-AF65-F5344CB8AC3E}">
        <p14:creationId xmlns:p14="http://schemas.microsoft.com/office/powerpoint/2010/main" val="2960131719"/>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4997</TotalTime>
  <Words>1565</Words>
  <Application>Microsoft Office PowerPoint</Application>
  <PresentationFormat>A3 297x420 mm</PresentationFormat>
  <Paragraphs>204</Paragraphs>
  <Slides>2</Slides>
  <Notes>2</Notes>
  <HiddenSlides>0</HiddenSlides>
  <MMClips>0</MMClips>
  <ScaleCrop>false</ScaleCrop>
  <HeadingPairs>
    <vt:vector size="6" baseType="variant">
      <vt:variant>
        <vt:lpstr>使用されているフォント</vt:lpstr>
      </vt:variant>
      <vt:variant>
        <vt:i4>14</vt:i4>
      </vt:variant>
      <vt:variant>
        <vt:lpstr>テーマ</vt:lpstr>
      </vt:variant>
      <vt:variant>
        <vt:i4>1</vt:i4>
      </vt:variant>
      <vt:variant>
        <vt:lpstr>スライド タイトル</vt:lpstr>
      </vt:variant>
      <vt:variant>
        <vt:i4>2</vt:i4>
      </vt:variant>
    </vt:vector>
  </HeadingPairs>
  <TitlesOfParts>
    <vt:vector size="17" baseType="lpstr">
      <vt:lpstr>BIZ UDPゴシック</vt:lpstr>
      <vt:lpstr>HGPｺﾞｼｯｸE</vt:lpstr>
      <vt:lpstr>HGPｺﾞｼｯｸM</vt:lpstr>
      <vt:lpstr>HGP創英角ｺﾞｼｯｸUB</vt:lpstr>
      <vt:lpstr>HG丸ｺﾞｼｯｸM-PRO</vt:lpstr>
      <vt:lpstr>Hiragino Sans</vt:lpstr>
      <vt:lpstr>Meiryo UI</vt:lpstr>
      <vt:lpstr>ＭＳ Ｐゴシック</vt:lpstr>
      <vt:lpstr>メイリオ</vt:lpstr>
      <vt:lpstr>游ゴシック</vt:lpstr>
      <vt:lpstr>Arial</vt:lpstr>
      <vt:lpstr>Calibri</vt:lpstr>
      <vt:lpstr>Calibri Light</vt:lpstr>
      <vt:lpstr>Wingdings</vt:lpstr>
      <vt:lpstr>Office テーマ</vt:lpstr>
      <vt:lpstr>PowerPoint プレゼンテーション</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小林 碧</dc:creator>
  <cp:lastModifiedBy>中野　祐汰</cp:lastModifiedBy>
  <cp:revision>330</cp:revision>
  <cp:lastPrinted>2023-12-13T05:58:51Z</cp:lastPrinted>
  <dcterms:created xsi:type="dcterms:W3CDTF">2020-12-15T06:24:16Z</dcterms:created>
  <dcterms:modified xsi:type="dcterms:W3CDTF">2026-08-06T05:29:18Z</dcterms:modified>
</cp:coreProperties>
</file>