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88" autoAdjust="0"/>
    <p:restoredTop sz="91872" autoAdjust="0"/>
  </p:normalViewPr>
  <p:slideViewPr>
    <p:cSldViewPr snapToGrid="0">
      <p:cViewPr varScale="1">
        <p:scale>
          <a:sx n="56" d="100"/>
          <a:sy n="56" d="100"/>
        </p:scale>
        <p:origin x="84" y="930"/>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jp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jpe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9.png"/><Relationship Id="rId18" Type="http://schemas.openxmlformats.org/officeDocument/2006/relationships/image" Target="../media/image34.png"/><Relationship Id="rId26" Type="http://schemas.openxmlformats.org/officeDocument/2006/relationships/image" Target="../media/image40.svg"/><Relationship Id="rId3" Type="http://schemas.openxmlformats.org/officeDocument/2006/relationships/image" Target="../media/image24.svg"/><Relationship Id="rId21" Type="http://schemas.openxmlformats.org/officeDocument/2006/relationships/image" Target="../media/image37.png"/><Relationship Id="rId7" Type="http://schemas.openxmlformats.org/officeDocument/2006/relationships/image" Target="../media/image3.png"/><Relationship Id="rId12" Type="http://schemas.openxmlformats.org/officeDocument/2006/relationships/image" Target="../media/image28.png"/><Relationship Id="rId17" Type="http://schemas.openxmlformats.org/officeDocument/2006/relationships/image" Target="../media/image33.png"/><Relationship Id="rId25"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7.png"/><Relationship Id="rId24" Type="http://schemas.openxmlformats.org/officeDocument/2006/relationships/image" Target="../media/image18.png"/><Relationship Id="rId5" Type="http://schemas.openxmlformats.org/officeDocument/2006/relationships/image" Target="../media/image1.png"/><Relationship Id="rId15" Type="http://schemas.openxmlformats.org/officeDocument/2006/relationships/image" Target="../media/image31.jpeg"/><Relationship Id="rId23" Type="http://schemas.openxmlformats.org/officeDocument/2006/relationships/image" Target="../media/image39.emf"/><Relationship Id="rId10" Type="http://schemas.openxmlformats.org/officeDocument/2006/relationships/image" Target="../media/image26.png"/><Relationship Id="rId19" Type="http://schemas.openxmlformats.org/officeDocument/2006/relationships/image" Target="../media/image35.jpeg"/><Relationship Id="rId4" Type="http://schemas.openxmlformats.org/officeDocument/2006/relationships/image" Target="../media/image25.png"/><Relationship Id="rId9" Type="http://schemas.openxmlformats.org/officeDocument/2006/relationships/image" Target="../media/image5.png"/><Relationship Id="rId14" Type="http://schemas.openxmlformats.org/officeDocument/2006/relationships/image" Target="../media/image30.jpeg"/><Relationship Id="rId22" Type="http://schemas.openxmlformats.org/officeDocument/2006/relationships/image" Target="../media/image38.jpg"/><Relationship Id="rId27"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980792" y="23750"/>
            <a:ext cx="1344277" cy="7078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塩害地向け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p>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1760356"/>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1563408"/>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1764752"/>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19" name="Rectangle 33"/>
          <p:cNvSpPr>
            <a:spLocks/>
          </p:cNvSpPr>
          <p:nvPr/>
        </p:nvSpPr>
        <p:spPr bwMode="auto">
          <a:xfrm>
            <a:off x="2589962" y="1581992"/>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1549372"/>
            <a:ext cx="2419350" cy="473123"/>
            <a:chOff x="168669" y="2921069"/>
            <a:chExt cx="2419350" cy="473123"/>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00619" y="3056462"/>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年間給湯保温効率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1096757"/>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1234307"/>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1,280,400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1,164,000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4" name="図 44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35562" y="931081"/>
            <a:ext cx="912165" cy="2509419"/>
          </a:xfrm>
          <a:prstGeom prst="rect">
            <a:avLst/>
          </a:prstGeom>
        </p:spPr>
      </p:pic>
      <p:pic>
        <p:nvPicPr>
          <p:cNvPr id="445" name="図 44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563906" y="2487866"/>
            <a:ext cx="1144475" cy="979067"/>
          </a:xfrm>
          <a:prstGeom prst="rect">
            <a:avLst/>
          </a:prstGeom>
        </p:spPr>
      </p:pic>
      <p:pic>
        <p:nvPicPr>
          <p:cNvPr id="2" name="図 1"/>
          <p:cNvPicPr>
            <a:picLocks noChangeAspect="1"/>
          </p:cNvPicPr>
          <p:nvPr/>
        </p:nvPicPr>
        <p:blipFill rotWithShape="1">
          <a:blip r:embed="rId13"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568789" y="1417953"/>
            <a:ext cx="1199822" cy="485297"/>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0491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5"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6" cstate="print"/>
            <a:stretch>
              <a:fillRect/>
            </a:stretch>
          </p:blipFill>
          <p:spPr>
            <a:xfrm>
              <a:off x="1079921" y="2323413"/>
              <a:ext cx="199285" cy="107861"/>
            </a:xfrm>
            <a:prstGeom prst="rect">
              <a:avLst/>
            </a:prstGeom>
          </p:spPr>
        </p:pic>
      </p:grpSp>
      <p:sp>
        <p:nvSpPr>
          <p:cNvPr id="4" name="テキスト ボックス 274">
            <a:extLst>
              <a:ext uri="{FF2B5EF4-FFF2-40B4-BE49-F238E27FC236}">
                <a16:creationId xmlns:a16="http://schemas.microsoft.com/office/drawing/2014/main" id="{B02C7434-49F6-1850-787F-EABE09DA8E38}"/>
              </a:ext>
            </a:extLst>
          </p:cNvPr>
          <p:cNvSpPr txBox="1"/>
          <p:nvPr/>
        </p:nvSpPr>
        <p:spPr>
          <a:xfrm>
            <a:off x="9776017"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200kPa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BEC703AD-051F-5D4D-2B06-96E74B2F5143}"/>
              </a:ext>
            </a:extLst>
          </p:cNvPr>
          <p:cNvSpPr txBox="1"/>
          <p:nvPr/>
        </p:nvSpPr>
        <p:spPr>
          <a:xfrm>
            <a:off x="184642" y="825022"/>
            <a:ext cx="2008768" cy="307777"/>
          </a:xfrm>
          <a:prstGeom prst="rect">
            <a:avLst/>
          </a:prstGeom>
          <a:noFill/>
        </p:spPr>
        <p:txBody>
          <a:bodyPr wrap="square" rtlCol="0">
            <a:spAutoFit/>
          </a:bodyPr>
          <a:lstStyle/>
          <a:p>
            <a:r>
              <a:rPr kumimoji="1" lang="en-US" altLang="ja-JP" sz="1400" b="1" dirty="0">
                <a:solidFill>
                  <a:schemeClr val="tx1">
                    <a:lumMod val="75000"/>
                    <a:lumOff val="25000"/>
                  </a:schemeClr>
                </a:solidFill>
              </a:rPr>
              <a:t>CHP-37AZ2JJ</a:t>
            </a:r>
            <a:endParaRPr kumimoji="1" lang="ja-JP" altLang="en-US" sz="1400" b="1" dirty="0">
              <a:solidFill>
                <a:schemeClr val="tx1">
                  <a:lumMod val="75000"/>
                  <a:lumOff val="25000"/>
                </a:schemeClr>
              </a:solidFill>
            </a:endParaRPr>
          </a:p>
        </p:txBody>
      </p:sp>
      <p:sp>
        <p:nvSpPr>
          <p:cNvPr id="42" name="Rectangle 61">
            <a:extLst>
              <a:ext uri="{FF2B5EF4-FFF2-40B4-BE49-F238E27FC236}">
                <a16:creationId xmlns:a16="http://schemas.microsoft.com/office/drawing/2014/main" id="{F1754551-EAB3-FEC4-8E42-1429DC900555}"/>
              </a:ext>
            </a:extLst>
          </p:cNvPr>
          <p:cNvSpPr>
            <a:spLocks/>
          </p:cNvSpPr>
          <p:nvPr/>
        </p:nvSpPr>
        <p:spPr bwMode="auto">
          <a:xfrm>
            <a:off x="2394035" y="825129"/>
            <a:ext cx="2262187" cy="590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200" dirty="0">
                <a:solidFill>
                  <a:schemeClr val="tx1">
                    <a:lumMod val="75000"/>
                    <a:lumOff val="25000"/>
                  </a:schemeClr>
                </a:solidFill>
                <a:latin typeface="ＭＳ Ｐゴシック" panose="020B0600070205080204" pitchFamily="50" charset="-128"/>
                <a:ea typeface="HGPｺﾞｼｯｸE" panose="020B0900000000000000" pitchFamily="50" charset="-128"/>
                <a:sym typeface="ＭＳ Ｐゴシック" panose="020B0600070205080204" pitchFamily="50" charset="-128"/>
              </a:rPr>
              <a:t>　</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コロナエコキュートで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安心で快適な給湯生活</a:t>
            </a:r>
          </a:p>
        </p:txBody>
      </p:sp>
      <p:pic>
        <p:nvPicPr>
          <p:cNvPr id="48" name="図 47">
            <a:extLst>
              <a:ext uri="{FF2B5EF4-FFF2-40B4-BE49-F238E27FC236}">
                <a16:creationId xmlns:a16="http://schemas.microsoft.com/office/drawing/2014/main" id="{E7DE11A4-4872-07FF-3009-499688293271}"/>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16437" t="8899" r="17483" b="10655"/>
          <a:stretch/>
        </p:blipFill>
        <p:spPr>
          <a:xfrm>
            <a:off x="3550701" y="1881839"/>
            <a:ext cx="373759" cy="455011"/>
          </a:xfrm>
          <a:prstGeom prst="rect">
            <a:avLst/>
          </a:prstGeom>
        </p:spPr>
      </p:pic>
      <p:sp>
        <p:nvSpPr>
          <p:cNvPr id="49" name="テキスト ボックス 48">
            <a:extLst>
              <a:ext uri="{FF2B5EF4-FFF2-40B4-BE49-F238E27FC236}">
                <a16:creationId xmlns:a16="http://schemas.microsoft.com/office/drawing/2014/main" id="{948262C7-19D6-C317-EDB2-6DB06531E21B}"/>
              </a:ext>
            </a:extLst>
          </p:cNvPr>
          <p:cNvSpPr txBox="1"/>
          <p:nvPr/>
        </p:nvSpPr>
        <p:spPr>
          <a:xfrm>
            <a:off x="117453" y="2032272"/>
            <a:ext cx="3631122" cy="338554"/>
          </a:xfrm>
          <a:prstGeom prst="rect">
            <a:avLst/>
          </a:prstGeom>
          <a:noFill/>
        </p:spPr>
        <p:txBody>
          <a:bodyPr wrap="none" rtlCol="0">
            <a:spAutoFit/>
          </a:bodyPr>
          <a:lstStyle/>
          <a:p>
            <a:r>
              <a:rPr kumimoji="1" lang="ja-JP" altLang="en-US" sz="1600" dirty="0">
                <a:solidFill>
                  <a:schemeClr val="accent1"/>
                </a:solidFill>
                <a:latin typeface="BIZ UDPゴシック" panose="020B0400000000000000" pitchFamily="50" charset="-128"/>
                <a:ea typeface="BIZ UDPゴシック" panose="020B0400000000000000" pitchFamily="50" charset="-128"/>
              </a:rPr>
              <a:t>耐重塩害仕様で海の近くの設置に最適</a:t>
            </a:r>
          </a:p>
        </p:txBody>
      </p:sp>
      <p:pic>
        <p:nvPicPr>
          <p:cNvPr id="50" name="図 49">
            <a:extLst>
              <a:ext uri="{FF2B5EF4-FFF2-40B4-BE49-F238E27FC236}">
                <a16:creationId xmlns:a16="http://schemas.microsoft.com/office/drawing/2014/main" id="{4D48A190-C4D5-DC41-54B7-16F58508752A}"/>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r="138"/>
          <a:stretch/>
        </p:blipFill>
        <p:spPr bwMode="auto">
          <a:xfrm>
            <a:off x="9846648" y="2126602"/>
            <a:ext cx="2615564" cy="1178322"/>
          </a:xfrm>
          <a:prstGeom prst="rect">
            <a:avLst/>
          </a:prstGeom>
          <a:noFill/>
          <a:ln>
            <a:noFill/>
          </a:ln>
          <a:extLst>
            <a:ext uri="{53640926-AAD7-44D8-BBD7-CCE9431645EC}">
              <a14:shadowObscured xmlns:a14="http://schemas.microsoft.com/office/drawing/2010/main"/>
            </a:ext>
          </a:extLst>
        </p:spPr>
      </p:pic>
      <p:sp>
        <p:nvSpPr>
          <p:cNvPr id="54" name="テキスト ボックス 53">
            <a:extLst>
              <a:ext uri="{FF2B5EF4-FFF2-40B4-BE49-F238E27FC236}">
                <a16:creationId xmlns:a16="http://schemas.microsoft.com/office/drawing/2014/main" id="{925A0757-66F5-DEAA-61F8-3A5822369306}"/>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5" name="テキスト ボックス 54">
            <a:extLst>
              <a:ext uri="{FF2B5EF4-FFF2-40B4-BE49-F238E27FC236}">
                <a16:creationId xmlns:a16="http://schemas.microsoft.com/office/drawing/2014/main" id="{A1385CE6-D395-1099-C78E-DE955F4982B0}"/>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6" name="矢印: 右 55">
            <a:extLst>
              <a:ext uri="{FF2B5EF4-FFF2-40B4-BE49-F238E27FC236}">
                <a16:creationId xmlns:a16="http://schemas.microsoft.com/office/drawing/2014/main" id="{D9EF2296-8281-75D5-0EDF-AAD58B7F2459}"/>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8" name="図 57">
            <a:extLst>
              <a:ext uri="{FF2B5EF4-FFF2-40B4-BE49-F238E27FC236}">
                <a16:creationId xmlns:a16="http://schemas.microsoft.com/office/drawing/2014/main" id="{B098B394-E3DB-9A3B-9483-A46C3FF037BF}"/>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15239" y="2401263"/>
            <a:ext cx="2578020" cy="1144191"/>
          </a:xfrm>
          <a:prstGeom prst="rect">
            <a:avLst/>
          </a:prstGeom>
        </p:spPr>
      </p:pic>
      <p:cxnSp>
        <p:nvCxnSpPr>
          <p:cNvPr id="3" name="直線コネクタ 9">
            <a:extLst>
              <a:ext uri="{FF2B5EF4-FFF2-40B4-BE49-F238E27FC236}">
                <a16:creationId xmlns:a16="http://schemas.microsoft.com/office/drawing/2014/main" id="{12F4ABF6-B57A-9E43-B8D7-D69380FFAE7F}"/>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0" name="テキスト ボックス 13">
            <a:extLst>
              <a:ext uri="{FF2B5EF4-FFF2-40B4-BE49-F238E27FC236}">
                <a16:creationId xmlns:a16="http://schemas.microsoft.com/office/drawing/2014/main" id="{1A08C6C3-8466-919E-51F2-551BC4D8228E}"/>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6" name="正方形/長方形 175">
            <a:extLst>
              <a:ext uri="{FF2B5EF4-FFF2-40B4-BE49-F238E27FC236}">
                <a16:creationId xmlns:a16="http://schemas.microsoft.com/office/drawing/2014/main" id="{7BCA3E65-818D-AD95-8E44-18118A95CDE5}"/>
              </a:ext>
            </a:extLst>
          </p:cNvPr>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84" name="直線コネクタ 9">
            <a:extLst>
              <a:ext uri="{FF2B5EF4-FFF2-40B4-BE49-F238E27FC236}">
                <a16:creationId xmlns:a16="http://schemas.microsoft.com/office/drawing/2014/main" id="{EE965BE6-A94D-480E-47DB-31C0A77ED4B0}"/>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 name="正方形/長方形 19">
            <a:extLst>
              <a:ext uri="{FF2B5EF4-FFF2-40B4-BE49-F238E27FC236}">
                <a16:creationId xmlns:a16="http://schemas.microsoft.com/office/drawing/2014/main" id="{A1FF99DD-DADE-5A93-11A5-13E5A9EB62A4}"/>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86" name="テキスト ボックス 6">
            <a:extLst>
              <a:ext uri="{FF2B5EF4-FFF2-40B4-BE49-F238E27FC236}">
                <a16:creationId xmlns:a16="http://schemas.microsoft.com/office/drawing/2014/main" id="{0E6487A6-057A-2156-E0E7-0A7BC4B29047}"/>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196" name="object 33">
            <a:extLst>
              <a:ext uri="{FF2B5EF4-FFF2-40B4-BE49-F238E27FC236}">
                <a16:creationId xmlns:a16="http://schemas.microsoft.com/office/drawing/2014/main" id="{B33CFB1C-6969-DC1B-E4CD-F41C85C73E51}"/>
              </a:ext>
            </a:extLst>
          </p:cNvPr>
          <p:cNvGrpSpPr/>
          <p:nvPr/>
        </p:nvGrpSpPr>
        <p:grpSpPr>
          <a:xfrm>
            <a:off x="12333825" y="3728220"/>
            <a:ext cx="432434" cy="432434"/>
            <a:chOff x="909735" y="2161233"/>
            <a:chExt cx="432434" cy="432434"/>
          </a:xfrm>
        </p:grpSpPr>
        <p:sp>
          <p:nvSpPr>
            <p:cNvPr id="197" name="object 34">
              <a:extLst>
                <a:ext uri="{FF2B5EF4-FFF2-40B4-BE49-F238E27FC236}">
                  <a16:creationId xmlns:a16="http://schemas.microsoft.com/office/drawing/2014/main" id="{5E2676DB-CB1D-88F3-AF8E-E1058DD0404C}"/>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98" name="object 35">
              <a:extLst>
                <a:ext uri="{FF2B5EF4-FFF2-40B4-BE49-F238E27FC236}">
                  <a16:creationId xmlns:a16="http://schemas.microsoft.com/office/drawing/2014/main" id="{9FC1AF3F-960F-2B35-AC91-C1C6CCB68E15}"/>
                </a:ext>
              </a:extLst>
            </p:cNvPr>
            <p:cNvPicPr/>
            <p:nvPr/>
          </p:nvPicPr>
          <p:blipFill>
            <a:blip r:embed="rId15" cstate="print"/>
            <a:stretch>
              <a:fillRect/>
            </a:stretch>
          </p:blipFill>
          <p:spPr>
            <a:xfrm>
              <a:off x="972442" y="2324323"/>
              <a:ext cx="87109" cy="106311"/>
            </a:xfrm>
            <a:prstGeom prst="rect">
              <a:avLst/>
            </a:prstGeom>
          </p:spPr>
        </p:pic>
        <p:pic>
          <p:nvPicPr>
            <p:cNvPr id="199" name="object 36">
              <a:extLst>
                <a:ext uri="{FF2B5EF4-FFF2-40B4-BE49-F238E27FC236}">
                  <a16:creationId xmlns:a16="http://schemas.microsoft.com/office/drawing/2014/main" id="{BE1A0BBD-E9F7-0BEA-CE56-6B9D7F24B15C}"/>
                </a:ext>
              </a:extLst>
            </p:cNvPr>
            <p:cNvPicPr/>
            <p:nvPr/>
          </p:nvPicPr>
          <p:blipFill>
            <a:blip r:embed="rId16" cstate="print"/>
            <a:stretch>
              <a:fillRect/>
            </a:stretch>
          </p:blipFill>
          <p:spPr>
            <a:xfrm>
              <a:off x="1079921" y="2323413"/>
              <a:ext cx="199285" cy="107861"/>
            </a:xfrm>
            <a:prstGeom prst="rect">
              <a:avLst/>
            </a:prstGeom>
          </p:spPr>
        </p:pic>
      </p:grpSp>
      <p:grpSp>
        <p:nvGrpSpPr>
          <p:cNvPr id="236" name="グループ化 235">
            <a:extLst>
              <a:ext uri="{FF2B5EF4-FFF2-40B4-BE49-F238E27FC236}">
                <a16:creationId xmlns:a16="http://schemas.microsoft.com/office/drawing/2014/main" id="{98ED106D-DF13-E9A9-EDA7-099297891013}"/>
              </a:ext>
            </a:extLst>
          </p:cNvPr>
          <p:cNvGrpSpPr/>
          <p:nvPr/>
        </p:nvGrpSpPr>
        <p:grpSpPr>
          <a:xfrm>
            <a:off x="5963859" y="4147035"/>
            <a:ext cx="591636" cy="1228988"/>
            <a:chOff x="4553023" y="4890757"/>
            <a:chExt cx="1018959" cy="2116656"/>
          </a:xfrm>
        </p:grpSpPr>
        <p:pic>
          <p:nvPicPr>
            <p:cNvPr id="237" name="Picture 2" descr="「スマートフォン」の画像検索結果">
              <a:extLst>
                <a:ext uri="{FF2B5EF4-FFF2-40B4-BE49-F238E27FC236}">
                  <a16:creationId xmlns:a16="http://schemas.microsoft.com/office/drawing/2014/main" id="{7FEF014A-14B9-96CA-528F-ADD235371042}"/>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 name="図 237">
              <a:extLst>
                <a:ext uri="{FF2B5EF4-FFF2-40B4-BE49-F238E27FC236}">
                  <a16:creationId xmlns:a16="http://schemas.microsoft.com/office/drawing/2014/main" id="{5027EB9E-03A9-6127-2380-5BDDF76566B0}"/>
                </a:ext>
              </a:extLst>
            </p:cNvPr>
            <p:cNvPicPr>
              <a:picLocks noChangeAspect="1"/>
            </p:cNvPicPr>
            <p:nvPr/>
          </p:nvPicPr>
          <p:blipFill rotWithShape="1">
            <a:blip r:embed="rId21"/>
            <a:srcRect b="20647"/>
            <a:stretch/>
          </p:blipFill>
          <p:spPr>
            <a:xfrm>
              <a:off x="4652057" y="5196348"/>
              <a:ext cx="763793" cy="1533426"/>
            </a:xfrm>
            <a:prstGeom prst="rect">
              <a:avLst/>
            </a:prstGeom>
          </p:spPr>
        </p:pic>
        <p:pic>
          <p:nvPicPr>
            <p:cNvPr id="239" name="図 238">
              <a:extLst>
                <a:ext uri="{FF2B5EF4-FFF2-40B4-BE49-F238E27FC236}">
                  <a16:creationId xmlns:a16="http://schemas.microsoft.com/office/drawing/2014/main" id="{E578E741-911E-51B3-2502-351CAADECBBE}"/>
                </a:ext>
              </a:extLst>
            </p:cNvPr>
            <p:cNvPicPr>
              <a:picLocks noChangeAspect="1"/>
            </p:cNvPicPr>
            <p:nvPr/>
          </p:nvPicPr>
          <p:blipFill rotWithShape="1">
            <a:blip r:embed="rId21"/>
            <a:srcRect t="93213"/>
            <a:stretch/>
          </p:blipFill>
          <p:spPr>
            <a:xfrm>
              <a:off x="4644106" y="6594445"/>
              <a:ext cx="766167" cy="131560"/>
            </a:xfrm>
            <a:prstGeom prst="rect">
              <a:avLst/>
            </a:prstGeom>
          </p:spPr>
        </p:pic>
      </p:grpSp>
      <p:pic>
        <p:nvPicPr>
          <p:cNvPr id="240" name="図 239">
            <a:extLst>
              <a:ext uri="{FF2B5EF4-FFF2-40B4-BE49-F238E27FC236}">
                <a16:creationId xmlns:a16="http://schemas.microsoft.com/office/drawing/2014/main" id="{2EA4072F-1C71-8777-E4C2-72A3260E90A7}"/>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241" name="テキスト ボックス 8">
            <a:extLst>
              <a:ext uri="{FF2B5EF4-FFF2-40B4-BE49-F238E27FC236}">
                <a16:creationId xmlns:a16="http://schemas.microsoft.com/office/drawing/2014/main" id="{1CC94464-B2DF-9FFD-617D-8D92C8E40B8F}"/>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242" name="テキスト ボックス 289">
            <a:extLst>
              <a:ext uri="{FF2B5EF4-FFF2-40B4-BE49-F238E27FC236}">
                <a16:creationId xmlns:a16="http://schemas.microsoft.com/office/drawing/2014/main" id="{7C64DD6B-874D-2B1B-1BA3-03473137DB4C}"/>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243" name="正方形/長方形 290">
            <a:extLst>
              <a:ext uri="{FF2B5EF4-FFF2-40B4-BE49-F238E27FC236}">
                <a16:creationId xmlns:a16="http://schemas.microsoft.com/office/drawing/2014/main" id="{6DB83A57-A3E1-DB8C-198F-7998320794AE}"/>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244" name="正方形/長方形 291">
            <a:extLst>
              <a:ext uri="{FF2B5EF4-FFF2-40B4-BE49-F238E27FC236}">
                <a16:creationId xmlns:a16="http://schemas.microsoft.com/office/drawing/2014/main" id="{FD162D3D-39E6-DE39-A680-5D26C31ED483}"/>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245" name="テキスト ボックス 292">
            <a:extLst>
              <a:ext uri="{FF2B5EF4-FFF2-40B4-BE49-F238E27FC236}">
                <a16:creationId xmlns:a16="http://schemas.microsoft.com/office/drawing/2014/main" id="{4FF10E03-03B6-B5A3-B0EC-A9961326C20A}"/>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246" name="テキスト ボックス 293">
            <a:extLst>
              <a:ext uri="{FF2B5EF4-FFF2-40B4-BE49-F238E27FC236}">
                <a16:creationId xmlns:a16="http://schemas.microsoft.com/office/drawing/2014/main" id="{05446BA9-68A5-E5EC-FBAE-4D698617468D}"/>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247" name="角丸四角形 17">
            <a:extLst>
              <a:ext uri="{FF2B5EF4-FFF2-40B4-BE49-F238E27FC236}">
                <a16:creationId xmlns:a16="http://schemas.microsoft.com/office/drawing/2014/main" id="{54909E89-CBCF-8DF9-8636-4FE2BB050D76}"/>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48" name="テキスト ボックス 19">
            <a:extLst>
              <a:ext uri="{FF2B5EF4-FFF2-40B4-BE49-F238E27FC236}">
                <a16:creationId xmlns:a16="http://schemas.microsoft.com/office/drawing/2014/main" id="{600D9951-B290-CDB8-AE01-9EE46C0E7E63}"/>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249" name="角丸四角形 305">
            <a:extLst>
              <a:ext uri="{FF2B5EF4-FFF2-40B4-BE49-F238E27FC236}">
                <a16:creationId xmlns:a16="http://schemas.microsoft.com/office/drawing/2014/main" id="{81867B4F-49F6-6E31-F039-12A78C88A334}"/>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50" name="テキスト ボックス 258">
            <a:extLst>
              <a:ext uri="{FF2B5EF4-FFF2-40B4-BE49-F238E27FC236}">
                <a16:creationId xmlns:a16="http://schemas.microsoft.com/office/drawing/2014/main" id="{1E52658D-07A3-483F-3F9C-18EDCA2FF9DD}"/>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251" name="テキスト ボックス 258">
            <a:extLst>
              <a:ext uri="{FF2B5EF4-FFF2-40B4-BE49-F238E27FC236}">
                <a16:creationId xmlns:a16="http://schemas.microsoft.com/office/drawing/2014/main" id="{51885F54-4D8F-F381-1DB1-07A387F7BD66}"/>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252" name="角丸四角形 322">
            <a:extLst>
              <a:ext uri="{FF2B5EF4-FFF2-40B4-BE49-F238E27FC236}">
                <a16:creationId xmlns:a16="http://schemas.microsoft.com/office/drawing/2014/main" id="{5733A9D0-68D4-7EBA-64B1-B0F30614AE24}"/>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53" name="テキスト ボックス 323">
            <a:extLst>
              <a:ext uri="{FF2B5EF4-FFF2-40B4-BE49-F238E27FC236}">
                <a16:creationId xmlns:a16="http://schemas.microsoft.com/office/drawing/2014/main" id="{BAF9C8FA-46CD-C7F8-7FC8-46BE54A964BF}"/>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254" name="角丸四角形 325">
            <a:extLst>
              <a:ext uri="{FF2B5EF4-FFF2-40B4-BE49-F238E27FC236}">
                <a16:creationId xmlns:a16="http://schemas.microsoft.com/office/drawing/2014/main" id="{E2ABF545-41E2-4E82-76B5-2FB60FC64644}"/>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255" name="正方形/長方形 254">
            <a:extLst>
              <a:ext uri="{FF2B5EF4-FFF2-40B4-BE49-F238E27FC236}">
                <a16:creationId xmlns:a16="http://schemas.microsoft.com/office/drawing/2014/main" id="{4451B86F-951A-99E0-1862-7D25C8BBAEF8}"/>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384" name="テキスト ボックス 258">
            <a:extLst>
              <a:ext uri="{FF2B5EF4-FFF2-40B4-BE49-F238E27FC236}">
                <a16:creationId xmlns:a16="http://schemas.microsoft.com/office/drawing/2014/main" id="{1388D15F-B772-27F9-889B-8AB81A35FBB6}"/>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385" name="テキスト ボックス 258">
            <a:extLst>
              <a:ext uri="{FF2B5EF4-FFF2-40B4-BE49-F238E27FC236}">
                <a16:creationId xmlns:a16="http://schemas.microsoft.com/office/drawing/2014/main" id="{523B0E57-D4FF-5FA6-8995-0E12296460C9}"/>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386" name="テキスト ボックス 385">
            <a:extLst>
              <a:ext uri="{FF2B5EF4-FFF2-40B4-BE49-F238E27FC236}">
                <a16:creationId xmlns:a16="http://schemas.microsoft.com/office/drawing/2014/main" id="{BAD5EF29-1E72-1DDE-71C6-65EE38EC0874}"/>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387" name="テキスト ボックス 386">
            <a:extLst>
              <a:ext uri="{FF2B5EF4-FFF2-40B4-BE49-F238E27FC236}">
                <a16:creationId xmlns:a16="http://schemas.microsoft.com/office/drawing/2014/main" id="{0FEEE8D8-9937-9E75-64D0-167F7A9EAF9E}"/>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388" name="テキスト ボックス 387">
            <a:extLst>
              <a:ext uri="{FF2B5EF4-FFF2-40B4-BE49-F238E27FC236}">
                <a16:creationId xmlns:a16="http://schemas.microsoft.com/office/drawing/2014/main" id="{8E05F44E-F7B4-33C7-4155-25EC314B540E}"/>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391" name="テキスト ボックス 390">
            <a:extLst>
              <a:ext uri="{FF2B5EF4-FFF2-40B4-BE49-F238E27FC236}">
                <a16:creationId xmlns:a16="http://schemas.microsoft.com/office/drawing/2014/main" id="{88AF275B-6CAB-98F9-FFA3-D6E6DCAC6BC6}"/>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392" name="テキスト ボックス 391">
            <a:extLst>
              <a:ext uri="{FF2B5EF4-FFF2-40B4-BE49-F238E27FC236}">
                <a16:creationId xmlns:a16="http://schemas.microsoft.com/office/drawing/2014/main" id="{9513C49F-3636-7D41-C71B-6A5DF10B3C19}"/>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393" name="テキスト ボックス 392">
            <a:extLst>
              <a:ext uri="{FF2B5EF4-FFF2-40B4-BE49-F238E27FC236}">
                <a16:creationId xmlns:a16="http://schemas.microsoft.com/office/drawing/2014/main" id="{CBF77F4F-E535-3FF3-4E3F-7E25E13C131A}"/>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394" name="直線コネクタ 393">
            <a:extLst>
              <a:ext uri="{FF2B5EF4-FFF2-40B4-BE49-F238E27FC236}">
                <a16:creationId xmlns:a16="http://schemas.microsoft.com/office/drawing/2014/main" id="{D83574AC-50F2-BA09-3859-0538D9CA9678}"/>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5" name="直線コネクタ 394">
            <a:extLst>
              <a:ext uri="{FF2B5EF4-FFF2-40B4-BE49-F238E27FC236}">
                <a16:creationId xmlns:a16="http://schemas.microsoft.com/office/drawing/2014/main" id="{48A74E92-28BB-60CB-8749-555E8C988748}"/>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97" name="テキスト ボックス 258">
            <a:extLst>
              <a:ext uri="{FF2B5EF4-FFF2-40B4-BE49-F238E27FC236}">
                <a16:creationId xmlns:a16="http://schemas.microsoft.com/office/drawing/2014/main" id="{53ED2A29-E5F6-E9C2-AED3-98304BFAEEAA}"/>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398" name="図 197">
            <a:extLst>
              <a:ext uri="{FF2B5EF4-FFF2-40B4-BE49-F238E27FC236}">
                <a16:creationId xmlns:a16="http://schemas.microsoft.com/office/drawing/2014/main" id="{22B41F0B-9174-4DCC-5A14-2AC70D211006}"/>
              </a:ext>
            </a:extLst>
          </p:cNvPr>
          <p:cNvPicPr>
            <a:picLocks noChangeAspect="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0" name="テキスト ボックス 306">
            <a:extLst>
              <a:ext uri="{FF2B5EF4-FFF2-40B4-BE49-F238E27FC236}">
                <a16:creationId xmlns:a16="http://schemas.microsoft.com/office/drawing/2014/main" id="{9D5A5EFA-8FD7-9436-E691-B988E62493A4}"/>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401" name="図 400">
            <a:extLst>
              <a:ext uri="{FF2B5EF4-FFF2-40B4-BE49-F238E27FC236}">
                <a16:creationId xmlns:a16="http://schemas.microsoft.com/office/drawing/2014/main" id="{F4077763-A6D9-9251-C96C-0E6508168BC5}"/>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402" name="テキスト ボックス 203">
            <a:extLst>
              <a:ext uri="{FF2B5EF4-FFF2-40B4-BE49-F238E27FC236}">
                <a16:creationId xmlns:a16="http://schemas.microsoft.com/office/drawing/2014/main" id="{B1C10C40-7912-91DE-FA06-A13501A93479}"/>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403" name="直線コネクタ 9">
            <a:extLst>
              <a:ext uri="{FF2B5EF4-FFF2-40B4-BE49-F238E27FC236}">
                <a16:creationId xmlns:a16="http://schemas.microsoft.com/office/drawing/2014/main" id="{0AA74AB5-16B4-9F4C-7FF0-5183BB566B5C}"/>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4" name="正方形/長方形 19">
            <a:extLst>
              <a:ext uri="{FF2B5EF4-FFF2-40B4-BE49-F238E27FC236}">
                <a16:creationId xmlns:a16="http://schemas.microsoft.com/office/drawing/2014/main" id="{27D51626-EBC8-DB58-A5F2-87B28A774C69}"/>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407" name="直線コネクタ 9">
            <a:extLst>
              <a:ext uri="{FF2B5EF4-FFF2-40B4-BE49-F238E27FC236}">
                <a16:creationId xmlns:a16="http://schemas.microsoft.com/office/drawing/2014/main" id="{5D3766DA-7720-7226-5134-710292444502}"/>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8" name="正方形/長方形 407">
            <a:extLst>
              <a:ext uri="{FF2B5EF4-FFF2-40B4-BE49-F238E27FC236}">
                <a16:creationId xmlns:a16="http://schemas.microsoft.com/office/drawing/2014/main" id="{E806B3B9-C77D-24A7-9EDD-A1E748F3DF90}"/>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09" name="直線コネクタ 9">
            <a:extLst>
              <a:ext uri="{FF2B5EF4-FFF2-40B4-BE49-F238E27FC236}">
                <a16:creationId xmlns:a16="http://schemas.microsoft.com/office/drawing/2014/main" id="{20743DA9-1AFF-1A3B-58DE-778F83DC4D4B}"/>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0" name="直線コネクタ 9">
            <a:extLst>
              <a:ext uri="{FF2B5EF4-FFF2-40B4-BE49-F238E27FC236}">
                <a16:creationId xmlns:a16="http://schemas.microsoft.com/office/drawing/2014/main" id="{5A8A8D5A-2A61-6BFE-B9CD-439016AF13CE}"/>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1" name="正方形/長方形 19">
            <a:extLst>
              <a:ext uri="{FF2B5EF4-FFF2-40B4-BE49-F238E27FC236}">
                <a16:creationId xmlns:a16="http://schemas.microsoft.com/office/drawing/2014/main" id="{2EE08016-907E-A4D9-0297-4B915637334F}"/>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412" name="正方形/長方形 411">
            <a:extLst>
              <a:ext uri="{FF2B5EF4-FFF2-40B4-BE49-F238E27FC236}">
                <a16:creationId xmlns:a16="http://schemas.microsoft.com/office/drawing/2014/main" id="{703BD878-6D40-02CF-9F9E-6A8932156376}"/>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413" name="図 412" descr="QR コード&#10;&#10;AI 生成コンテンツは誤りを含む可能性があります。">
            <a:extLst>
              <a:ext uri="{FF2B5EF4-FFF2-40B4-BE49-F238E27FC236}">
                <a16:creationId xmlns:a16="http://schemas.microsoft.com/office/drawing/2014/main" id="{AAACC123-1E97-B4A7-B310-C05D5824D92B}"/>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414" name="object 33">
            <a:extLst>
              <a:ext uri="{FF2B5EF4-FFF2-40B4-BE49-F238E27FC236}">
                <a16:creationId xmlns:a16="http://schemas.microsoft.com/office/drawing/2014/main" id="{08FD4D4F-F444-3C0B-F0B5-CE36DE82E0FB}"/>
              </a:ext>
            </a:extLst>
          </p:cNvPr>
          <p:cNvGrpSpPr/>
          <p:nvPr/>
        </p:nvGrpSpPr>
        <p:grpSpPr>
          <a:xfrm>
            <a:off x="6098056" y="7785884"/>
            <a:ext cx="432434" cy="432434"/>
            <a:chOff x="909735" y="2161233"/>
            <a:chExt cx="432434" cy="432434"/>
          </a:xfrm>
        </p:grpSpPr>
        <p:sp>
          <p:nvSpPr>
            <p:cNvPr id="415" name="object 34">
              <a:extLst>
                <a:ext uri="{FF2B5EF4-FFF2-40B4-BE49-F238E27FC236}">
                  <a16:creationId xmlns:a16="http://schemas.microsoft.com/office/drawing/2014/main" id="{6B3A7680-9838-A418-7818-F4C63CE9CA2B}"/>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31" name="object 35">
              <a:extLst>
                <a:ext uri="{FF2B5EF4-FFF2-40B4-BE49-F238E27FC236}">
                  <a16:creationId xmlns:a16="http://schemas.microsoft.com/office/drawing/2014/main" id="{ECDABB31-E0B9-3A4D-4F5C-AE23E5901691}"/>
                </a:ext>
              </a:extLst>
            </p:cNvPr>
            <p:cNvPicPr/>
            <p:nvPr/>
          </p:nvPicPr>
          <p:blipFill>
            <a:blip r:embed="rId15" cstate="print"/>
            <a:stretch>
              <a:fillRect/>
            </a:stretch>
          </p:blipFill>
          <p:spPr>
            <a:xfrm>
              <a:off x="972442" y="2324323"/>
              <a:ext cx="87109" cy="106311"/>
            </a:xfrm>
            <a:prstGeom prst="rect">
              <a:avLst/>
            </a:prstGeom>
          </p:spPr>
        </p:pic>
        <p:pic>
          <p:nvPicPr>
            <p:cNvPr id="434" name="object 36">
              <a:extLst>
                <a:ext uri="{FF2B5EF4-FFF2-40B4-BE49-F238E27FC236}">
                  <a16:creationId xmlns:a16="http://schemas.microsoft.com/office/drawing/2014/main" id="{6B892736-4AE2-EABB-378F-1431407D43A8}"/>
                </a:ext>
              </a:extLst>
            </p:cNvPr>
            <p:cNvPicPr/>
            <p:nvPr/>
          </p:nvPicPr>
          <p:blipFill>
            <a:blip r:embed="rId16" cstate="print"/>
            <a:stretch>
              <a:fillRect/>
            </a:stretch>
          </p:blipFill>
          <p:spPr>
            <a:xfrm>
              <a:off x="1079921" y="2323413"/>
              <a:ext cx="199285" cy="107861"/>
            </a:xfrm>
            <a:prstGeom prst="rect">
              <a:avLst/>
            </a:prstGeom>
          </p:spPr>
        </p:pic>
      </p:grpSp>
      <p:sp>
        <p:nvSpPr>
          <p:cNvPr id="435" name="テキスト ボックス 434">
            <a:extLst>
              <a:ext uri="{FF2B5EF4-FFF2-40B4-BE49-F238E27FC236}">
                <a16:creationId xmlns:a16="http://schemas.microsoft.com/office/drawing/2014/main" id="{C45F06CE-6542-87D0-2AD3-02E8FBA89FA5}"/>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436" name="直線コネクタ 435">
            <a:extLst>
              <a:ext uri="{FF2B5EF4-FFF2-40B4-BE49-F238E27FC236}">
                <a16:creationId xmlns:a16="http://schemas.microsoft.com/office/drawing/2014/main" id="{16A6740D-F2C0-5DCD-6F85-880654CE2876}"/>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8" name="直線コネクタ 437">
            <a:extLst>
              <a:ext uri="{FF2B5EF4-FFF2-40B4-BE49-F238E27FC236}">
                <a16:creationId xmlns:a16="http://schemas.microsoft.com/office/drawing/2014/main" id="{368E7F28-1B30-9805-A1DA-B7618ED33871}"/>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39" name="テキスト ボックス 323">
            <a:extLst>
              <a:ext uri="{FF2B5EF4-FFF2-40B4-BE49-F238E27FC236}">
                <a16:creationId xmlns:a16="http://schemas.microsoft.com/office/drawing/2014/main" id="{A99A3987-FE98-A566-AEA2-5335B2F9D375}"/>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441" name="矢印: 右 440">
            <a:extLst>
              <a:ext uri="{FF2B5EF4-FFF2-40B4-BE49-F238E27FC236}">
                <a16:creationId xmlns:a16="http://schemas.microsoft.com/office/drawing/2014/main" id="{28333772-F95D-1421-C221-D1916B15C12E}"/>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6">
            <a:extLst>
              <a:ext uri="{FF2B5EF4-FFF2-40B4-BE49-F238E27FC236}">
                <a16:creationId xmlns:a16="http://schemas.microsoft.com/office/drawing/2014/main" id="{442B5DB3-F877-D1AE-5576-222534D836F4}"/>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1" name="テキスト ボックス 50">
            <a:extLst>
              <a:ext uri="{FF2B5EF4-FFF2-40B4-BE49-F238E27FC236}">
                <a16:creationId xmlns:a16="http://schemas.microsoft.com/office/drawing/2014/main" id="{301176B2-2309-F564-EBB2-D3C666C6740E}"/>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53" name="テキスト ボックス 6">
            <a:extLst>
              <a:ext uri="{FF2B5EF4-FFF2-40B4-BE49-F238E27FC236}">
                <a16:creationId xmlns:a16="http://schemas.microsoft.com/office/drawing/2014/main" id="{42FA5D7C-4F39-EEDA-CB3B-34C7AD56A498}"/>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59" name="表 58">
            <a:extLst>
              <a:ext uri="{FF2B5EF4-FFF2-40B4-BE49-F238E27FC236}">
                <a16:creationId xmlns:a16="http://schemas.microsoft.com/office/drawing/2014/main" id="{849CD7B5-3C71-B83C-3777-FE1DAD5E7823}"/>
              </a:ext>
            </a:extLst>
          </p:cNvPr>
          <p:cNvGraphicFramePr>
            <a:graphicFrameLocks noGrp="1"/>
          </p:cNvGraphicFramePr>
          <p:nvPr>
            <p:extLst>
              <p:ext uri="{D42A27DB-BD31-4B8C-83A1-F6EECF244321}">
                <p14:modId xmlns:p14="http://schemas.microsoft.com/office/powerpoint/2010/main" val="1732360554"/>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61" name="テキスト ボックス 274">
            <a:extLst>
              <a:ext uri="{FF2B5EF4-FFF2-40B4-BE49-F238E27FC236}">
                <a16:creationId xmlns:a16="http://schemas.microsoft.com/office/drawing/2014/main" id="{1EEDE3E3-D73A-2050-2EBB-1032E4377046}"/>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79262"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57534"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56127"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03368" y="6756827"/>
            <a:ext cx="1206686" cy="1644323"/>
          </a:xfrm>
          <a:prstGeom prst="rect">
            <a:avLst/>
          </a:prstGeom>
        </p:spPr>
      </p:pic>
      <p:sp>
        <p:nvSpPr>
          <p:cNvPr id="146" name="テキスト ボックス 145"/>
          <p:cNvSpPr txBox="1"/>
          <p:nvPr/>
        </p:nvSpPr>
        <p:spPr>
          <a:xfrm>
            <a:off x="7031214"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98088"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22225"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77718"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70987"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78620"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42854"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28467"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53043"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15799"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779260"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に基づき試算。 運転モードはお買い上げ時の設定、ソーラーモードアプリは積極モード設定。・関西電力「はぴ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a:latin typeface="メイリオ" panose="020B0604030504040204" pitchFamily="50" charset="-128"/>
                <a:ea typeface="メイリオ" panose="020B0604030504040204" pitchFamily="50" charset="-128"/>
              </a:rPr>
              <a:t>月時点、</a:t>
            </a:r>
            <a:r>
              <a:rPr kumimoji="1" lang="ja-JP" altLang="en-US" sz="600" dirty="0">
                <a:latin typeface="メイリオ" panose="020B0604030504040204" pitchFamily="50" charset="-128"/>
                <a:ea typeface="メイリオ" panose="020B0604030504040204" pitchFamily="50" charset="-128"/>
              </a:rPr>
              <a:t>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97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dirty="0">
                <a:solidFill>
                  <a:prstClr val="black"/>
                </a:solidFill>
                <a:latin typeface="メイリオ" panose="020B0604030504040204" pitchFamily="50" charset="-128"/>
                <a:ea typeface="メイリオ" panose="020B0604030504040204" pitchFamily="50" charset="-128"/>
              </a:rPr>
              <a:t>S</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lang="ja-JP" altLang="en-US" sz="900" b="1" dirty="0">
                <a:solidFill>
                  <a:prstClr val="white"/>
                </a:solidFill>
                <a:latin typeface="メイリオ" panose="020B0604030504040204" pitchFamily="50" charset="-128"/>
                <a:ea typeface="メイリオ" panose="020B0604030504040204" pitchFamily="50" charset="-128"/>
              </a:rPr>
              <a:t>Ｓ</a:t>
            </a:r>
            <a:endPar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Rectangle 16">
            <a:extLst>
              <a:ext uri="{FF2B5EF4-FFF2-40B4-BE49-F238E27FC236}">
                <a16:creationId xmlns:a16="http://schemas.microsoft.com/office/drawing/2014/main" id="{EAA549A6-26BB-FE03-7B84-B3A55E71A700}"/>
              </a:ext>
            </a:extLst>
          </p:cNvPr>
          <p:cNvSpPr>
            <a:spLocks/>
          </p:cNvSpPr>
          <p:nvPr/>
        </p:nvSpPr>
        <p:spPr bwMode="auto">
          <a:xfrm>
            <a:off x="5980792" y="23750"/>
            <a:ext cx="1344277" cy="7078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塩害地向け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p>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5010</TotalTime>
  <Words>1583</Words>
  <Application>Microsoft Office PowerPoint</Application>
  <PresentationFormat>A3 297x420 mm</PresentationFormat>
  <Paragraphs>204</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334</cp:revision>
  <cp:lastPrinted>2023-12-13T05:58:51Z</cp:lastPrinted>
  <dcterms:created xsi:type="dcterms:W3CDTF">2020-12-15T06:24:16Z</dcterms:created>
  <dcterms:modified xsi:type="dcterms:W3CDTF">2026-10-06T09:09:00Z</dcterms:modified>
</cp:coreProperties>
</file>