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1872" autoAdjust="0"/>
  </p:normalViewPr>
  <p:slideViewPr>
    <p:cSldViewPr snapToGrid="0">
      <p:cViewPr>
        <p:scale>
          <a:sx n="75" d="100"/>
          <a:sy n="75" d="100"/>
        </p:scale>
        <p:origin x="-1452" y="28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jpe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png"/><Relationship Id="rId18" Type="http://schemas.openxmlformats.org/officeDocument/2006/relationships/image" Target="../media/image12.png"/><Relationship Id="rId3" Type="http://schemas.openxmlformats.org/officeDocument/2006/relationships/image" Target="../media/image21.svg"/><Relationship Id="rId7" Type="http://schemas.openxmlformats.org/officeDocument/2006/relationships/image" Target="../media/image24.jpeg"/><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2.xml"/><Relationship Id="rId16" Type="http://schemas.openxmlformats.org/officeDocument/2006/relationships/image" Target="../media/image30.emf"/><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0.png"/><Relationship Id="rId10" Type="http://schemas.openxmlformats.org/officeDocument/2006/relationships/image" Target="../media/image27.png"/><Relationship Id="rId19" Type="http://schemas.openxmlformats.org/officeDocument/2006/relationships/image" Target="../media/image31.png"/><Relationship Id="rId4" Type="http://schemas.openxmlformats.org/officeDocument/2006/relationships/image" Target="../media/image22.png"/><Relationship Id="rId9" Type="http://schemas.openxmlformats.org/officeDocument/2006/relationships/image" Target="../media/image26.sv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300L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92093"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区分Ｃ</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4"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106</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07204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958,100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871,000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CHP-S30NZ2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60669" y="1006897"/>
            <a:ext cx="1894475"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省スペース・スリム設計！</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61271" y="1260929"/>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12" name="テキスト ボックス 274">
            <a:extLst>
              <a:ext uri="{FF2B5EF4-FFF2-40B4-BE49-F238E27FC236}">
                <a16:creationId xmlns:a16="http://schemas.microsoft.com/office/drawing/2014/main" id="{6FAFF64C-9242-FF23-C455-70F111FA7DD5}"/>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pic>
        <p:nvPicPr>
          <p:cNvPr id="13" name="図 7">
            <a:extLst>
              <a:ext uri="{FF2B5EF4-FFF2-40B4-BE49-F238E27FC236}">
                <a16:creationId xmlns:a16="http://schemas.microsoft.com/office/drawing/2014/main" id="{58B04D71-86E0-A77E-2465-EC0E2BD0405A}"/>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775466"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テキスト ボックス 274">
            <a:extLst>
              <a:ext uri="{FF2B5EF4-FFF2-40B4-BE49-F238E27FC236}">
                <a16:creationId xmlns:a16="http://schemas.microsoft.com/office/drawing/2014/main" id="{4F6765C6-D3E3-7622-D959-50E7DD5A53B2}"/>
              </a:ext>
            </a:extLst>
          </p:cNvPr>
          <p:cNvSpPr txBox="1"/>
          <p:nvPr/>
        </p:nvSpPr>
        <p:spPr>
          <a:xfrm>
            <a:off x="6600604"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pic>
        <p:nvPicPr>
          <p:cNvPr id="19" name="図 18" descr="ロゴ が含まれている画像&#10;&#10;AI 生成コンテンツは誤りを含む可能性があります。">
            <a:extLst>
              <a:ext uri="{FF2B5EF4-FFF2-40B4-BE49-F238E27FC236}">
                <a16:creationId xmlns:a16="http://schemas.microsoft.com/office/drawing/2014/main" id="{11066129-B7E4-953F-42E1-5AF9D394727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208240" y="74579"/>
            <a:ext cx="3177167" cy="592295"/>
          </a:xfrm>
          <a:prstGeom prst="rect">
            <a:avLst/>
          </a:prstGeom>
        </p:spPr>
      </p:pic>
      <p:sp>
        <p:nvSpPr>
          <p:cNvPr id="4" name="正方形/長方形 3">
            <a:extLst>
              <a:ext uri="{FF2B5EF4-FFF2-40B4-BE49-F238E27FC236}">
                <a16:creationId xmlns:a16="http://schemas.microsoft.com/office/drawing/2014/main" id="{4A0EFF9B-128F-3359-5B24-C1D385C04429}"/>
              </a:ext>
            </a:extLst>
          </p:cNvPr>
          <p:cNvSpPr/>
          <p:nvPr/>
        </p:nvSpPr>
        <p:spPr>
          <a:xfrm>
            <a:off x="2827579" y="4878042"/>
            <a:ext cx="1931019" cy="610186"/>
          </a:xfrm>
          <a:prstGeom prst="rect">
            <a:avLst/>
          </a:prstGeom>
          <a:solidFill>
            <a:srgbClr val="FFE9B3"/>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吹き出し: 角を丸めた四角形 19">
            <a:extLst>
              <a:ext uri="{FF2B5EF4-FFF2-40B4-BE49-F238E27FC236}">
                <a16:creationId xmlns:a16="http://schemas.microsoft.com/office/drawing/2014/main" id="{4717C4A8-3E7A-BEAD-5D94-F768485B1599}"/>
              </a:ext>
            </a:extLst>
          </p:cNvPr>
          <p:cNvSpPr/>
          <p:nvPr/>
        </p:nvSpPr>
        <p:spPr>
          <a:xfrm>
            <a:off x="4520531" y="4454734"/>
            <a:ext cx="1248128" cy="347286"/>
          </a:xfrm>
          <a:prstGeom prst="wedgeRoundRectCallout">
            <a:avLst>
              <a:gd name="adj1" fmla="val -36631"/>
              <a:gd name="adj2" fmla="val 91385"/>
              <a:gd name="adj3" fmla="val 16667"/>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414D1C3B-8A22-4227-86A3-6E608A17E2CB}"/>
              </a:ext>
            </a:extLst>
          </p:cNvPr>
          <p:cNvGrpSpPr/>
          <p:nvPr/>
        </p:nvGrpSpPr>
        <p:grpSpPr>
          <a:xfrm>
            <a:off x="5963859" y="6062450"/>
            <a:ext cx="591636" cy="1228988"/>
            <a:chOff x="4553023" y="4890757"/>
            <a:chExt cx="1018959" cy="2116656"/>
          </a:xfrm>
        </p:grpSpPr>
        <p:pic>
          <p:nvPicPr>
            <p:cNvPr id="22" name="Picture 2" descr="「スマートフォン」の画像検索結果">
              <a:extLst>
                <a:ext uri="{FF2B5EF4-FFF2-40B4-BE49-F238E27FC236}">
                  <a16:creationId xmlns:a16="http://schemas.microsoft.com/office/drawing/2014/main" id="{09C03F53-A755-02CE-96E2-ADBD8F53410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図 22">
              <a:extLst>
                <a:ext uri="{FF2B5EF4-FFF2-40B4-BE49-F238E27FC236}">
                  <a16:creationId xmlns:a16="http://schemas.microsoft.com/office/drawing/2014/main" id="{C0A5B7FE-1C2B-06C6-2A19-B7615484E54F}"/>
                </a:ext>
              </a:extLst>
            </p:cNvPr>
            <p:cNvPicPr>
              <a:picLocks noChangeAspect="1"/>
            </p:cNvPicPr>
            <p:nvPr/>
          </p:nvPicPr>
          <p:blipFill rotWithShape="1">
            <a:blip r:embed="rId14"/>
            <a:srcRect b="20647"/>
            <a:stretch/>
          </p:blipFill>
          <p:spPr>
            <a:xfrm>
              <a:off x="4652057" y="5196348"/>
              <a:ext cx="763793" cy="1533426"/>
            </a:xfrm>
            <a:prstGeom prst="rect">
              <a:avLst/>
            </a:prstGeom>
          </p:spPr>
        </p:pic>
        <p:pic>
          <p:nvPicPr>
            <p:cNvPr id="24" name="図 23">
              <a:extLst>
                <a:ext uri="{FF2B5EF4-FFF2-40B4-BE49-F238E27FC236}">
                  <a16:creationId xmlns:a16="http://schemas.microsoft.com/office/drawing/2014/main" id="{F87DA83E-7FF2-F836-26D2-74F7A3CA78C3}"/>
                </a:ext>
              </a:extLst>
            </p:cNvPr>
            <p:cNvPicPr>
              <a:picLocks noChangeAspect="1"/>
            </p:cNvPicPr>
            <p:nvPr/>
          </p:nvPicPr>
          <p:blipFill rotWithShape="1">
            <a:blip r:embed="rId14"/>
            <a:srcRect t="93213"/>
            <a:stretch/>
          </p:blipFill>
          <p:spPr>
            <a:xfrm>
              <a:off x="4644106" y="6594445"/>
              <a:ext cx="766167" cy="131560"/>
            </a:xfrm>
            <a:prstGeom prst="rect">
              <a:avLst/>
            </a:prstGeom>
          </p:spPr>
        </p:pic>
      </p:grpSp>
      <p:pic>
        <p:nvPicPr>
          <p:cNvPr id="25" name="図 24">
            <a:extLst>
              <a:ext uri="{FF2B5EF4-FFF2-40B4-BE49-F238E27FC236}">
                <a16:creationId xmlns:a16="http://schemas.microsoft.com/office/drawing/2014/main" id="{5874944A-FDED-5E04-BC84-45BE4FEAF36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59078" y="6158740"/>
            <a:ext cx="606032" cy="606032"/>
          </a:xfrm>
          <a:prstGeom prst="rect">
            <a:avLst/>
          </a:prstGeom>
          <a:ln>
            <a:noFill/>
          </a:ln>
          <a:effectLst>
            <a:outerShdw blurRad="63500" sx="102000" sy="102000" algn="ctr" rotWithShape="0">
              <a:prstClr val="black">
                <a:alpha val="40000"/>
              </a:prstClr>
            </a:outerShdw>
          </a:effectLst>
        </p:spPr>
      </p:pic>
      <p:sp>
        <p:nvSpPr>
          <p:cNvPr id="26" name="テキスト ボックス 8">
            <a:extLst>
              <a:ext uri="{FF2B5EF4-FFF2-40B4-BE49-F238E27FC236}">
                <a16:creationId xmlns:a16="http://schemas.microsoft.com/office/drawing/2014/main" id="{36955CBD-D256-A3F4-4C89-54FD3676516A}"/>
              </a:ext>
            </a:extLst>
          </p:cNvPr>
          <p:cNvSpPr txBox="1">
            <a:spLocks noChangeArrowheads="1"/>
          </p:cNvSpPr>
          <p:nvPr/>
        </p:nvSpPr>
        <p:spPr bwMode="auto">
          <a:xfrm>
            <a:off x="103902" y="76530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27" name="テキスト ボックス 289">
            <a:extLst>
              <a:ext uri="{FF2B5EF4-FFF2-40B4-BE49-F238E27FC236}">
                <a16:creationId xmlns:a16="http://schemas.microsoft.com/office/drawing/2014/main" id="{97729C93-6C7E-30E7-D23D-F693744B755B}"/>
              </a:ext>
            </a:extLst>
          </p:cNvPr>
          <p:cNvSpPr txBox="1">
            <a:spLocks noChangeArrowheads="1"/>
          </p:cNvSpPr>
          <p:nvPr/>
        </p:nvSpPr>
        <p:spPr bwMode="auto">
          <a:xfrm>
            <a:off x="3280315" y="7622727"/>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28" name="正方形/長方形 290">
            <a:extLst>
              <a:ext uri="{FF2B5EF4-FFF2-40B4-BE49-F238E27FC236}">
                <a16:creationId xmlns:a16="http://schemas.microsoft.com/office/drawing/2014/main" id="{ACA5806E-671E-A9CD-235D-9CBD025F99DD}"/>
              </a:ext>
            </a:extLst>
          </p:cNvPr>
          <p:cNvSpPr>
            <a:spLocks noChangeArrowheads="1"/>
          </p:cNvSpPr>
          <p:nvPr/>
        </p:nvSpPr>
        <p:spPr bwMode="auto">
          <a:xfrm>
            <a:off x="3351171" y="8077410"/>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29" name="正方形/長方形 291">
            <a:extLst>
              <a:ext uri="{FF2B5EF4-FFF2-40B4-BE49-F238E27FC236}">
                <a16:creationId xmlns:a16="http://schemas.microsoft.com/office/drawing/2014/main" id="{89C550C5-D414-DBD4-8672-29DA78BB0C8C}"/>
              </a:ext>
            </a:extLst>
          </p:cNvPr>
          <p:cNvSpPr>
            <a:spLocks noChangeArrowheads="1"/>
          </p:cNvSpPr>
          <p:nvPr/>
        </p:nvSpPr>
        <p:spPr bwMode="auto">
          <a:xfrm>
            <a:off x="3350195" y="8297042"/>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30" name="テキスト ボックス 292">
            <a:extLst>
              <a:ext uri="{FF2B5EF4-FFF2-40B4-BE49-F238E27FC236}">
                <a16:creationId xmlns:a16="http://schemas.microsoft.com/office/drawing/2014/main" id="{F5708899-044B-5E4A-E81D-01DB8539E42D}"/>
              </a:ext>
            </a:extLst>
          </p:cNvPr>
          <p:cNvSpPr txBox="1">
            <a:spLocks noChangeArrowheads="1"/>
          </p:cNvSpPr>
          <p:nvPr/>
        </p:nvSpPr>
        <p:spPr bwMode="auto">
          <a:xfrm>
            <a:off x="80464" y="8666777"/>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31" name="テキスト ボックス 293">
            <a:extLst>
              <a:ext uri="{FF2B5EF4-FFF2-40B4-BE49-F238E27FC236}">
                <a16:creationId xmlns:a16="http://schemas.microsoft.com/office/drawing/2014/main" id="{2801F52E-7FED-D4A8-6F6B-A759D7E251D3}"/>
              </a:ext>
            </a:extLst>
          </p:cNvPr>
          <p:cNvSpPr txBox="1">
            <a:spLocks noChangeArrowheads="1"/>
          </p:cNvSpPr>
          <p:nvPr/>
        </p:nvSpPr>
        <p:spPr bwMode="auto">
          <a:xfrm>
            <a:off x="3319993" y="8628339"/>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32" name="角丸四角形 17">
            <a:extLst>
              <a:ext uri="{FF2B5EF4-FFF2-40B4-BE49-F238E27FC236}">
                <a16:creationId xmlns:a16="http://schemas.microsoft.com/office/drawing/2014/main" id="{D8F77551-AFD2-06C0-9536-7A4EAA576C08}"/>
              </a:ext>
            </a:extLst>
          </p:cNvPr>
          <p:cNvSpPr>
            <a:spLocks noChangeArrowheads="1"/>
          </p:cNvSpPr>
          <p:nvPr/>
        </p:nvSpPr>
        <p:spPr bwMode="auto">
          <a:xfrm>
            <a:off x="1128470" y="7610787"/>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9" name="テキスト ボックス 19">
            <a:extLst>
              <a:ext uri="{FF2B5EF4-FFF2-40B4-BE49-F238E27FC236}">
                <a16:creationId xmlns:a16="http://schemas.microsoft.com/office/drawing/2014/main" id="{3805156C-43A7-4D08-19EE-CC6773A80D36}"/>
              </a:ext>
            </a:extLst>
          </p:cNvPr>
          <p:cNvSpPr txBox="1">
            <a:spLocks noChangeArrowheads="1"/>
          </p:cNvSpPr>
          <p:nvPr/>
        </p:nvSpPr>
        <p:spPr bwMode="auto">
          <a:xfrm>
            <a:off x="1128470" y="7656168"/>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41" name="角丸四角形 305">
            <a:extLst>
              <a:ext uri="{FF2B5EF4-FFF2-40B4-BE49-F238E27FC236}">
                <a16:creationId xmlns:a16="http://schemas.microsoft.com/office/drawing/2014/main" id="{31BF1D0E-B0E1-427B-CDEB-7454129EE8E1}"/>
              </a:ext>
            </a:extLst>
          </p:cNvPr>
          <p:cNvSpPr>
            <a:spLocks noChangeArrowheads="1"/>
          </p:cNvSpPr>
          <p:nvPr/>
        </p:nvSpPr>
        <p:spPr bwMode="auto">
          <a:xfrm>
            <a:off x="4190136" y="7571337"/>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54" name="テキスト ボックス 258">
            <a:extLst>
              <a:ext uri="{FF2B5EF4-FFF2-40B4-BE49-F238E27FC236}">
                <a16:creationId xmlns:a16="http://schemas.microsoft.com/office/drawing/2014/main" id="{248D7CAC-7A45-BB5E-D58C-CC75261406BC}"/>
              </a:ext>
            </a:extLst>
          </p:cNvPr>
          <p:cNvSpPr txBox="1">
            <a:spLocks noChangeArrowheads="1"/>
          </p:cNvSpPr>
          <p:nvPr/>
        </p:nvSpPr>
        <p:spPr bwMode="auto">
          <a:xfrm>
            <a:off x="132794" y="9126118"/>
            <a:ext cx="2608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90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900" dirty="0">
              <a:latin typeface="メイリオ" panose="020B0604030504040204" pitchFamily="50" charset="-128"/>
              <a:ea typeface="メイリオ" panose="020B0604030504040204" pitchFamily="50" charset="-128"/>
            </a:endParaRPr>
          </a:p>
          <a:p>
            <a:pPr>
              <a:defRPr/>
            </a:pPr>
            <a:r>
              <a:rPr kumimoji="1" lang="ja-JP" altLang="en-US" sz="900" dirty="0">
                <a:latin typeface="メイリオ" panose="020B0604030504040204" pitchFamily="50" charset="-128"/>
                <a:ea typeface="メイリオ" panose="020B0604030504040204" pitchFamily="50" charset="-128"/>
              </a:rPr>
              <a:t>高齢者やこどもの入浴をサポートします。</a:t>
            </a:r>
            <a:endParaRPr kumimoji="1" lang="en-US" altLang="ja-JP" sz="900" dirty="0">
              <a:latin typeface="メイリオ" panose="020B0604030504040204" pitchFamily="50" charset="-128"/>
              <a:ea typeface="メイリオ" panose="020B0604030504040204" pitchFamily="50" charset="-128"/>
            </a:endParaRPr>
          </a:p>
        </p:txBody>
      </p:sp>
      <p:sp>
        <p:nvSpPr>
          <p:cNvPr id="55" name="テキスト ボックス 258">
            <a:extLst>
              <a:ext uri="{FF2B5EF4-FFF2-40B4-BE49-F238E27FC236}">
                <a16:creationId xmlns:a16="http://schemas.microsoft.com/office/drawing/2014/main" id="{FBCC93F6-583E-FE2B-2617-9E38544539BA}"/>
              </a:ext>
            </a:extLst>
          </p:cNvPr>
          <p:cNvSpPr txBox="1">
            <a:spLocks noChangeArrowheads="1"/>
          </p:cNvSpPr>
          <p:nvPr/>
        </p:nvSpPr>
        <p:spPr bwMode="auto">
          <a:xfrm>
            <a:off x="3355527" y="9079015"/>
            <a:ext cx="3072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900" dirty="0">
                <a:latin typeface="メイリオ" panose="020B0604030504040204" pitchFamily="50" charset="-128"/>
                <a:ea typeface="メイリオ" panose="020B0604030504040204" pitchFamily="50" charset="-128"/>
              </a:rPr>
              <a:t>遠隔地にあるエコキュートの使用状況を確認できます。前日のお湯の使用有無、長湯を知らせする機能も。</a:t>
            </a:r>
            <a:endParaRPr kumimoji="1" lang="en-US" altLang="ja-JP" sz="900" dirty="0">
              <a:latin typeface="メイリオ" panose="020B0604030504040204" pitchFamily="50" charset="-128"/>
              <a:ea typeface="メイリオ" panose="020B0604030504040204" pitchFamily="50" charset="-128"/>
            </a:endParaRPr>
          </a:p>
        </p:txBody>
      </p:sp>
      <p:sp>
        <p:nvSpPr>
          <p:cNvPr id="56" name="角丸四角形 322">
            <a:extLst>
              <a:ext uri="{FF2B5EF4-FFF2-40B4-BE49-F238E27FC236}">
                <a16:creationId xmlns:a16="http://schemas.microsoft.com/office/drawing/2014/main" id="{47E81D7C-9892-17B9-9B97-AF1ADDE6FC46}"/>
              </a:ext>
            </a:extLst>
          </p:cNvPr>
          <p:cNvSpPr>
            <a:spLocks noChangeArrowheads="1"/>
          </p:cNvSpPr>
          <p:nvPr/>
        </p:nvSpPr>
        <p:spPr bwMode="auto">
          <a:xfrm>
            <a:off x="1441933" y="8619060"/>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59" name="テキスト ボックス 323">
            <a:extLst>
              <a:ext uri="{FF2B5EF4-FFF2-40B4-BE49-F238E27FC236}">
                <a16:creationId xmlns:a16="http://schemas.microsoft.com/office/drawing/2014/main" id="{BE04C8B8-0C0B-6241-FD43-CBD66FA16904}"/>
              </a:ext>
            </a:extLst>
          </p:cNvPr>
          <p:cNvSpPr txBox="1">
            <a:spLocks noChangeArrowheads="1"/>
          </p:cNvSpPr>
          <p:nvPr/>
        </p:nvSpPr>
        <p:spPr bwMode="auto">
          <a:xfrm>
            <a:off x="1516346" y="8684948"/>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60" name="角丸四角形 325">
            <a:extLst>
              <a:ext uri="{FF2B5EF4-FFF2-40B4-BE49-F238E27FC236}">
                <a16:creationId xmlns:a16="http://schemas.microsoft.com/office/drawing/2014/main" id="{E96C7421-AE3D-EEB4-AA86-D7F4D9616F57}"/>
              </a:ext>
            </a:extLst>
          </p:cNvPr>
          <p:cNvSpPr>
            <a:spLocks noChangeArrowheads="1"/>
          </p:cNvSpPr>
          <p:nvPr/>
        </p:nvSpPr>
        <p:spPr bwMode="auto">
          <a:xfrm>
            <a:off x="4563183" y="8596135"/>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61" name="正方形/長方形 60">
            <a:extLst>
              <a:ext uri="{FF2B5EF4-FFF2-40B4-BE49-F238E27FC236}">
                <a16:creationId xmlns:a16="http://schemas.microsoft.com/office/drawing/2014/main" id="{4E639983-989B-5EA2-4E07-23C2B5E6E0F1}"/>
              </a:ext>
            </a:extLst>
          </p:cNvPr>
          <p:cNvSpPr/>
          <p:nvPr/>
        </p:nvSpPr>
        <p:spPr>
          <a:xfrm>
            <a:off x="4636367" y="8660015"/>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63" name="テキスト ボックス 258">
            <a:extLst>
              <a:ext uri="{FF2B5EF4-FFF2-40B4-BE49-F238E27FC236}">
                <a16:creationId xmlns:a16="http://schemas.microsoft.com/office/drawing/2014/main" id="{E6BDF074-FA7C-D2ED-7DD7-849F61B1D011}"/>
              </a:ext>
            </a:extLst>
          </p:cNvPr>
          <p:cNvSpPr txBox="1">
            <a:spLocks noChangeArrowheads="1"/>
          </p:cNvSpPr>
          <p:nvPr/>
        </p:nvSpPr>
        <p:spPr bwMode="auto">
          <a:xfrm>
            <a:off x="88830" y="8136556"/>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sp>
        <p:nvSpPr>
          <p:cNvPr id="128" name="テキスト ボックス 127">
            <a:extLst>
              <a:ext uri="{FF2B5EF4-FFF2-40B4-BE49-F238E27FC236}">
                <a16:creationId xmlns:a16="http://schemas.microsoft.com/office/drawing/2014/main" id="{ACCD963E-D0C1-094F-4C6A-C87FEDEED18D}"/>
              </a:ext>
            </a:extLst>
          </p:cNvPr>
          <p:cNvSpPr txBox="1"/>
          <p:nvPr/>
        </p:nvSpPr>
        <p:spPr>
          <a:xfrm>
            <a:off x="102770" y="7113892"/>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29" name="テキスト ボックス 128">
            <a:extLst>
              <a:ext uri="{FF2B5EF4-FFF2-40B4-BE49-F238E27FC236}">
                <a16:creationId xmlns:a16="http://schemas.microsoft.com/office/drawing/2014/main" id="{611CD0C4-13C3-29BE-F6A1-A7EE3427FB48}"/>
              </a:ext>
            </a:extLst>
          </p:cNvPr>
          <p:cNvSpPr txBox="1"/>
          <p:nvPr/>
        </p:nvSpPr>
        <p:spPr>
          <a:xfrm>
            <a:off x="78414" y="6832250"/>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30" name="テキスト ボックス 129">
            <a:extLst>
              <a:ext uri="{FF2B5EF4-FFF2-40B4-BE49-F238E27FC236}">
                <a16:creationId xmlns:a16="http://schemas.microsoft.com/office/drawing/2014/main" id="{A6E64456-8183-B3CB-A70D-C00F7A095818}"/>
              </a:ext>
            </a:extLst>
          </p:cNvPr>
          <p:cNvSpPr txBox="1"/>
          <p:nvPr/>
        </p:nvSpPr>
        <p:spPr>
          <a:xfrm>
            <a:off x="3272541" y="6822974"/>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31" name="テキスト ボックス 130">
            <a:extLst>
              <a:ext uri="{FF2B5EF4-FFF2-40B4-BE49-F238E27FC236}">
                <a16:creationId xmlns:a16="http://schemas.microsoft.com/office/drawing/2014/main" id="{7154F106-8155-EFAC-8075-AEB10AD32E6D}"/>
              </a:ext>
            </a:extLst>
          </p:cNvPr>
          <p:cNvSpPr txBox="1"/>
          <p:nvPr/>
        </p:nvSpPr>
        <p:spPr>
          <a:xfrm>
            <a:off x="3247261" y="7120741"/>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22752134-8F3A-2CD5-9111-9F77C57C7964}"/>
              </a:ext>
            </a:extLst>
          </p:cNvPr>
          <p:cNvSpPr txBox="1"/>
          <p:nvPr/>
        </p:nvSpPr>
        <p:spPr>
          <a:xfrm>
            <a:off x="123271" y="6095296"/>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33" name="テキスト ボックス 132">
            <a:extLst>
              <a:ext uri="{FF2B5EF4-FFF2-40B4-BE49-F238E27FC236}">
                <a16:creationId xmlns:a16="http://schemas.microsoft.com/office/drawing/2014/main" id="{85489549-1C1B-88EF-9DE6-D3815A4BE854}"/>
              </a:ext>
            </a:extLst>
          </p:cNvPr>
          <p:cNvSpPr txBox="1"/>
          <p:nvPr/>
        </p:nvSpPr>
        <p:spPr>
          <a:xfrm>
            <a:off x="510710" y="6566041"/>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34" name="直線コネクタ 133">
            <a:extLst>
              <a:ext uri="{FF2B5EF4-FFF2-40B4-BE49-F238E27FC236}">
                <a16:creationId xmlns:a16="http://schemas.microsoft.com/office/drawing/2014/main" id="{271BB102-BD39-2A81-4E35-1002CA4EA060}"/>
              </a:ext>
            </a:extLst>
          </p:cNvPr>
          <p:cNvCxnSpPr/>
          <p:nvPr/>
        </p:nvCxnSpPr>
        <p:spPr>
          <a:xfrm>
            <a:off x="184047" y="6606737"/>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a:extLst>
              <a:ext uri="{FF2B5EF4-FFF2-40B4-BE49-F238E27FC236}">
                <a16:creationId xmlns:a16="http://schemas.microsoft.com/office/drawing/2014/main" id="{46562CA0-65D3-48B9-5968-26FA094BCFD2}"/>
              </a:ext>
            </a:extLst>
          </p:cNvPr>
          <p:cNvCxnSpPr/>
          <p:nvPr/>
        </p:nvCxnSpPr>
        <p:spPr>
          <a:xfrm flipV="1">
            <a:off x="3404751" y="6555395"/>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36" name="テキスト ボックス 258">
            <a:extLst>
              <a:ext uri="{FF2B5EF4-FFF2-40B4-BE49-F238E27FC236}">
                <a16:creationId xmlns:a16="http://schemas.microsoft.com/office/drawing/2014/main" id="{2CE55B75-A6DA-29E6-34F8-621A1A0BD6F2}"/>
              </a:ext>
            </a:extLst>
          </p:cNvPr>
          <p:cNvSpPr txBox="1">
            <a:spLocks noChangeArrowheads="1"/>
          </p:cNvSpPr>
          <p:nvPr/>
        </p:nvSpPr>
        <p:spPr bwMode="auto">
          <a:xfrm>
            <a:off x="2621925" y="5713955"/>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37" name="図 197">
            <a:extLst>
              <a:ext uri="{FF2B5EF4-FFF2-40B4-BE49-F238E27FC236}">
                <a16:creationId xmlns:a16="http://schemas.microsoft.com/office/drawing/2014/main" id="{3B4CA2AD-8D5C-1FB5-430C-01480F713451}"/>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12793" y="5766588"/>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テキスト ボックス 306">
            <a:extLst>
              <a:ext uri="{FF2B5EF4-FFF2-40B4-BE49-F238E27FC236}">
                <a16:creationId xmlns:a16="http://schemas.microsoft.com/office/drawing/2014/main" id="{5BD0F178-5A0B-3339-4E33-A4A3887E3826}"/>
              </a:ext>
            </a:extLst>
          </p:cNvPr>
          <p:cNvSpPr txBox="1">
            <a:spLocks noChangeArrowheads="1"/>
          </p:cNvSpPr>
          <p:nvPr/>
        </p:nvSpPr>
        <p:spPr bwMode="auto">
          <a:xfrm>
            <a:off x="4269130" y="7635649"/>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39" name="図 138">
            <a:extLst>
              <a:ext uri="{FF2B5EF4-FFF2-40B4-BE49-F238E27FC236}">
                <a16:creationId xmlns:a16="http://schemas.microsoft.com/office/drawing/2014/main" id="{DAB09CE3-394B-91AA-4D10-FA825B261D3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151513" y="6106986"/>
            <a:ext cx="717570" cy="717570"/>
          </a:xfrm>
          <a:prstGeom prst="rect">
            <a:avLst/>
          </a:prstGeom>
        </p:spPr>
      </p:pic>
      <p:sp>
        <p:nvSpPr>
          <p:cNvPr id="140" name="テキスト ボックス 203">
            <a:extLst>
              <a:ext uri="{FF2B5EF4-FFF2-40B4-BE49-F238E27FC236}">
                <a16:creationId xmlns:a16="http://schemas.microsoft.com/office/drawing/2014/main" id="{E74C96C2-D73B-6CAE-E00C-C6689D84B03B}"/>
              </a:ext>
            </a:extLst>
          </p:cNvPr>
          <p:cNvSpPr txBox="1"/>
          <p:nvPr/>
        </p:nvSpPr>
        <p:spPr>
          <a:xfrm>
            <a:off x="5281408" y="674970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41" name="直線コネクタ 9">
            <a:extLst>
              <a:ext uri="{FF2B5EF4-FFF2-40B4-BE49-F238E27FC236}">
                <a16:creationId xmlns:a16="http://schemas.microsoft.com/office/drawing/2014/main" id="{A39573C3-20DE-5081-E853-D61E5E477247}"/>
              </a:ext>
            </a:extLst>
          </p:cNvPr>
          <p:cNvCxnSpPr>
            <a:cxnSpLocks noChangeShapeType="1"/>
          </p:cNvCxnSpPr>
          <p:nvPr/>
        </p:nvCxnSpPr>
        <p:spPr bwMode="auto">
          <a:xfrm>
            <a:off x="129874" y="6053915"/>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2" name="正方形/長方形 19">
            <a:extLst>
              <a:ext uri="{FF2B5EF4-FFF2-40B4-BE49-F238E27FC236}">
                <a16:creationId xmlns:a16="http://schemas.microsoft.com/office/drawing/2014/main" id="{FAD2008B-68CD-5E55-C5D5-FAD0165699D5}"/>
              </a:ext>
            </a:extLst>
          </p:cNvPr>
          <p:cNvSpPr>
            <a:spLocks noChangeArrowheads="1"/>
          </p:cNvSpPr>
          <p:nvPr/>
        </p:nvSpPr>
        <p:spPr bwMode="auto">
          <a:xfrm>
            <a:off x="125111" y="5677677"/>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43" name="直線コネクタ 9">
            <a:extLst>
              <a:ext uri="{FF2B5EF4-FFF2-40B4-BE49-F238E27FC236}">
                <a16:creationId xmlns:a16="http://schemas.microsoft.com/office/drawing/2014/main" id="{AA0460B3-1019-9E1E-0C57-609CBAA2C8FF}"/>
              </a:ext>
            </a:extLst>
          </p:cNvPr>
          <p:cNvCxnSpPr>
            <a:cxnSpLocks noChangeShapeType="1"/>
          </p:cNvCxnSpPr>
          <p:nvPr/>
        </p:nvCxnSpPr>
        <p:spPr bwMode="auto">
          <a:xfrm>
            <a:off x="125111" y="5676806"/>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正方形/長方形 143">
            <a:extLst>
              <a:ext uri="{FF2B5EF4-FFF2-40B4-BE49-F238E27FC236}">
                <a16:creationId xmlns:a16="http://schemas.microsoft.com/office/drawing/2014/main" id="{3BAC2673-3CFB-171F-C4F1-04C4D9E788C0}"/>
              </a:ext>
            </a:extLst>
          </p:cNvPr>
          <p:cNvSpPr/>
          <p:nvPr/>
        </p:nvSpPr>
        <p:spPr>
          <a:xfrm>
            <a:off x="6342966" y="6325041"/>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5" name="直線コネクタ 9">
            <a:extLst>
              <a:ext uri="{FF2B5EF4-FFF2-40B4-BE49-F238E27FC236}">
                <a16:creationId xmlns:a16="http://schemas.microsoft.com/office/drawing/2014/main" id="{9FC12626-8DAC-8F8B-E569-47CE29FF33B2}"/>
              </a:ext>
            </a:extLst>
          </p:cNvPr>
          <p:cNvCxnSpPr>
            <a:cxnSpLocks noChangeShapeType="1"/>
          </p:cNvCxnSpPr>
          <p:nvPr/>
        </p:nvCxnSpPr>
        <p:spPr bwMode="auto">
          <a:xfrm>
            <a:off x="153884" y="3684687"/>
            <a:ext cx="634409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6" name="正方形/長方形 145">
            <a:extLst>
              <a:ext uri="{FF2B5EF4-FFF2-40B4-BE49-F238E27FC236}">
                <a16:creationId xmlns:a16="http://schemas.microsoft.com/office/drawing/2014/main" id="{6C8F1360-D602-0A2A-DEB2-64C27C626F29}"/>
              </a:ext>
            </a:extLst>
          </p:cNvPr>
          <p:cNvSpPr/>
          <p:nvPr/>
        </p:nvSpPr>
        <p:spPr>
          <a:xfrm>
            <a:off x="237373" y="3696915"/>
            <a:ext cx="4041492"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年間給湯</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3.3</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！補助金加算要件の対象に！</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47" name="直線コネクタ 9">
            <a:extLst>
              <a:ext uri="{FF2B5EF4-FFF2-40B4-BE49-F238E27FC236}">
                <a16:creationId xmlns:a16="http://schemas.microsoft.com/office/drawing/2014/main" id="{225E5DF1-1B58-D0D8-1610-E64F5C163CD5}"/>
              </a:ext>
            </a:extLst>
          </p:cNvPr>
          <p:cNvCxnSpPr>
            <a:cxnSpLocks noChangeShapeType="1"/>
          </p:cNvCxnSpPr>
          <p:nvPr/>
        </p:nvCxnSpPr>
        <p:spPr bwMode="auto">
          <a:xfrm>
            <a:off x="121254" y="4052677"/>
            <a:ext cx="636527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9" name="正方形/長方形 19">
            <a:extLst>
              <a:ext uri="{FF2B5EF4-FFF2-40B4-BE49-F238E27FC236}">
                <a16:creationId xmlns:a16="http://schemas.microsoft.com/office/drawing/2014/main" id="{3F927ED8-7A90-F3A8-0433-3E12E4961697}"/>
              </a:ext>
            </a:extLst>
          </p:cNvPr>
          <p:cNvSpPr>
            <a:spLocks noChangeArrowheads="1"/>
          </p:cNvSpPr>
          <p:nvPr/>
        </p:nvSpPr>
        <p:spPr bwMode="auto">
          <a:xfrm>
            <a:off x="116491" y="3676439"/>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50" name="テキスト ボックス 149">
            <a:extLst>
              <a:ext uri="{FF2B5EF4-FFF2-40B4-BE49-F238E27FC236}">
                <a16:creationId xmlns:a16="http://schemas.microsoft.com/office/drawing/2014/main" id="{93E42A59-174C-0DD3-0D5B-442B485A57D8}"/>
              </a:ext>
            </a:extLst>
          </p:cNvPr>
          <p:cNvSpPr txBox="1"/>
          <p:nvPr/>
        </p:nvSpPr>
        <p:spPr>
          <a:xfrm>
            <a:off x="102770" y="4098174"/>
            <a:ext cx="6138010" cy="584134"/>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「給湯省エネ事業</a:t>
            </a:r>
            <a:r>
              <a:rPr kumimoji="1" lang="en-US" altLang="ja-JP" sz="1100" dirty="0">
                <a:latin typeface="BIZ UDPゴシック" panose="020B0400000000000000" pitchFamily="50" charset="-128"/>
                <a:ea typeface="BIZ UDPゴシック" panose="020B0400000000000000" pitchFamily="50" charset="-128"/>
              </a:rPr>
              <a:t>2026</a:t>
            </a:r>
            <a:r>
              <a:rPr kumimoji="1" lang="ja-JP" altLang="en-US" sz="1100" dirty="0">
                <a:latin typeface="BIZ UDPゴシック" panose="020B0400000000000000" pitchFamily="50" charset="-128"/>
                <a:ea typeface="BIZ UDPゴシック" panose="020B0400000000000000" pitchFamily="50" charset="-128"/>
              </a:rPr>
              <a:t>」において性能要件を満たした場合の補助額</a:t>
            </a:r>
            <a:r>
              <a:rPr kumimoji="1" lang="en-US" altLang="ja-JP" sz="1100" dirty="0">
                <a:latin typeface="BIZ UDPゴシック" panose="020B0400000000000000" pitchFamily="50" charset="-128"/>
                <a:ea typeface="BIZ UDPゴシック" panose="020B0400000000000000" pitchFamily="50" charset="-128"/>
              </a:rPr>
              <a:t>7</a:t>
            </a:r>
            <a:r>
              <a:rPr kumimoji="1" lang="ja-JP" altLang="en-US" sz="1100" dirty="0">
                <a:latin typeface="BIZ UDPゴシック" panose="020B0400000000000000" pitchFamily="50" charset="-128"/>
                <a:ea typeface="BIZ UDPゴシック" panose="020B0400000000000000" pitchFamily="50" charset="-128"/>
              </a:rPr>
              <a:t>万円に追加で、</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性能加算要件を満たした場合の加算額</a:t>
            </a:r>
            <a:r>
              <a:rPr kumimoji="1" lang="en-US" altLang="ja-JP" sz="1100" dirty="0">
                <a:latin typeface="BIZ UDPゴシック" panose="020B0400000000000000" pitchFamily="50" charset="-128"/>
                <a:ea typeface="BIZ UDPゴシック" panose="020B0400000000000000" pitchFamily="50" charset="-128"/>
              </a:rPr>
              <a:t>3</a:t>
            </a:r>
            <a:r>
              <a:rPr kumimoji="1" lang="ja-JP" altLang="en-US" sz="1100" dirty="0">
                <a:latin typeface="BIZ UDPゴシック" panose="020B0400000000000000" pitchFamily="50" charset="-128"/>
                <a:ea typeface="BIZ UDPゴシック" panose="020B0400000000000000" pitchFamily="50" charset="-128"/>
              </a:rPr>
              <a:t>万円の補助金が受けられます。</a:t>
            </a:r>
            <a:endParaRPr kumimoji="1" lang="en-US" altLang="ja-JP" sz="1100" dirty="0">
              <a:latin typeface="BIZ UDPゴシック" panose="020B0400000000000000" pitchFamily="50" charset="-128"/>
              <a:ea typeface="BIZ UDPゴシック" panose="020B0400000000000000" pitchFamily="50" charset="-128"/>
            </a:endParaRPr>
          </a:p>
          <a:p>
            <a:pPr>
              <a:lnSpc>
                <a:spcPct val="150000"/>
              </a:lnSpc>
            </a:pPr>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詳しくは給湯省エネ事業</a:t>
            </a:r>
            <a:r>
              <a:rPr kumimoji="1" lang="en-US" altLang="ja-JP" sz="800" dirty="0">
                <a:latin typeface="BIZ UDPゴシック" panose="020B0400000000000000" pitchFamily="50" charset="-128"/>
                <a:ea typeface="BIZ UDPゴシック" panose="020B0400000000000000" pitchFamily="50" charset="-128"/>
              </a:rPr>
              <a:t>2026</a:t>
            </a:r>
            <a:r>
              <a:rPr kumimoji="1" lang="ja-JP" altLang="en-US" sz="800" dirty="0">
                <a:latin typeface="BIZ UDPゴシック" panose="020B0400000000000000" pitchFamily="50" charset="-128"/>
                <a:ea typeface="BIZ UDPゴシック" panose="020B0400000000000000" pitchFamily="50" charset="-128"/>
              </a:rPr>
              <a:t>概要をご覧ください。</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151" name="正方形/長方形 150">
            <a:extLst>
              <a:ext uri="{FF2B5EF4-FFF2-40B4-BE49-F238E27FC236}">
                <a16:creationId xmlns:a16="http://schemas.microsoft.com/office/drawing/2014/main" id="{BAC94D38-0BC0-AD63-80D6-41D6467FF2BE}"/>
              </a:ext>
            </a:extLst>
          </p:cNvPr>
          <p:cNvSpPr/>
          <p:nvPr/>
        </p:nvSpPr>
        <p:spPr>
          <a:xfrm>
            <a:off x="223354" y="4864100"/>
            <a:ext cx="1931019" cy="605225"/>
          </a:xfrm>
          <a:prstGeom prst="rect">
            <a:avLst/>
          </a:prstGeom>
          <a:solidFill>
            <a:srgbClr val="DEE9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加算記号 151">
            <a:extLst>
              <a:ext uri="{FF2B5EF4-FFF2-40B4-BE49-F238E27FC236}">
                <a16:creationId xmlns:a16="http://schemas.microsoft.com/office/drawing/2014/main" id="{43B44ED4-B0D3-D422-205A-9949E72ABABB}"/>
              </a:ext>
            </a:extLst>
          </p:cNvPr>
          <p:cNvSpPr/>
          <p:nvPr/>
        </p:nvSpPr>
        <p:spPr>
          <a:xfrm>
            <a:off x="2232475" y="4934580"/>
            <a:ext cx="508725" cy="487202"/>
          </a:xfrm>
          <a:prstGeom prst="mathPlu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3" name="テキスト ボックス 152">
            <a:extLst>
              <a:ext uri="{FF2B5EF4-FFF2-40B4-BE49-F238E27FC236}">
                <a16:creationId xmlns:a16="http://schemas.microsoft.com/office/drawing/2014/main" id="{F1A63EB1-BAB7-2B5D-8C0A-94D57616181A}"/>
              </a:ext>
            </a:extLst>
          </p:cNvPr>
          <p:cNvSpPr txBox="1"/>
          <p:nvPr/>
        </p:nvSpPr>
        <p:spPr>
          <a:xfrm>
            <a:off x="255446" y="4883053"/>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補助額</a:t>
            </a:r>
            <a:endParaRPr lang="ja-JP" altLang="en-US" sz="1100" dirty="0"/>
          </a:p>
        </p:txBody>
      </p:sp>
      <p:sp>
        <p:nvSpPr>
          <p:cNvPr id="154" name="テキスト ボックス 153">
            <a:extLst>
              <a:ext uri="{FF2B5EF4-FFF2-40B4-BE49-F238E27FC236}">
                <a16:creationId xmlns:a16="http://schemas.microsoft.com/office/drawing/2014/main" id="{A680AD6B-936B-8603-3471-9735F0EB29C0}"/>
              </a:ext>
            </a:extLst>
          </p:cNvPr>
          <p:cNvSpPr txBox="1"/>
          <p:nvPr/>
        </p:nvSpPr>
        <p:spPr>
          <a:xfrm>
            <a:off x="1288955" y="4964187"/>
            <a:ext cx="817846"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7</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55" name="テキスト ボックス 154">
            <a:extLst>
              <a:ext uri="{FF2B5EF4-FFF2-40B4-BE49-F238E27FC236}">
                <a16:creationId xmlns:a16="http://schemas.microsoft.com/office/drawing/2014/main" id="{C010F463-C346-D697-0138-801AAA409F3B}"/>
              </a:ext>
            </a:extLst>
          </p:cNvPr>
          <p:cNvSpPr txBox="1"/>
          <p:nvPr/>
        </p:nvSpPr>
        <p:spPr>
          <a:xfrm>
            <a:off x="2850835" y="4899362"/>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性能加算要件を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加算額</a:t>
            </a:r>
            <a:endParaRPr lang="ja-JP" altLang="en-US" sz="1100" dirty="0"/>
          </a:p>
        </p:txBody>
      </p:sp>
      <p:sp>
        <p:nvSpPr>
          <p:cNvPr id="158" name="テキスト ボックス 157">
            <a:extLst>
              <a:ext uri="{FF2B5EF4-FFF2-40B4-BE49-F238E27FC236}">
                <a16:creationId xmlns:a16="http://schemas.microsoft.com/office/drawing/2014/main" id="{932E7BED-CFE6-B805-03A5-A3B508151F1F}"/>
              </a:ext>
            </a:extLst>
          </p:cNvPr>
          <p:cNvSpPr txBox="1"/>
          <p:nvPr/>
        </p:nvSpPr>
        <p:spPr>
          <a:xfrm>
            <a:off x="3876155" y="4955332"/>
            <a:ext cx="857760"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3</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65" name="次の値と等しい 164">
            <a:extLst>
              <a:ext uri="{FF2B5EF4-FFF2-40B4-BE49-F238E27FC236}">
                <a16:creationId xmlns:a16="http://schemas.microsoft.com/office/drawing/2014/main" id="{72476F4A-710C-D6F8-DD89-A71CA295D218}"/>
              </a:ext>
            </a:extLst>
          </p:cNvPr>
          <p:cNvSpPr/>
          <p:nvPr/>
        </p:nvSpPr>
        <p:spPr>
          <a:xfrm>
            <a:off x="4834667" y="5011024"/>
            <a:ext cx="426648" cy="344937"/>
          </a:xfrm>
          <a:prstGeom prst="mathEqual">
            <a:avLst>
              <a:gd name="adj1" fmla="val 15926"/>
              <a:gd name="adj2" fmla="val 1452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6" name="テキスト ボックス 165">
            <a:extLst>
              <a:ext uri="{FF2B5EF4-FFF2-40B4-BE49-F238E27FC236}">
                <a16:creationId xmlns:a16="http://schemas.microsoft.com/office/drawing/2014/main" id="{78538F07-255A-B1C1-A4CF-05605C2ADFA9}"/>
              </a:ext>
            </a:extLst>
          </p:cNvPr>
          <p:cNvSpPr txBox="1"/>
          <p:nvPr/>
        </p:nvSpPr>
        <p:spPr>
          <a:xfrm>
            <a:off x="5244661" y="4894550"/>
            <a:ext cx="1267427" cy="523220"/>
          </a:xfrm>
          <a:prstGeom prst="rect">
            <a:avLst/>
          </a:prstGeom>
          <a:noFill/>
        </p:spPr>
        <p:txBody>
          <a:bodyPr wrap="square">
            <a:spAutoFit/>
          </a:bodyPr>
          <a:lstStyle/>
          <a:p>
            <a:r>
              <a:rPr kumimoji="1" lang="en-US" altLang="ja-JP" sz="2800" dirty="0">
                <a:solidFill>
                  <a:srgbClr val="FF0000"/>
                </a:solidFill>
                <a:latin typeface="BIZ UDPゴシック" panose="020B0400000000000000" pitchFamily="50" charset="-128"/>
                <a:ea typeface="BIZ UDPゴシック" panose="020B0400000000000000" pitchFamily="50" charset="-128"/>
              </a:rPr>
              <a:t>10</a:t>
            </a:r>
            <a:r>
              <a:rPr kumimoji="1" lang="ja-JP" altLang="en-US" sz="2800" dirty="0">
                <a:solidFill>
                  <a:srgbClr val="FF0000"/>
                </a:solidFill>
                <a:latin typeface="BIZ UDPゴシック" panose="020B0400000000000000" pitchFamily="50" charset="-128"/>
                <a:ea typeface="BIZ UDPゴシック" panose="020B0400000000000000" pitchFamily="50" charset="-128"/>
              </a:rPr>
              <a:t>万</a:t>
            </a:r>
            <a:r>
              <a:rPr kumimoji="1" lang="ja-JP" altLang="en-US" sz="1600" dirty="0">
                <a:solidFill>
                  <a:srgbClr val="FF0000"/>
                </a:solidFill>
                <a:latin typeface="BIZ UDPゴシック" panose="020B0400000000000000" pitchFamily="50" charset="-128"/>
                <a:ea typeface="BIZ UDPゴシック" panose="020B0400000000000000" pitchFamily="50" charset="-128"/>
              </a:rPr>
              <a:t>円</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p:txBody>
      </p:sp>
      <p:sp>
        <p:nvSpPr>
          <p:cNvPr id="167" name="テキスト ボックス 166">
            <a:extLst>
              <a:ext uri="{FF2B5EF4-FFF2-40B4-BE49-F238E27FC236}">
                <a16:creationId xmlns:a16="http://schemas.microsoft.com/office/drawing/2014/main" id="{07069118-BBFF-CBDC-2284-F1BA7A47168B}"/>
              </a:ext>
            </a:extLst>
          </p:cNvPr>
          <p:cNvSpPr txBox="1"/>
          <p:nvPr/>
        </p:nvSpPr>
        <p:spPr>
          <a:xfrm>
            <a:off x="4529417" y="4443711"/>
            <a:ext cx="1248128" cy="369332"/>
          </a:xfrm>
          <a:prstGeom prst="rect">
            <a:avLst/>
          </a:prstGeom>
          <a:noFill/>
        </p:spPr>
        <p:txBody>
          <a:bodyPr wrap="square">
            <a:spAutoFit/>
          </a:bodyPr>
          <a:lstStyle/>
          <a:p>
            <a:r>
              <a:rPr kumimoji="1" lang="en-US" altLang="ja-JP" sz="900" dirty="0">
                <a:latin typeface="BIZ UDPゴシック" panose="020B0400000000000000" pitchFamily="50" charset="-128"/>
                <a:ea typeface="BIZ UDPゴシック" panose="020B0400000000000000" pitchFamily="50" charset="-128"/>
              </a:rPr>
              <a:t>CHP-XE37AZ2</a:t>
            </a:r>
            <a:r>
              <a:rPr kumimoji="1" lang="ja-JP" altLang="en-US" sz="900" dirty="0">
                <a:latin typeface="BIZ UDPゴシック" panose="020B0400000000000000" pitchFamily="50" charset="-128"/>
                <a:ea typeface="BIZ UDPゴシック" panose="020B0400000000000000" pitchFamily="50" charset="-128"/>
              </a:rPr>
              <a:t>は</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対象に！</a:t>
            </a:r>
            <a:endParaRPr lang="ja-JP" altLang="en-US" sz="900" dirty="0"/>
          </a:p>
        </p:txBody>
      </p:sp>
      <p:cxnSp>
        <p:nvCxnSpPr>
          <p:cNvPr id="168" name="直線コネクタ 9">
            <a:extLst>
              <a:ext uri="{FF2B5EF4-FFF2-40B4-BE49-F238E27FC236}">
                <a16:creationId xmlns:a16="http://schemas.microsoft.com/office/drawing/2014/main" id="{285A9008-E89A-76D8-397A-AC4AE4B670A0}"/>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テキスト ボックス 13">
            <a:extLst>
              <a:ext uri="{FF2B5EF4-FFF2-40B4-BE49-F238E27FC236}">
                <a16:creationId xmlns:a16="http://schemas.microsoft.com/office/drawing/2014/main" id="{4E56946D-C4EF-85CD-96C7-7A1E0F0A13E4}"/>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0" name="正方形/長方形 169">
            <a:extLst>
              <a:ext uri="{FF2B5EF4-FFF2-40B4-BE49-F238E27FC236}">
                <a16:creationId xmlns:a16="http://schemas.microsoft.com/office/drawing/2014/main" id="{3AB9177E-D78C-7F6C-334E-AB6D63D2DA82}"/>
              </a:ext>
            </a:extLst>
          </p:cNvPr>
          <p:cNvSpPr/>
          <p:nvPr/>
        </p:nvSpPr>
        <p:spPr>
          <a:xfrm>
            <a:off x="6775466" y="3771603"/>
            <a:ext cx="5756705"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71" name="直線コネクタ 9">
            <a:extLst>
              <a:ext uri="{FF2B5EF4-FFF2-40B4-BE49-F238E27FC236}">
                <a16:creationId xmlns:a16="http://schemas.microsoft.com/office/drawing/2014/main" id="{215EF9E9-058D-35D0-B244-D1079F5825E7}"/>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2" name="正方形/長方形 19">
            <a:extLst>
              <a:ext uri="{FF2B5EF4-FFF2-40B4-BE49-F238E27FC236}">
                <a16:creationId xmlns:a16="http://schemas.microsoft.com/office/drawing/2014/main" id="{4C81779F-C139-895B-69AB-30A6A835220D}"/>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grpSp>
        <p:nvGrpSpPr>
          <p:cNvPr id="173" name="object 33">
            <a:extLst>
              <a:ext uri="{FF2B5EF4-FFF2-40B4-BE49-F238E27FC236}">
                <a16:creationId xmlns:a16="http://schemas.microsoft.com/office/drawing/2014/main" id="{776671E9-4C87-BAD1-9868-5CE0AA14F645}"/>
              </a:ext>
            </a:extLst>
          </p:cNvPr>
          <p:cNvGrpSpPr/>
          <p:nvPr/>
        </p:nvGrpSpPr>
        <p:grpSpPr>
          <a:xfrm>
            <a:off x="12333825" y="3728220"/>
            <a:ext cx="432434" cy="432434"/>
            <a:chOff x="909735" y="2161233"/>
            <a:chExt cx="432434" cy="432434"/>
          </a:xfrm>
        </p:grpSpPr>
        <p:sp>
          <p:nvSpPr>
            <p:cNvPr id="178" name="object 34">
              <a:extLst>
                <a:ext uri="{FF2B5EF4-FFF2-40B4-BE49-F238E27FC236}">
                  <a16:creationId xmlns:a16="http://schemas.microsoft.com/office/drawing/2014/main" id="{A92F9911-C7BB-6D3C-A424-4055139578EA}"/>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0" name="object 35">
              <a:extLst>
                <a:ext uri="{FF2B5EF4-FFF2-40B4-BE49-F238E27FC236}">
                  <a16:creationId xmlns:a16="http://schemas.microsoft.com/office/drawing/2014/main" id="{629EA7D2-60D9-A405-0E4B-7AF89053D7C3}"/>
                </a:ext>
              </a:extLst>
            </p:cNvPr>
            <p:cNvPicPr/>
            <p:nvPr/>
          </p:nvPicPr>
          <p:blipFill>
            <a:blip r:embed="rId9" cstate="print"/>
            <a:stretch>
              <a:fillRect/>
            </a:stretch>
          </p:blipFill>
          <p:spPr>
            <a:xfrm>
              <a:off x="972442" y="2324323"/>
              <a:ext cx="87109" cy="106311"/>
            </a:xfrm>
            <a:prstGeom prst="rect">
              <a:avLst/>
            </a:prstGeom>
          </p:spPr>
        </p:pic>
        <p:pic>
          <p:nvPicPr>
            <p:cNvPr id="186" name="object 36">
              <a:extLst>
                <a:ext uri="{FF2B5EF4-FFF2-40B4-BE49-F238E27FC236}">
                  <a16:creationId xmlns:a16="http://schemas.microsoft.com/office/drawing/2014/main" id="{D4B15585-15C4-F31C-F54B-5C75E8F3EA00}"/>
                </a:ext>
              </a:extLst>
            </p:cNvPr>
            <p:cNvPicPr/>
            <p:nvPr/>
          </p:nvPicPr>
          <p:blipFill>
            <a:blip r:embed="rId10" cstate="print"/>
            <a:stretch>
              <a:fillRect/>
            </a:stretch>
          </p:blipFill>
          <p:spPr>
            <a:xfrm>
              <a:off x="1079921" y="2323413"/>
              <a:ext cx="199285" cy="107861"/>
            </a:xfrm>
            <a:prstGeom prst="rect">
              <a:avLst/>
            </a:prstGeom>
          </p:spPr>
        </p:pic>
      </p:grpSp>
      <p:sp>
        <p:nvSpPr>
          <p:cNvPr id="187" name="テキスト ボックス 6">
            <a:extLst>
              <a:ext uri="{FF2B5EF4-FFF2-40B4-BE49-F238E27FC236}">
                <a16:creationId xmlns:a16="http://schemas.microsoft.com/office/drawing/2014/main" id="{87C54484-9F31-67BE-5E3A-9BE18353DF55}"/>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8" name="テキスト ボックス 6">
            <a:extLst>
              <a:ext uri="{FF2B5EF4-FFF2-40B4-BE49-F238E27FC236}">
                <a16:creationId xmlns:a16="http://schemas.microsoft.com/office/drawing/2014/main" id="{E0390917-FF20-16C6-0A3A-8F4C59433575}"/>
              </a:ext>
            </a:extLst>
          </p:cNvPr>
          <p:cNvSpPr txBox="1">
            <a:spLocks noChangeArrowheads="1"/>
          </p:cNvSpPr>
          <p:nvPr/>
        </p:nvSpPr>
        <p:spPr bwMode="auto">
          <a:xfrm>
            <a:off x="6752401" y="6514298"/>
            <a:ext cx="610317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sp>
        <p:nvSpPr>
          <p:cNvPr id="189" name="テキスト ボックス 188">
            <a:extLst>
              <a:ext uri="{FF2B5EF4-FFF2-40B4-BE49-F238E27FC236}">
                <a16:creationId xmlns:a16="http://schemas.microsoft.com/office/drawing/2014/main" id="{BFC58CB1-3861-AB31-19F5-3ECAC3166DD1}"/>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cxnSp>
        <p:nvCxnSpPr>
          <p:cNvPr id="190" name="直線コネクタ 9">
            <a:extLst>
              <a:ext uri="{FF2B5EF4-FFF2-40B4-BE49-F238E27FC236}">
                <a16:creationId xmlns:a16="http://schemas.microsoft.com/office/drawing/2014/main" id="{99074CFA-D74E-3B87-55AD-40BFF43F5011}"/>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1" name="正方形/長方形 190">
            <a:extLst>
              <a:ext uri="{FF2B5EF4-FFF2-40B4-BE49-F238E27FC236}">
                <a16:creationId xmlns:a16="http://schemas.microsoft.com/office/drawing/2014/main" id="{2CAE73A4-78C4-269A-EB39-32E23EFD5644}"/>
              </a:ext>
            </a:extLst>
          </p:cNvPr>
          <p:cNvSpPr/>
          <p:nvPr/>
        </p:nvSpPr>
        <p:spPr>
          <a:xfrm>
            <a:off x="6938849" y="7834397"/>
            <a:ext cx="225574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省スペース</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・スリム</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92" name="直線コネクタ 9">
            <a:extLst>
              <a:ext uri="{FF2B5EF4-FFF2-40B4-BE49-F238E27FC236}">
                <a16:creationId xmlns:a16="http://schemas.microsoft.com/office/drawing/2014/main" id="{9821BBFE-8306-84C8-D15D-5059121521B8}"/>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0" name="正方形/長方形 19">
            <a:extLst>
              <a:ext uri="{FF2B5EF4-FFF2-40B4-BE49-F238E27FC236}">
                <a16:creationId xmlns:a16="http://schemas.microsoft.com/office/drawing/2014/main" id="{BA40F6B1-22DD-D19D-E806-88B1A6BD40F8}"/>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01" name="テキスト ボックス 200">
            <a:extLst>
              <a:ext uri="{FF2B5EF4-FFF2-40B4-BE49-F238E27FC236}">
                <a16:creationId xmlns:a16="http://schemas.microsoft.com/office/drawing/2014/main" id="{F570A06D-62E4-1551-E686-E2669EEE8394}"/>
              </a:ext>
            </a:extLst>
          </p:cNvPr>
          <p:cNvSpPr txBox="1"/>
          <p:nvPr/>
        </p:nvSpPr>
        <p:spPr>
          <a:xfrm>
            <a:off x="6769768" y="8359286"/>
            <a:ext cx="1700921" cy="969496"/>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設置面積が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u="sng" dirty="0">
                <a:latin typeface="Meiryo UI" panose="020B0604030504040204" pitchFamily="50" charset="-128"/>
                <a:ea typeface="Meiryo UI" panose="020B0604030504040204" pitchFamily="50" charset="-128"/>
              </a:rPr>
              <a:t>従来の約</a:t>
            </a:r>
            <a:r>
              <a:rPr kumimoji="1" lang="en-US" altLang="ja-JP" b="1" u="sng" dirty="0">
                <a:latin typeface="Meiryo UI" panose="020B0604030504040204" pitchFamily="50" charset="-128"/>
                <a:ea typeface="Meiryo UI" panose="020B0604030504040204" pitchFamily="50" charset="-128"/>
              </a:rPr>
              <a:t>83</a:t>
            </a:r>
            <a:r>
              <a:rPr kumimoji="1" lang="ja-JP" altLang="en-US" sz="1400" b="1" u="sng"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に！</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入れ替えにも最適</a:t>
            </a:r>
          </a:p>
        </p:txBody>
      </p:sp>
      <p:pic>
        <p:nvPicPr>
          <p:cNvPr id="233" name="図 232" descr="テキスト&#10;&#10;AI 生成コンテンツは誤りを含む可能性があります。">
            <a:extLst>
              <a:ext uri="{FF2B5EF4-FFF2-40B4-BE49-F238E27FC236}">
                <a16:creationId xmlns:a16="http://schemas.microsoft.com/office/drawing/2014/main" id="{A59F9A09-6D8F-7562-0BE6-C32B5DD00B9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81440" y="8327488"/>
            <a:ext cx="1335020" cy="1124227"/>
          </a:xfrm>
          <a:prstGeom prst="rect">
            <a:avLst/>
          </a:prstGeom>
        </p:spPr>
      </p:pic>
      <p:pic>
        <p:nvPicPr>
          <p:cNvPr id="234" name="図 233" descr="グラフィカル ユーザー インターフェイス&#10;&#10;AI 生成コンテンツは誤りを含む可能性があります。">
            <a:extLst>
              <a:ext uri="{FF2B5EF4-FFF2-40B4-BE49-F238E27FC236}">
                <a16:creationId xmlns:a16="http://schemas.microsoft.com/office/drawing/2014/main" id="{488A6189-2203-C5F1-B896-4ECB0D21BEAB}"/>
              </a:ext>
            </a:extLst>
          </p:cNvPr>
          <p:cNvPicPr>
            <a:picLocks noChangeAspect="1"/>
          </p:cNvPicPr>
          <p:nvPr/>
        </p:nvPicPr>
        <p:blipFill>
          <a:blip r:embed="rId19" cstate="print">
            <a:extLst>
              <a:ext uri="{28A0092B-C50C-407E-A947-70E740481C1C}">
                <a14:useLocalDpi xmlns:a14="http://schemas.microsoft.com/office/drawing/2010/main" val="0"/>
              </a:ext>
            </a:extLst>
          </a:blip>
          <a:srcRect t="28493"/>
          <a:stretch>
            <a:fillRect/>
          </a:stretch>
        </p:blipFill>
        <p:spPr>
          <a:xfrm>
            <a:off x="10013201" y="8348680"/>
            <a:ext cx="1100330" cy="1091949"/>
          </a:xfrm>
          <a:prstGeom prst="rect">
            <a:avLst/>
          </a:prstGeom>
        </p:spPr>
      </p:pic>
      <p:pic>
        <p:nvPicPr>
          <p:cNvPr id="235" name="図 234" descr="テキスト&#10;&#10;AI 生成コンテンツは誤りを含む可能性があります。">
            <a:extLst>
              <a:ext uri="{FF2B5EF4-FFF2-40B4-BE49-F238E27FC236}">
                <a16:creationId xmlns:a16="http://schemas.microsoft.com/office/drawing/2014/main" id="{3151CD8B-41E4-3B4E-250B-E9092E859680}"/>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109645" y="8341269"/>
            <a:ext cx="1570133" cy="696919"/>
          </a:xfrm>
          <a:prstGeom prst="rect">
            <a:avLst/>
          </a:prstGeom>
        </p:spPr>
      </p:pic>
      <p:cxnSp>
        <p:nvCxnSpPr>
          <p:cNvPr id="236" name="直線コネクタ 235">
            <a:extLst>
              <a:ext uri="{FF2B5EF4-FFF2-40B4-BE49-F238E27FC236}">
                <a16:creationId xmlns:a16="http://schemas.microsoft.com/office/drawing/2014/main" id="{AA3473D5-A834-AF7C-4B40-10B3486B48DE}"/>
              </a:ext>
            </a:extLst>
          </p:cNvPr>
          <p:cNvCxnSpPr>
            <a:cxnSpLocks/>
          </p:cNvCxnSpPr>
          <p:nvPr/>
        </p:nvCxnSpPr>
        <p:spPr>
          <a:xfrm>
            <a:off x="9900144" y="9107905"/>
            <a:ext cx="289063" cy="120241"/>
          </a:xfrm>
          <a:prstGeom prst="line">
            <a:avLst/>
          </a:prstGeom>
          <a:ln>
            <a:solidFill>
              <a:srgbClr val="E79D9D"/>
            </a:solidFill>
            <a:tailEnd type="oval"/>
          </a:ln>
        </p:spPr>
        <p:style>
          <a:lnRef idx="1">
            <a:schemeClr val="accent1"/>
          </a:lnRef>
          <a:fillRef idx="0">
            <a:schemeClr val="accent1"/>
          </a:fillRef>
          <a:effectRef idx="0">
            <a:schemeClr val="accent1"/>
          </a:effectRef>
          <a:fontRef idx="minor">
            <a:schemeClr val="tx1"/>
          </a:fontRef>
        </p:style>
      </p:cxnSp>
      <p:cxnSp>
        <p:nvCxnSpPr>
          <p:cNvPr id="237" name="直線コネクタ 236">
            <a:extLst>
              <a:ext uri="{FF2B5EF4-FFF2-40B4-BE49-F238E27FC236}">
                <a16:creationId xmlns:a16="http://schemas.microsoft.com/office/drawing/2014/main" id="{3A4837DC-5894-EEC3-A977-102F1D195A85}"/>
              </a:ext>
            </a:extLst>
          </p:cNvPr>
          <p:cNvCxnSpPr>
            <a:cxnSpLocks/>
          </p:cNvCxnSpPr>
          <p:nvPr/>
        </p:nvCxnSpPr>
        <p:spPr>
          <a:xfrm flipH="1">
            <a:off x="11081083" y="9034061"/>
            <a:ext cx="312821" cy="182907"/>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38" name="正方形/長方形 237">
            <a:extLst>
              <a:ext uri="{FF2B5EF4-FFF2-40B4-BE49-F238E27FC236}">
                <a16:creationId xmlns:a16="http://schemas.microsoft.com/office/drawing/2014/main" id="{7640E240-18CB-891D-9664-2787E3033C62}"/>
              </a:ext>
            </a:extLst>
          </p:cNvPr>
          <p:cNvSpPr/>
          <p:nvPr/>
        </p:nvSpPr>
        <p:spPr>
          <a:xfrm>
            <a:off x="11152018" y="8385978"/>
            <a:ext cx="1465846" cy="600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9" name="図 238">
            <a:extLst>
              <a:ext uri="{FF2B5EF4-FFF2-40B4-BE49-F238E27FC236}">
                <a16:creationId xmlns:a16="http://schemas.microsoft.com/office/drawing/2014/main" id="{4CA8B45B-5471-D0A8-B384-EAC7680A8134}"/>
              </a:ext>
            </a:extLst>
          </p:cNvPr>
          <p:cNvPicPr>
            <a:picLocks noChangeAspect="1"/>
          </p:cNvPicPr>
          <p:nvPr/>
        </p:nvPicPr>
        <p:blipFill>
          <a:blip r:embed="rId21"/>
          <a:stretch>
            <a:fillRect/>
          </a:stretch>
        </p:blipFill>
        <p:spPr>
          <a:xfrm>
            <a:off x="11162575" y="8417536"/>
            <a:ext cx="1465243" cy="516385"/>
          </a:xfrm>
          <a:prstGeom prst="rect">
            <a:avLst/>
          </a:prstGeom>
        </p:spPr>
      </p:pic>
      <p:sp>
        <p:nvSpPr>
          <p:cNvPr id="240" name="テキスト ボックス 6">
            <a:extLst>
              <a:ext uri="{FF2B5EF4-FFF2-40B4-BE49-F238E27FC236}">
                <a16:creationId xmlns:a16="http://schemas.microsoft.com/office/drawing/2014/main" id="{0E4EE471-7292-4119-81AA-C5932B4D2638}"/>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pic>
        <p:nvPicPr>
          <p:cNvPr id="243" name="図 242">
            <a:extLst>
              <a:ext uri="{FF2B5EF4-FFF2-40B4-BE49-F238E27FC236}">
                <a16:creationId xmlns:a16="http://schemas.microsoft.com/office/drawing/2014/main" id="{E3A9D412-33AB-188A-3411-159AD083B9F0}"/>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595672" y="1059782"/>
            <a:ext cx="2362205" cy="2581661"/>
          </a:xfrm>
          <a:prstGeom prst="rect">
            <a:avLst/>
          </a:prstGeom>
        </p:spPr>
      </p:pic>
      <p:graphicFrame>
        <p:nvGraphicFramePr>
          <p:cNvPr id="3" name="表 2">
            <a:extLst>
              <a:ext uri="{FF2B5EF4-FFF2-40B4-BE49-F238E27FC236}">
                <a16:creationId xmlns:a16="http://schemas.microsoft.com/office/drawing/2014/main" id="{571DA039-4E51-98FA-E329-1C8F6CED1267}"/>
              </a:ext>
            </a:extLst>
          </p:cNvPr>
          <p:cNvGraphicFramePr>
            <a:graphicFrameLocks noGrp="1"/>
          </p:cNvGraphicFramePr>
          <p:nvPr>
            <p:extLst>
              <p:ext uri="{D42A27DB-BD31-4B8C-83A1-F6EECF244321}">
                <p14:modId xmlns:p14="http://schemas.microsoft.com/office/powerpoint/2010/main" val="2256018115"/>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6" name="テキスト ボックス 274">
            <a:extLst>
              <a:ext uri="{FF2B5EF4-FFF2-40B4-BE49-F238E27FC236}">
                <a16:creationId xmlns:a16="http://schemas.microsoft.com/office/drawing/2014/main" id="{F35EFCB2-88F4-6A57-B584-6A764AB05A1E}"/>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300L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33" name="テキスト ボックス 258"/>
          <p:cNvSpPr txBox="1">
            <a:spLocks noChangeArrowheads="1"/>
          </p:cNvSpPr>
          <p:nvPr/>
        </p:nvSpPr>
        <p:spPr bwMode="auto">
          <a:xfrm>
            <a:off x="9527866" y="8642596"/>
            <a:ext cx="27009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400" dirty="0">
                <a:latin typeface="メイリオ" panose="020B0604030504040204" pitchFamily="50" charset="-128"/>
                <a:ea typeface="メイリオ" panose="020B0604030504040204" pitchFamily="50" charset="-128"/>
              </a:rPr>
              <a:t>専用の</a:t>
            </a: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を介して天気予測データを基にエコキュートの</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運転を計画します。</a:t>
            </a:r>
            <a:endParaRPr kumimoji="1" lang="en-US" altLang="ja-JP" sz="1400" dirty="0">
              <a:latin typeface="メイリオ" panose="020B0604030504040204" pitchFamily="50" charset="-128"/>
              <a:ea typeface="メイリオ" panose="020B0604030504040204" pitchFamily="50" charset="-128"/>
            </a:endParaRPr>
          </a:p>
        </p:txBody>
      </p:sp>
      <p:grpSp>
        <p:nvGrpSpPr>
          <p:cNvPr id="68" name="グループ化 67">
            <a:extLst>
              <a:ext uri="{FF2B5EF4-FFF2-40B4-BE49-F238E27FC236}">
                <a16:creationId xmlns:a16="http://schemas.microsoft.com/office/drawing/2014/main" id="{10B79E81-C75F-751F-23F3-5718783CDFB7}"/>
              </a:ext>
            </a:extLst>
          </p:cNvPr>
          <p:cNvGrpSpPr/>
          <p:nvPr/>
        </p:nvGrpSpPr>
        <p:grpSpPr>
          <a:xfrm>
            <a:off x="9570578" y="7781665"/>
            <a:ext cx="2621230" cy="736261"/>
            <a:chOff x="9710096" y="7879415"/>
            <a:chExt cx="2621230" cy="736261"/>
          </a:xfrm>
        </p:grpSpPr>
        <p:sp>
          <p:nvSpPr>
            <p:cNvPr id="223" name="角丸四角形 305"/>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226" name="テキスト ボックス 8"/>
            <p:cNvSpPr txBox="1">
              <a:spLocks noChangeArrowheads="1"/>
            </p:cNvSpPr>
            <p:nvPr/>
          </p:nvSpPr>
          <p:spPr bwMode="auto">
            <a:xfrm>
              <a:off x="9755751" y="7935929"/>
              <a:ext cx="21226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242" name="直線コネクタ 241"/>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0" name="テキスト ボックス 258"/>
          <p:cNvSpPr txBox="1">
            <a:spLocks noChangeArrowheads="1"/>
          </p:cNvSpPr>
          <p:nvPr/>
        </p:nvSpPr>
        <p:spPr bwMode="auto">
          <a:xfrm>
            <a:off x="6242992" y="8656426"/>
            <a:ext cx="23857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400" dirty="0">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8888955" y="6630654"/>
            <a:ext cx="33579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アプリの設定を行うことで、天気予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測データを基に、自動でエコキュート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の沸き上げ運転を計画します。</a:t>
            </a:r>
            <a:endParaRPr kumimoji="1" lang="en-US" altLang="ja-JP" sz="14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grpSp>
        <p:nvGrpSpPr>
          <p:cNvPr id="103" name="グループ化 102">
            <a:extLst>
              <a:ext uri="{FF2B5EF4-FFF2-40B4-BE49-F238E27FC236}">
                <a16:creationId xmlns:a16="http://schemas.microsoft.com/office/drawing/2014/main" id="{736033E8-A4F6-A7B5-9531-383EBA3839B7}"/>
              </a:ext>
            </a:extLst>
          </p:cNvPr>
          <p:cNvGrpSpPr/>
          <p:nvPr/>
        </p:nvGrpSpPr>
        <p:grpSpPr>
          <a:xfrm>
            <a:off x="5978949" y="5469190"/>
            <a:ext cx="6762931" cy="1109516"/>
            <a:chOff x="6035382" y="5095329"/>
            <a:chExt cx="6762931" cy="1109516"/>
          </a:xfrm>
        </p:grpSpPr>
        <p:sp>
          <p:nvSpPr>
            <p:cNvPr id="254" name="角丸四角形 305"/>
            <p:cNvSpPr>
              <a:spLocks noChangeArrowheads="1"/>
            </p:cNvSpPr>
            <p:nvPr/>
          </p:nvSpPr>
          <p:spPr bwMode="auto">
            <a:xfrm>
              <a:off x="6035382" y="5148849"/>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93445" y="5170085"/>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86935" y="5618976"/>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55473" y="5441804"/>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41604">
              <a:off x="9501743" y="5095329"/>
              <a:ext cx="556797" cy="356540"/>
            </a:xfrm>
            <a:prstGeom prst="rect">
              <a:avLst/>
            </a:prstGeom>
          </p:spPr>
        </p:pic>
        <p:sp>
          <p:nvSpPr>
            <p:cNvPr id="334" name="テキスト ボックス 274"/>
            <p:cNvSpPr txBox="1"/>
            <p:nvPr/>
          </p:nvSpPr>
          <p:spPr>
            <a:xfrm>
              <a:off x="10078181" y="5096849"/>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126" name="テキスト ボックス 125"/>
            <p:cNvSpPr txBox="1"/>
            <p:nvPr/>
          </p:nvSpPr>
          <p:spPr>
            <a:xfrm>
              <a:off x="6080949" y="5504978"/>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71173" y="5666084"/>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69317" y="5454128"/>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83693" y="5612463"/>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gr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667865"/>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8"/>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a:extLst>
              <a:ext uri="{FF2B5EF4-FFF2-40B4-BE49-F238E27FC236}">
                <a16:creationId xmlns:a16="http://schemas.microsoft.com/office/drawing/2014/main" id="{8754155D-78B6-234D-DB44-3B6BD05F7CA1}"/>
              </a:ext>
            </a:extLst>
          </p:cNvPr>
          <p:cNvGrpSpPr/>
          <p:nvPr/>
        </p:nvGrpSpPr>
        <p:grpSpPr>
          <a:xfrm>
            <a:off x="5899525" y="6612833"/>
            <a:ext cx="2829569" cy="753383"/>
            <a:chOff x="5952931" y="6204315"/>
            <a:chExt cx="2829569" cy="753383"/>
          </a:xfrm>
        </p:grpSpPr>
        <p:grpSp>
          <p:nvGrpSpPr>
            <p:cNvPr id="330" name="グループ化 329"/>
            <p:cNvGrpSpPr/>
            <p:nvPr/>
          </p:nvGrpSpPr>
          <p:grpSpPr>
            <a:xfrm>
              <a:off x="8357944" y="6247633"/>
              <a:ext cx="318110" cy="353343"/>
              <a:chOff x="3289753" y="4746779"/>
              <a:chExt cx="407501" cy="452635"/>
            </a:xfrm>
          </p:grpSpPr>
          <p:pic>
            <p:nvPicPr>
              <p:cNvPr id="331" name="図 3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a:extLst>
                <a:ext uri="{FF2B5EF4-FFF2-40B4-BE49-F238E27FC236}">
                  <a16:creationId xmlns:a16="http://schemas.microsoft.com/office/drawing/2014/main" id="{37658CBC-C946-E3F6-5C2E-03D0DA8612EC}"/>
                </a:ext>
              </a:extLst>
            </p:cNvPr>
            <p:cNvGrpSpPr/>
            <p:nvPr/>
          </p:nvGrpSpPr>
          <p:grpSpPr>
            <a:xfrm>
              <a:off x="6270791" y="6221437"/>
              <a:ext cx="2511709" cy="736261"/>
              <a:chOff x="9711984" y="7879415"/>
              <a:chExt cx="2511709" cy="736261"/>
            </a:xfrm>
          </p:grpSpPr>
          <p:sp>
            <p:nvSpPr>
              <p:cNvPr id="71" name="角丸四角形 305">
                <a:extLst>
                  <a:ext uri="{FF2B5EF4-FFF2-40B4-BE49-F238E27FC236}">
                    <a16:creationId xmlns:a16="http://schemas.microsoft.com/office/drawing/2014/main" id="{14FC3D9D-1DF8-4ED1-5BED-5B23660A7013}"/>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72" name="テキスト ボックス 8">
                <a:extLst>
                  <a:ext uri="{FF2B5EF4-FFF2-40B4-BE49-F238E27FC236}">
                    <a16:creationId xmlns:a16="http://schemas.microsoft.com/office/drawing/2014/main" id="{6598B1F6-AB39-97CB-8EB6-845A6324C144}"/>
                  </a:ext>
                </a:extLst>
              </p:cNvPr>
              <p:cNvSpPr txBox="1">
                <a:spLocks noChangeArrowheads="1"/>
              </p:cNvSpPr>
              <p:nvPr/>
            </p:nvSpPr>
            <p:spPr bwMode="auto">
              <a:xfrm>
                <a:off x="9755751" y="7935929"/>
                <a:ext cx="2125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73" name="テキスト ボックス 258">
                <a:extLst>
                  <a:ext uri="{FF2B5EF4-FFF2-40B4-BE49-F238E27FC236}">
                    <a16:creationId xmlns:a16="http://schemas.microsoft.com/office/drawing/2014/main" id="{E7526360-3A43-5691-F58C-8D19E756E0C5}"/>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74" name="直線コネクタ 73">
                <a:extLst>
                  <a:ext uri="{FF2B5EF4-FFF2-40B4-BE49-F238E27FC236}">
                    <a16:creationId xmlns:a16="http://schemas.microsoft.com/office/drawing/2014/main" id="{57C16A5D-EB9F-238E-22F5-1B2401BEBB81}"/>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5" name="object 33">
              <a:extLst>
                <a:ext uri="{FF2B5EF4-FFF2-40B4-BE49-F238E27FC236}">
                  <a16:creationId xmlns:a16="http://schemas.microsoft.com/office/drawing/2014/main" id="{D4D27440-8EF0-0D20-D211-D0173B8DA0B0}"/>
                </a:ext>
              </a:extLst>
            </p:cNvPr>
            <p:cNvGrpSpPr/>
            <p:nvPr/>
          </p:nvGrpSpPr>
          <p:grpSpPr>
            <a:xfrm>
              <a:off x="5952931" y="6204315"/>
              <a:ext cx="382221" cy="382221"/>
              <a:chOff x="890682" y="2161233"/>
              <a:chExt cx="432434" cy="432434"/>
            </a:xfrm>
          </p:grpSpPr>
          <p:sp>
            <p:nvSpPr>
              <p:cNvPr id="76" name="object 34">
                <a:extLst>
                  <a:ext uri="{FF2B5EF4-FFF2-40B4-BE49-F238E27FC236}">
                    <a16:creationId xmlns:a16="http://schemas.microsoft.com/office/drawing/2014/main" id="{9B4C4070-BA13-92BD-BDCF-DCE2D3B66DD7}"/>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78" name="object 35">
                <a:extLst>
                  <a:ext uri="{FF2B5EF4-FFF2-40B4-BE49-F238E27FC236}">
                    <a16:creationId xmlns:a16="http://schemas.microsoft.com/office/drawing/2014/main" id="{7B1E8434-8EA1-376B-6243-96D002DACEC0}"/>
                  </a:ext>
                </a:extLst>
              </p:cNvPr>
              <p:cNvPicPr/>
              <p:nvPr/>
            </p:nvPicPr>
            <p:blipFill>
              <a:blip r:embed="rId11" cstate="print"/>
              <a:stretch>
                <a:fillRect/>
              </a:stretch>
            </p:blipFill>
            <p:spPr>
              <a:xfrm>
                <a:off x="972442" y="2324323"/>
                <a:ext cx="87109" cy="106311"/>
              </a:xfrm>
              <a:prstGeom prst="rect">
                <a:avLst/>
              </a:prstGeom>
            </p:spPr>
          </p:pic>
          <p:pic>
            <p:nvPicPr>
              <p:cNvPr id="80" name="object 36">
                <a:extLst>
                  <a:ext uri="{FF2B5EF4-FFF2-40B4-BE49-F238E27FC236}">
                    <a16:creationId xmlns:a16="http://schemas.microsoft.com/office/drawing/2014/main" id="{1C0CD065-3EE0-342E-3730-4E0791EF6003}"/>
                  </a:ext>
                </a:extLst>
              </p:cNvPr>
              <p:cNvPicPr/>
              <p:nvPr/>
            </p:nvPicPr>
            <p:blipFill>
              <a:blip r:embed="rId12" cstate="print"/>
              <a:stretch>
                <a:fillRect/>
              </a:stretch>
            </p:blipFill>
            <p:spPr>
              <a:xfrm>
                <a:off x="1079921" y="2323413"/>
                <a:ext cx="199285" cy="107861"/>
              </a:xfrm>
              <a:prstGeom prst="rect">
                <a:avLst/>
              </a:prstGeom>
            </p:spPr>
          </p:pic>
        </p:grpSp>
      </p:grpSp>
      <p:grpSp>
        <p:nvGrpSpPr>
          <p:cNvPr id="85" name="グループ化 84">
            <a:extLst>
              <a:ext uri="{FF2B5EF4-FFF2-40B4-BE49-F238E27FC236}">
                <a16:creationId xmlns:a16="http://schemas.microsoft.com/office/drawing/2014/main" id="{F8100147-1577-CB6C-59C9-CDD57B7F2432}"/>
              </a:ext>
            </a:extLst>
          </p:cNvPr>
          <p:cNvGrpSpPr/>
          <p:nvPr/>
        </p:nvGrpSpPr>
        <p:grpSpPr>
          <a:xfrm>
            <a:off x="6215858" y="7781665"/>
            <a:ext cx="2511709" cy="736261"/>
            <a:chOff x="9711984" y="7879415"/>
            <a:chExt cx="2511709" cy="736261"/>
          </a:xfrm>
        </p:grpSpPr>
        <p:sp>
          <p:nvSpPr>
            <p:cNvPr id="87" name="角丸四角形 305">
              <a:extLst>
                <a:ext uri="{FF2B5EF4-FFF2-40B4-BE49-F238E27FC236}">
                  <a16:creationId xmlns:a16="http://schemas.microsoft.com/office/drawing/2014/main" id="{E25A75E4-EC2D-311D-50C1-EE1487CEA5FD}"/>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89" name="テキスト ボックス 8">
              <a:extLst>
                <a:ext uri="{FF2B5EF4-FFF2-40B4-BE49-F238E27FC236}">
                  <a16:creationId xmlns:a16="http://schemas.microsoft.com/office/drawing/2014/main" id="{6B9F6E1C-2D85-F89A-265A-85E4EC944D4D}"/>
                </a:ext>
              </a:extLst>
            </p:cNvPr>
            <p:cNvSpPr txBox="1">
              <a:spLocks noChangeArrowheads="1"/>
            </p:cNvSpPr>
            <p:nvPr/>
          </p:nvSpPr>
          <p:spPr bwMode="auto">
            <a:xfrm>
              <a:off x="9755751" y="7935929"/>
              <a:ext cx="153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90" name="テキスト ボックス 258">
              <a:extLst>
                <a:ext uri="{FF2B5EF4-FFF2-40B4-BE49-F238E27FC236}">
                  <a16:creationId xmlns:a16="http://schemas.microsoft.com/office/drawing/2014/main" id="{F27FBA3C-E88A-40F3-7237-A5293E2D2248}"/>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91" name="直線コネクタ 90">
              <a:extLst>
                <a:ext uri="{FF2B5EF4-FFF2-40B4-BE49-F238E27FC236}">
                  <a16:creationId xmlns:a16="http://schemas.microsoft.com/office/drawing/2014/main" id="{9ACCE098-1DB4-11D1-45CF-909099D3E4A8}"/>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13"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14"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pic>
        <p:nvPicPr>
          <p:cNvPr id="2" name="図 1" descr="ロゴ が含まれている画像&#10;&#10;AI 生成コンテンツは誤りを含む可能性があります。">
            <a:extLst>
              <a:ext uri="{FF2B5EF4-FFF2-40B4-BE49-F238E27FC236}">
                <a16:creationId xmlns:a16="http://schemas.microsoft.com/office/drawing/2014/main" id="{6AEFF044-DB65-C6AE-4041-66353AEA50B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12" name="正方形/長方形 11">
            <a:extLst>
              <a:ext uri="{FF2B5EF4-FFF2-40B4-BE49-F238E27FC236}">
                <a16:creationId xmlns:a16="http://schemas.microsoft.com/office/drawing/2014/main" id="{647F474E-B6FA-D4D4-AC67-33475F1A501C}"/>
              </a:ext>
            </a:extLst>
          </p:cNvPr>
          <p:cNvSpPr/>
          <p:nvPr/>
        </p:nvSpPr>
        <p:spPr>
          <a:xfrm>
            <a:off x="7345363" y="3975358"/>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95409271-082D-739D-3982-5CCE16176443}"/>
              </a:ext>
            </a:extLst>
          </p:cNvPr>
          <p:cNvGrpSpPr/>
          <p:nvPr/>
        </p:nvGrpSpPr>
        <p:grpSpPr>
          <a:xfrm>
            <a:off x="341267" y="8318182"/>
            <a:ext cx="2318392" cy="1096817"/>
            <a:chOff x="314977" y="8307429"/>
            <a:chExt cx="2318392" cy="1096817"/>
          </a:xfrm>
        </p:grpSpPr>
        <p:grpSp>
          <p:nvGrpSpPr>
            <p:cNvPr id="14" name="グループ化 13">
              <a:extLst>
                <a:ext uri="{FF2B5EF4-FFF2-40B4-BE49-F238E27FC236}">
                  <a16:creationId xmlns:a16="http://schemas.microsoft.com/office/drawing/2014/main" id="{DBB68F5F-334D-26A9-F66E-F811914C5FE9}"/>
                </a:ext>
              </a:extLst>
            </p:cNvPr>
            <p:cNvGrpSpPr/>
            <p:nvPr/>
          </p:nvGrpSpPr>
          <p:grpSpPr>
            <a:xfrm>
              <a:off x="314977" y="8307429"/>
              <a:ext cx="1027264" cy="1096817"/>
              <a:chOff x="4478171" y="5241779"/>
              <a:chExt cx="1651234" cy="1763034"/>
            </a:xfrm>
          </p:grpSpPr>
          <p:pic>
            <p:nvPicPr>
              <p:cNvPr id="20" name="図 51">
                <a:extLst>
                  <a:ext uri="{FF2B5EF4-FFF2-40B4-BE49-F238E27FC236}">
                    <a16:creationId xmlns:a16="http://schemas.microsoft.com/office/drawing/2014/main" id="{48F23126-4CCD-CA3C-561B-3D13C2583C19}"/>
                  </a:ext>
                </a:extLst>
              </p:cNvPr>
              <p:cNvPicPr>
                <a:picLocks noChangeAspect="1"/>
              </p:cNvPicPr>
              <p:nvPr/>
            </p:nvPicPr>
            <p:blipFill rotWithShape="1">
              <a:blip r:embed="rId16">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スマートフォン」の画像検索結果">
                <a:extLst>
                  <a:ext uri="{FF2B5EF4-FFF2-40B4-BE49-F238E27FC236}">
                    <a16:creationId xmlns:a16="http://schemas.microsoft.com/office/drawing/2014/main" id="{27DED895-9D75-A2FC-B1B2-CF160D4C711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図 21">
                <a:extLst>
                  <a:ext uri="{FF2B5EF4-FFF2-40B4-BE49-F238E27FC236}">
                    <a16:creationId xmlns:a16="http://schemas.microsoft.com/office/drawing/2014/main" id="{42341C45-3823-84D4-AA03-92407DCF042F}"/>
                  </a:ext>
                </a:extLst>
              </p:cNvPr>
              <p:cNvPicPr>
                <a:picLocks noChangeAspect="1"/>
              </p:cNvPicPr>
              <p:nvPr/>
            </p:nvPicPr>
            <p:blipFill rotWithShape="1">
              <a:blip r:embed="rId18"/>
              <a:srcRect b="20647"/>
              <a:stretch/>
            </p:blipFill>
            <p:spPr>
              <a:xfrm>
                <a:off x="4567242" y="5462821"/>
                <a:ext cx="623077" cy="1250919"/>
              </a:xfrm>
              <a:prstGeom prst="rect">
                <a:avLst/>
              </a:prstGeom>
            </p:spPr>
          </p:pic>
          <p:pic>
            <p:nvPicPr>
              <p:cNvPr id="23" name="図 22">
                <a:extLst>
                  <a:ext uri="{FF2B5EF4-FFF2-40B4-BE49-F238E27FC236}">
                    <a16:creationId xmlns:a16="http://schemas.microsoft.com/office/drawing/2014/main" id="{E5E94909-CDB8-47DB-95D1-DFD7F8950672}"/>
                  </a:ext>
                </a:extLst>
              </p:cNvPr>
              <p:cNvPicPr>
                <a:picLocks noChangeAspect="1"/>
              </p:cNvPicPr>
              <p:nvPr/>
            </p:nvPicPr>
            <p:blipFill rotWithShape="1">
              <a:blip r:embed="rId18"/>
              <a:srcRect t="93213"/>
              <a:stretch/>
            </p:blipFill>
            <p:spPr>
              <a:xfrm>
                <a:off x="4558036" y="6659875"/>
                <a:ext cx="638166" cy="109581"/>
              </a:xfrm>
              <a:prstGeom prst="rect">
                <a:avLst/>
              </a:prstGeom>
            </p:spPr>
          </p:pic>
        </p:grpSp>
        <p:grpSp>
          <p:nvGrpSpPr>
            <p:cNvPr id="15" name="object 33">
              <a:extLst>
                <a:ext uri="{FF2B5EF4-FFF2-40B4-BE49-F238E27FC236}">
                  <a16:creationId xmlns:a16="http://schemas.microsoft.com/office/drawing/2014/main" id="{2E13B1AC-D5E8-3A70-7BB3-DC1A5D27A0CE}"/>
                </a:ext>
              </a:extLst>
            </p:cNvPr>
            <p:cNvGrpSpPr/>
            <p:nvPr/>
          </p:nvGrpSpPr>
          <p:grpSpPr>
            <a:xfrm>
              <a:off x="870627" y="8341302"/>
              <a:ext cx="432434" cy="432434"/>
              <a:chOff x="890682" y="2161233"/>
              <a:chExt cx="432434" cy="432434"/>
            </a:xfrm>
          </p:grpSpPr>
          <p:sp>
            <p:nvSpPr>
              <p:cNvPr id="17" name="object 34">
                <a:extLst>
                  <a:ext uri="{FF2B5EF4-FFF2-40B4-BE49-F238E27FC236}">
                    <a16:creationId xmlns:a16="http://schemas.microsoft.com/office/drawing/2014/main" id="{10B20C0B-9DB4-052F-214E-A5793055A7BF}"/>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 name="object 35">
                <a:extLst>
                  <a:ext uri="{FF2B5EF4-FFF2-40B4-BE49-F238E27FC236}">
                    <a16:creationId xmlns:a16="http://schemas.microsoft.com/office/drawing/2014/main" id="{62D6320E-5E63-BBBD-736B-44EA25A4B70A}"/>
                  </a:ext>
                </a:extLst>
              </p:cNvPr>
              <p:cNvPicPr/>
              <p:nvPr/>
            </p:nvPicPr>
            <p:blipFill>
              <a:blip r:embed="rId11" cstate="print"/>
              <a:stretch>
                <a:fillRect/>
              </a:stretch>
            </p:blipFill>
            <p:spPr>
              <a:xfrm>
                <a:off x="972442" y="2324323"/>
                <a:ext cx="87109" cy="106311"/>
              </a:xfrm>
              <a:prstGeom prst="rect">
                <a:avLst/>
              </a:prstGeom>
            </p:spPr>
          </p:pic>
          <p:pic>
            <p:nvPicPr>
              <p:cNvPr id="19" name="object 36">
                <a:extLst>
                  <a:ext uri="{FF2B5EF4-FFF2-40B4-BE49-F238E27FC236}">
                    <a16:creationId xmlns:a16="http://schemas.microsoft.com/office/drawing/2014/main" id="{6F919783-BBC8-7668-4654-3C8585DD4DBC}"/>
                  </a:ext>
                </a:extLst>
              </p:cNvPr>
              <p:cNvPicPr/>
              <p:nvPr/>
            </p:nvPicPr>
            <p:blipFill>
              <a:blip r:embed="rId12" cstate="print"/>
              <a:stretch>
                <a:fillRect/>
              </a:stretch>
            </p:blipFill>
            <p:spPr>
              <a:xfrm>
                <a:off x="1079921" y="2323413"/>
                <a:ext cx="199285" cy="107861"/>
              </a:xfrm>
              <a:prstGeom prst="rect">
                <a:avLst/>
              </a:prstGeom>
            </p:spPr>
          </p:pic>
        </p:grpSp>
        <p:pic>
          <p:nvPicPr>
            <p:cNvPr id="16" name="図 7">
              <a:extLst>
                <a:ext uri="{FF2B5EF4-FFF2-40B4-BE49-F238E27FC236}">
                  <a16:creationId xmlns:a16="http://schemas.microsoft.com/office/drawing/2014/main" id="{FEE3A64C-72EF-19A1-4528-33AC9346CBD8}"/>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正方形/長方形 23">
            <a:extLst>
              <a:ext uri="{FF2B5EF4-FFF2-40B4-BE49-F238E27FC236}">
                <a16:creationId xmlns:a16="http://schemas.microsoft.com/office/drawing/2014/main" id="{C80E620E-79C8-9043-19E0-700CFB02B89E}"/>
              </a:ext>
            </a:extLst>
          </p:cNvPr>
          <p:cNvSpPr/>
          <p:nvPr/>
        </p:nvSpPr>
        <p:spPr>
          <a:xfrm>
            <a:off x="7371653" y="3986111"/>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74">
            <a:extLst>
              <a:ext uri="{FF2B5EF4-FFF2-40B4-BE49-F238E27FC236}">
                <a16:creationId xmlns:a16="http://schemas.microsoft.com/office/drawing/2014/main" id="{097B7A27-D954-2430-E340-86F6B774FF28}"/>
              </a:ext>
            </a:extLst>
          </p:cNvPr>
          <p:cNvSpPr txBox="1"/>
          <p:nvPr/>
        </p:nvSpPr>
        <p:spPr>
          <a:xfrm>
            <a:off x="150670" y="467809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5371</TotalTime>
  <Words>1525</Words>
  <Application>Microsoft Office PowerPoint</Application>
  <PresentationFormat>A3 297x420 mm</PresentationFormat>
  <Paragraphs>179</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338</cp:revision>
  <cp:lastPrinted>2026-05-27T23:15:48Z</cp:lastPrinted>
  <dcterms:created xsi:type="dcterms:W3CDTF">2020-12-15T06:24:16Z</dcterms:created>
  <dcterms:modified xsi:type="dcterms:W3CDTF">2026-10-06T09:11:12Z</dcterms:modified>
</cp:coreProperties>
</file>