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ECECEC"/>
    <a:srgbClr val="FFE1E1"/>
    <a:srgbClr val="B9E0B4"/>
    <a:srgbClr val="F0975A"/>
    <a:srgbClr val="FFE9B3"/>
    <a:srgbClr val="103879"/>
    <a:srgbClr val="ECB2B2"/>
    <a:srgbClr val="EB3644"/>
    <a:srgbClr val="D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88" autoAdjust="0"/>
    <p:restoredTop sz="91872" autoAdjust="0"/>
  </p:normalViewPr>
  <p:slideViewPr>
    <p:cSldViewPr snapToGrid="0">
      <p:cViewPr varScale="1">
        <p:scale>
          <a:sx n="56" d="100"/>
          <a:sy n="56" d="100"/>
        </p:scale>
        <p:origin x="102" y="930"/>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jp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jpe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jpeg"/><Relationship Id="rId22"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28.png"/><Relationship Id="rId18" Type="http://schemas.openxmlformats.org/officeDocument/2006/relationships/image" Target="../media/image33.png"/><Relationship Id="rId26" Type="http://schemas.openxmlformats.org/officeDocument/2006/relationships/image" Target="../media/image39.svg"/><Relationship Id="rId3" Type="http://schemas.openxmlformats.org/officeDocument/2006/relationships/image" Target="../media/image23.svg"/><Relationship Id="rId21" Type="http://schemas.openxmlformats.org/officeDocument/2006/relationships/image" Target="../media/image36.png"/><Relationship Id="rId7" Type="http://schemas.openxmlformats.org/officeDocument/2006/relationships/image" Target="../media/image3.png"/><Relationship Id="rId12" Type="http://schemas.openxmlformats.org/officeDocument/2006/relationships/image" Target="../media/image27.png"/><Relationship Id="rId17" Type="http://schemas.openxmlformats.org/officeDocument/2006/relationships/image" Target="../media/image32.png"/><Relationship Id="rId25"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31.png"/><Relationship Id="rId20"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26.png"/><Relationship Id="rId24" Type="http://schemas.openxmlformats.org/officeDocument/2006/relationships/image" Target="../media/image17.png"/><Relationship Id="rId5" Type="http://schemas.openxmlformats.org/officeDocument/2006/relationships/image" Target="../media/image1.png"/><Relationship Id="rId15" Type="http://schemas.openxmlformats.org/officeDocument/2006/relationships/image" Target="../media/image30.jpeg"/><Relationship Id="rId23" Type="http://schemas.openxmlformats.org/officeDocument/2006/relationships/image" Target="../media/image38.emf"/><Relationship Id="rId10" Type="http://schemas.openxmlformats.org/officeDocument/2006/relationships/image" Target="../media/image25.png"/><Relationship Id="rId19" Type="http://schemas.openxmlformats.org/officeDocument/2006/relationships/image" Target="../media/image34.jpeg"/><Relationship Id="rId4" Type="http://schemas.openxmlformats.org/officeDocument/2006/relationships/image" Target="../media/image24.png"/><Relationship Id="rId9" Type="http://schemas.openxmlformats.org/officeDocument/2006/relationships/image" Target="../media/image5.png"/><Relationship Id="rId14" Type="http://schemas.openxmlformats.org/officeDocument/2006/relationships/image" Target="../media/image29.jpeg"/><Relationship Id="rId22" Type="http://schemas.openxmlformats.org/officeDocument/2006/relationships/image" Target="../media/image37.jpg"/><Relationship Id="rId27"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一般地向け（－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10℃</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370L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4">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ふろ自動</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スイッチオン</a:t>
                  </a:r>
                  <a:endParaRPr lang="ja-JP" altLang="en-US" sz="500">
                    <a:ea typeface="ＭＳ Ｐゴシック" panose="020B0600070205080204" pitchFamily="50" charset="-128"/>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お湯はり開始</a:t>
                  </a:r>
                  <a:endParaRPr lang="ja-JP" altLang="en-US" sz="500">
                    <a:ea typeface="ＭＳ Ｐゴシック" panose="020B0600070205080204" pitchFamily="50" charset="-128"/>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設定された湯温・</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湯量でお湯はり停止</a:t>
                  </a:r>
                  <a:endParaRPr lang="ja-JP" altLang="en-US" sz="500">
                    <a:ea typeface="ＭＳ Ｐゴシック" panose="020B0600070205080204" pitchFamily="50" charset="-128"/>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メロディと音声</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ガイドでお知らせ</a:t>
                  </a:r>
                  <a:endParaRPr lang="ja-JP" altLang="en-US" sz="500">
                    <a:ea typeface="ＭＳ Ｐゴシック" panose="020B0600070205080204" pitchFamily="50" charset="-128"/>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入浴を待機</a:t>
                  </a:r>
                  <a:endParaRPr lang="ja-JP" altLang="en-US" sz="500">
                    <a:ea typeface="ＭＳ Ｐゴシック" panose="020B0600070205080204" pitchFamily="50" charset="-128"/>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入浴を検知して</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設定湯温に追いだき</a:t>
                  </a:r>
                  <a:endParaRPr lang="ja-JP" altLang="en-US" sz="500">
                    <a:ea typeface="ＭＳ Ｐゴシック" panose="020B0600070205080204" pitchFamily="50" charset="-128"/>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22" name="Picture 429" descr="C:\Users\0128282\Desktop\アセット 1 - コピー.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19" name="図 178"/>
              <p:cNvPicPr>
                <a:picLocks noChangeAspect="1"/>
              </p:cNvPicPr>
              <p:nvPr/>
            </p:nvPicPr>
            <p:blipFill>
              <a:blip r:embed="rId6">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89" name="テキスト ボックス 13"/>
          <p:cNvSpPr txBox="1">
            <a:spLocks noChangeArrowheads="1"/>
          </p:cNvSpPr>
          <p:nvPr/>
        </p:nvSpPr>
        <p:spPr bwMode="auto">
          <a:xfrm>
            <a:off x="6163085" y="1189344"/>
            <a:ext cx="2706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対応インターホンリモコン</a:t>
            </a:r>
          </a:p>
        </p:txBody>
      </p:sp>
      <p:sp>
        <p:nvSpPr>
          <p:cNvPr id="390" name="テキスト ボックス 14"/>
          <p:cNvSpPr txBox="1">
            <a:spLocks noChangeArrowheads="1"/>
          </p:cNvSpPr>
          <p:nvPr/>
        </p:nvSpPr>
        <p:spPr bwMode="auto">
          <a:xfrm>
            <a:off x="6133783" y="1516299"/>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99" name="図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36194" y="1886705"/>
            <a:ext cx="1765264" cy="1165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5" name="図 6"/>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427653" y="3058390"/>
            <a:ext cx="2505814" cy="415498"/>
          </a:xfrm>
          <a:prstGeom prst="rect">
            <a:avLst/>
          </a:prstGeom>
          <a:noFill/>
        </p:spPr>
        <p:txBody>
          <a:bodyPr wrap="none">
            <a:spAutoFit/>
          </a:bodyPr>
          <a:lstStyle/>
          <a:p>
            <a:pPr algn="ctr">
              <a:defRPr/>
            </a:pP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RBP-GADW2(S)</a:t>
            </a:r>
          </a:p>
          <a:p>
            <a:pPr algn="ctr">
              <a:defRPr/>
            </a:pP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希望小売価格 </a:t>
            </a: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77,000</a:t>
            </a: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円</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（税抜</a:t>
            </a:r>
            <a:r>
              <a:rPr kumimoji="1" lang="en-US" altLang="ja-JP" sz="800" dirty="0">
                <a:solidFill>
                  <a:schemeClr val="tx1">
                    <a:lumMod val="75000"/>
                    <a:lumOff val="25000"/>
                  </a:schemeClr>
                </a:solidFill>
                <a:latin typeface="Meiryo UI" panose="020B0604030504040204" pitchFamily="50" charset="-128"/>
                <a:ea typeface="Meiryo UI" panose="020B0604030504040204" pitchFamily="50" charset="-128"/>
              </a:rPr>
              <a:t>70,000</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円）</a:t>
            </a:r>
          </a:p>
        </p:txBody>
      </p:sp>
      <p:pic>
        <p:nvPicPr>
          <p:cNvPr id="416" name="Picture 24" descr="7"/>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20572" y="3160824"/>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7" name="Rectangle 30"/>
          <p:cNvSpPr>
            <a:spLocks/>
          </p:cNvSpPr>
          <p:nvPr/>
        </p:nvSpPr>
        <p:spPr bwMode="auto">
          <a:xfrm>
            <a:off x="2617351" y="2963876"/>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418" name="Rectangle 32"/>
          <p:cNvSpPr>
            <a:spLocks/>
          </p:cNvSpPr>
          <p:nvPr/>
        </p:nvSpPr>
        <p:spPr bwMode="auto">
          <a:xfrm>
            <a:off x="2812571" y="3165220"/>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419" name="Rectangle 33"/>
          <p:cNvSpPr>
            <a:spLocks/>
          </p:cNvSpPr>
          <p:nvPr/>
        </p:nvSpPr>
        <p:spPr bwMode="auto">
          <a:xfrm>
            <a:off x="2589962" y="2982460"/>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420" name="グループ化 419"/>
          <p:cNvGrpSpPr/>
          <p:nvPr/>
        </p:nvGrpSpPr>
        <p:grpSpPr>
          <a:xfrm>
            <a:off x="199187" y="2949840"/>
            <a:ext cx="2419350" cy="473123"/>
            <a:chOff x="168669" y="2921069"/>
            <a:chExt cx="2419350" cy="473123"/>
          </a:xfrm>
        </p:grpSpPr>
        <p:sp>
          <p:nvSpPr>
            <p:cNvPr id="421" name="Rectangle 26"/>
            <p:cNvSpPr>
              <a:spLocks/>
            </p:cNvSpPr>
            <p:nvPr/>
          </p:nvSpPr>
          <p:spPr bwMode="auto">
            <a:xfrm>
              <a:off x="168669" y="2921069"/>
              <a:ext cx="380871"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E  ]</a:t>
              </a:r>
            </a:p>
          </p:txBody>
        </p:sp>
        <p:sp>
          <p:nvSpPr>
            <p:cNvPr id="422" name="Rectangle 27"/>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423" name="Rectangle 28"/>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424" name="Rectangle 29"/>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425" name="Rectangle 30"/>
            <p:cNvSpPr>
              <a:spLocks/>
            </p:cNvSpPr>
            <p:nvPr/>
          </p:nvSpPr>
          <p:spPr bwMode="auto">
            <a:xfrm>
              <a:off x="1800619" y="3056462"/>
              <a:ext cx="787400" cy="16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年間給湯保温効率</a:t>
              </a:r>
            </a:p>
          </p:txBody>
        </p:sp>
        <p:sp>
          <p:nvSpPr>
            <p:cNvPr id="426" name="Rectangle 31"/>
            <p:cNvSpPr>
              <a:spLocks/>
            </p:cNvSpPr>
            <p:nvPr/>
          </p:nvSpPr>
          <p:spPr bwMode="auto">
            <a:xfrm>
              <a:off x="1054125" y="3114814"/>
              <a:ext cx="470640"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100</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427" name="Rectangle 32"/>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428" name="Rectangle 33"/>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429" name="Line 34"/>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430" name="Line 35"/>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432" name="テキスト ボックス 431"/>
          <p:cNvSpPr txBox="1"/>
          <p:nvPr/>
        </p:nvSpPr>
        <p:spPr>
          <a:xfrm>
            <a:off x="276550" y="2353702"/>
            <a:ext cx="1662635"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リモコン除く</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33" name="Rectangle 36"/>
          <p:cNvSpPr>
            <a:spLocks/>
          </p:cNvSpPr>
          <p:nvPr/>
        </p:nvSpPr>
        <p:spPr bwMode="auto">
          <a:xfrm>
            <a:off x="232761" y="2491252"/>
            <a:ext cx="2338139"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1,278,200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1,162,000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sp>
        <p:nvSpPr>
          <p:cNvPr id="436" name="テキスト ボックス 435"/>
          <p:cNvSpPr txBox="1"/>
          <p:nvPr/>
        </p:nvSpPr>
        <p:spPr>
          <a:xfrm>
            <a:off x="253658" y="1995368"/>
            <a:ext cx="1463945" cy="338554"/>
          </a:xfrm>
          <a:prstGeom prst="rect">
            <a:avLst/>
          </a:prstGeom>
          <a:noFill/>
        </p:spPr>
        <p:txBody>
          <a:bodyPr wrap="square" rtlCol="0">
            <a:spAutoFit/>
          </a:bodyPr>
          <a:lstStyle/>
          <a:p>
            <a:r>
              <a:rPr kumimoji="1" lang="en-US" altLang="ja-JP" sz="1600" b="1" dirty="0">
                <a:solidFill>
                  <a:schemeClr val="tx1">
                    <a:lumMod val="75000"/>
                    <a:lumOff val="25000"/>
                  </a:schemeClr>
                </a:solidFill>
              </a:rPr>
              <a:t>CHP-E37AZ2</a:t>
            </a:r>
            <a:endParaRPr kumimoji="1" lang="ja-JP" altLang="en-US" sz="1600" b="1" dirty="0">
              <a:solidFill>
                <a:schemeClr val="tx1">
                  <a:lumMod val="75000"/>
                  <a:lumOff val="25000"/>
                </a:schemeClr>
              </a:solidFill>
            </a:endParaRP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442" name="図 441"/>
          <p:cNvPicPr>
            <a:picLocks noChangeAspect="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45600" y="853421"/>
            <a:ext cx="2258484" cy="1088902"/>
          </a:xfrm>
          <a:prstGeom prst="rect">
            <a:avLst/>
          </a:prstGeom>
        </p:spPr>
      </p:pic>
      <p:sp>
        <p:nvSpPr>
          <p:cNvPr id="443" name="Rectangle 61"/>
          <p:cNvSpPr>
            <a:spLocks/>
          </p:cNvSpPr>
          <p:nvPr/>
        </p:nvSpPr>
        <p:spPr bwMode="auto">
          <a:xfrm>
            <a:off x="146427" y="1105673"/>
            <a:ext cx="2262187" cy="590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115000"/>
              </a:lnSpc>
              <a:spcBef>
                <a:spcPct val="0"/>
              </a:spcBef>
              <a:buSzTx/>
              <a:buFontTx/>
              <a:buNone/>
            </a:pPr>
            <a:r>
              <a:rPr lang="ja-JP" altLang="en-US" sz="1200" dirty="0">
                <a:solidFill>
                  <a:schemeClr val="tx1">
                    <a:lumMod val="75000"/>
                    <a:lumOff val="25000"/>
                  </a:schemeClr>
                </a:solidFill>
                <a:latin typeface="ＭＳ Ｐゴシック" panose="020B0600070205080204" pitchFamily="50" charset="-128"/>
                <a:ea typeface="HGPｺﾞｼｯｸE" panose="020B0900000000000000" pitchFamily="50" charset="-128"/>
                <a:sym typeface="ＭＳ Ｐゴシック" panose="020B0600070205080204" pitchFamily="50" charset="-128"/>
              </a:rPr>
              <a:t>　</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　コロナエコキュートで</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　　安心で快適な給湯生活</a:t>
            </a:r>
          </a:p>
        </p:txBody>
      </p:sp>
      <p:pic>
        <p:nvPicPr>
          <p:cNvPr id="444" name="図 44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835562" y="931081"/>
            <a:ext cx="912165" cy="2509419"/>
          </a:xfrm>
          <a:prstGeom prst="rect">
            <a:avLst/>
          </a:prstGeom>
        </p:spPr>
      </p:pic>
      <p:pic>
        <p:nvPicPr>
          <p:cNvPr id="445" name="図 44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563906" y="2487866"/>
            <a:ext cx="1144475" cy="979067"/>
          </a:xfrm>
          <a:prstGeom prst="rect">
            <a:avLst/>
          </a:prstGeom>
        </p:spPr>
      </p:pic>
      <p:pic>
        <p:nvPicPr>
          <p:cNvPr id="2" name="図 1"/>
          <p:cNvPicPr>
            <a:picLocks noChangeAspect="1"/>
          </p:cNvPicPr>
          <p:nvPr/>
        </p:nvPicPr>
        <p:blipFill rotWithShape="1">
          <a:blip r:embed="rId14" cstate="print">
            <a:extLst>
              <a:ext uri="{28A0092B-C50C-407E-A947-70E740481C1C}">
                <a14:useLocalDpi xmlns:a14="http://schemas.microsoft.com/office/drawing/2010/main" val="0"/>
              </a:ext>
            </a:extLst>
          </a:blip>
          <a:srcRect l="6648" t="3253" r="7346" b="9170"/>
          <a:stretch/>
        </p:blipFill>
        <p:spPr>
          <a:xfrm>
            <a:off x="6131196" y="1942040"/>
            <a:ext cx="1248007" cy="1017519"/>
          </a:xfrm>
          <a:prstGeom prst="rect">
            <a:avLst/>
          </a:prstGeom>
        </p:spPr>
      </p:pic>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741200" y="1082880"/>
            <a:ext cx="1489893" cy="602623"/>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19027" y="795369"/>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16"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7" cstate="print"/>
            <a:stretch>
              <a:fillRect/>
            </a:stretch>
          </p:blipFill>
          <p:spPr>
            <a:xfrm>
              <a:off x="1079921" y="2323413"/>
              <a:ext cx="199285" cy="107861"/>
            </a:xfrm>
            <a:prstGeom prst="rect">
              <a:avLst/>
            </a:prstGeom>
          </p:spPr>
        </p:pic>
      </p:grpSp>
      <p:sp>
        <p:nvSpPr>
          <p:cNvPr id="3" name="テキスト ボックス 10">
            <a:extLst>
              <a:ext uri="{FF2B5EF4-FFF2-40B4-BE49-F238E27FC236}">
                <a16:creationId xmlns:a16="http://schemas.microsoft.com/office/drawing/2014/main" id="{5DA9BFB7-DA9D-1A8B-93A3-A41F7F869D86}"/>
              </a:ext>
            </a:extLst>
          </p:cNvPr>
          <p:cNvSpPr txBox="1">
            <a:spLocks noChangeArrowheads="1"/>
          </p:cNvSpPr>
          <p:nvPr/>
        </p:nvSpPr>
        <p:spPr bwMode="auto">
          <a:xfrm>
            <a:off x="9337239" y="1261226"/>
            <a:ext cx="3570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給湯圧力の向上によりシャワーも湯はりも快適に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4" name="テキスト ボックス 3">
            <a:extLst>
              <a:ext uri="{FF2B5EF4-FFF2-40B4-BE49-F238E27FC236}">
                <a16:creationId xmlns:a16="http://schemas.microsoft.com/office/drawing/2014/main" id="{818E3BE4-B5E2-4725-ABC6-1CC2DA401C8F}"/>
              </a:ext>
            </a:extLst>
          </p:cNvPr>
          <p:cNvSpPr txBox="1"/>
          <p:nvPr/>
        </p:nvSpPr>
        <p:spPr>
          <a:xfrm>
            <a:off x="9428897" y="1558927"/>
            <a:ext cx="2185989" cy="615553"/>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endParaRPr lang="en-US" altLang="ja-JP" sz="1000" dirty="0">
              <a:effectLst/>
              <a:latin typeface="HGPｺﾞｼｯｸM" panose="020B0600000000000000" pitchFamily="50" charset="-128"/>
              <a:ea typeface="HGPｺﾞｼｯｸM" panose="020B0600000000000000" pitchFamily="50" charset="-128"/>
            </a:endParaRPr>
          </a:p>
          <a:p>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latin typeface="HGPｺﾞｼｯｸE" panose="020B0900000000000000" pitchFamily="50" charset="-128"/>
                <a:ea typeface="HGPｺﾞｼｯｸE" panose="020B0900000000000000" pitchFamily="50" charset="-128"/>
              </a:rPr>
              <a:t>26</a:t>
            </a:r>
            <a:r>
              <a:rPr lang="en-US" altLang="ja-JP" sz="2000" dirty="0">
                <a:effectLst/>
                <a:latin typeface="HGPｺﾞｼｯｸE" panose="020B0900000000000000" pitchFamily="50" charset="-128"/>
                <a:ea typeface="HGPｺﾞｼｯｸE" panose="020B0900000000000000" pitchFamily="50" charset="-128"/>
              </a:rPr>
              <a:t>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50" name="テキスト ボックス 49">
            <a:extLst>
              <a:ext uri="{FF2B5EF4-FFF2-40B4-BE49-F238E27FC236}">
                <a16:creationId xmlns:a16="http://schemas.microsoft.com/office/drawing/2014/main" id="{C4772EFF-5B6A-5AE1-A275-FF4A4F8E8209}"/>
              </a:ext>
            </a:extLst>
          </p:cNvPr>
          <p:cNvSpPr txBox="1"/>
          <p:nvPr/>
        </p:nvSpPr>
        <p:spPr>
          <a:xfrm>
            <a:off x="10548126" y="1808350"/>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300kPa</a:t>
            </a:r>
            <a:endParaRPr lang="ja-JP" altLang="en-US" sz="36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51" name="矢印: 右 50">
            <a:extLst>
              <a:ext uri="{FF2B5EF4-FFF2-40B4-BE49-F238E27FC236}">
                <a16:creationId xmlns:a16="http://schemas.microsoft.com/office/drawing/2014/main" id="{24BDFC34-51AC-02D4-F16D-0D04968F0F15}"/>
              </a:ext>
            </a:extLst>
          </p:cNvPr>
          <p:cNvSpPr/>
          <p:nvPr/>
        </p:nvSpPr>
        <p:spPr>
          <a:xfrm>
            <a:off x="10404756" y="1942040"/>
            <a:ext cx="432904"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2" name="図 51" descr="グラフ, ダイアグラム&#10;&#10;AI によって生成されたコンテンツは間違っている可能性があります。">
            <a:extLst>
              <a:ext uri="{FF2B5EF4-FFF2-40B4-BE49-F238E27FC236}">
                <a16:creationId xmlns:a16="http://schemas.microsoft.com/office/drawing/2014/main" id="{D913A484-E5A2-E7C1-6578-C60B10E48198}"/>
              </a:ext>
            </a:extLst>
          </p:cNvPr>
          <p:cNvPicPr>
            <a:picLocks noChangeAspect="1"/>
          </p:cNvPicPr>
          <p:nvPr/>
        </p:nvPicPr>
        <p:blipFill rotWithShape="1">
          <a:blip r:embed="rId18" cstate="print">
            <a:extLst>
              <a:ext uri="{28A0092B-C50C-407E-A947-70E740481C1C}">
                <a14:useLocalDpi xmlns:a14="http://schemas.microsoft.com/office/drawing/2010/main" val="0"/>
              </a:ext>
            </a:extLst>
          </a:blip>
          <a:srcRect b="17163"/>
          <a:stretch/>
        </p:blipFill>
        <p:spPr bwMode="auto">
          <a:xfrm>
            <a:off x="9416482" y="2403643"/>
            <a:ext cx="2312484" cy="1050749"/>
          </a:xfrm>
          <a:prstGeom prst="rect">
            <a:avLst/>
          </a:prstGeom>
          <a:noFill/>
          <a:ln>
            <a:noFill/>
          </a:ln>
          <a:extLst>
            <a:ext uri="{53640926-AAD7-44D8-BBD7-CCE9431645EC}">
              <a14:shadowObscured xmlns:a14="http://schemas.microsoft.com/office/drawing/2010/main"/>
            </a:ext>
          </a:extLst>
        </p:spPr>
      </p:pic>
      <p:sp>
        <p:nvSpPr>
          <p:cNvPr id="53" name="テキスト ボックス 274">
            <a:extLst>
              <a:ext uri="{FF2B5EF4-FFF2-40B4-BE49-F238E27FC236}">
                <a16:creationId xmlns:a16="http://schemas.microsoft.com/office/drawing/2014/main" id="{93A1289D-B083-0B1B-F31A-C3AD2D429CD6}"/>
              </a:ext>
            </a:extLst>
          </p:cNvPr>
          <p:cNvSpPr txBox="1"/>
          <p:nvPr/>
        </p:nvSpPr>
        <p:spPr>
          <a:xfrm>
            <a:off x="11659093" y="2419540"/>
            <a:ext cx="1190272" cy="55399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条件］給水元圧</a:t>
            </a:r>
            <a:r>
              <a:rPr lang="en-US" altLang="ja-JP" sz="600" dirty="0">
                <a:latin typeface="メイリオ" panose="020B0604030504040204" pitchFamily="50" charset="-128"/>
                <a:ea typeface="メイリオ" panose="020B0604030504040204" pitchFamily="50" charset="-128"/>
              </a:rPr>
              <a:t>350kPa</a:t>
            </a:r>
            <a:r>
              <a:rPr lang="ja-JP" altLang="en-US" sz="600" dirty="0">
                <a:latin typeface="メイリオ" panose="020B0604030504040204" pitchFamily="50" charset="-128"/>
                <a:ea typeface="メイリオ" panose="020B0604030504040204" pitchFamily="50" charset="-128"/>
              </a:rPr>
              <a:t>、</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レクト出湯、 架橋ポリエ</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がり。</a:t>
            </a:r>
            <a:endParaRPr kumimoji="1" lang="ja-JP" altLang="en-US" sz="600" dirty="0">
              <a:latin typeface="メイリオ" panose="020B0604030504040204" pitchFamily="50" charset="-128"/>
              <a:ea typeface="メイリオ" panose="020B0604030504040204" pitchFamily="50" charset="-128"/>
            </a:endParaRPr>
          </a:p>
        </p:txBody>
      </p:sp>
      <p:sp>
        <p:nvSpPr>
          <p:cNvPr id="54" name="吹き出し: 円形 53">
            <a:extLst>
              <a:ext uri="{FF2B5EF4-FFF2-40B4-BE49-F238E27FC236}">
                <a16:creationId xmlns:a16="http://schemas.microsoft.com/office/drawing/2014/main" id="{0DA75C4E-9C95-C158-83B2-24F9049EC1EC}"/>
              </a:ext>
            </a:extLst>
          </p:cNvPr>
          <p:cNvSpPr/>
          <p:nvPr/>
        </p:nvSpPr>
        <p:spPr>
          <a:xfrm>
            <a:off x="12160142" y="1516665"/>
            <a:ext cx="518040" cy="373208"/>
          </a:xfrm>
          <a:prstGeom prst="wedgeEllipseCallout">
            <a:avLst>
              <a:gd name="adj1" fmla="val -54844"/>
              <a:gd name="adj2" fmla="val 52349"/>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dirty="0"/>
          </a:p>
        </p:txBody>
      </p:sp>
      <p:sp>
        <p:nvSpPr>
          <p:cNvPr id="55" name="正方形/長方形 54">
            <a:extLst>
              <a:ext uri="{FF2B5EF4-FFF2-40B4-BE49-F238E27FC236}">
                <a16:creationId xmlns:a16="http://schemas.microsoft.com/office/drawing/2014/main" id="{D7D04600-BF6E-30F2-63A4-CC2F943FD5D7}"/>
              </a:ext>
            </a:extLst>
          </p:cNvPr>
          <p:cNvSpPr/>
          <p:nvPr/>
        </p:nvSpPr>
        <p:spPr>
          <a:xfrm>
            <a:off x="12117637" y="1544746"/>
            <a:ext cx="603050" cy="348813"/>
          </a:xfrm>
          <a:prstGeom prst="rect">
            <a:avLst/>
          </a:prstGeom>
          <a:noFill/>
        </p:spPr>
        <p:txBody>
          <a:bodyPr wrap="none" lIns="91440" tIns="45720" rIns="91440" bIns="45720">
            <a:spAutoFit/>
          </a:bodyPr>
          <a:lstStyle/>
          <a:p>
            <a:pPr algn="ctr">
              <a:lnSpc>
                <a:spcPts val="1000"/>
              </a:lnSpc>
            </a:pPr>
            <a:r>
              <a:rPr lang="ja-JP" altLang="en-US"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約</a:t>
            </a:r>
            <a:r>
              <a:rPr lang="en-US" altLang="ja-JP" sz="12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15</a:t>
            </a:r>
            <a:r>
              <a:rPr lang="ja-JP" altLang="en-US"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a:t>
            </a:r>
            <a:endParaRPr lang="en-US" altLang="ja-JP"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a:p>
            <a:pPr algn="ctr">
              <a:lnSpc>
                <a:spcPts val="1000"/>
              </a:lnSpc>
            </a:pPr>
            <a:r>
              <a:rPr lang="en-US" altLang="ja-JP" sz="9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UP</a:t>
            </a:r>
            <a:endParaRPr lang="ja-JP" altLang="en-US" sz="9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p:txBody>
      </p:sp>
      <p:cxnSp>
        <p:nvCxnSpPr>
          <p:cNvPr id="34" name="直線コネクタ 9">
            <a:extLst>
              <a:ext uri="{FF2B5EF4-FFF2-40B4-BE49-F238E27FC236}">
                <a16:creationId xmlns:a16="http://schemas.microsoft.com/office/drawing/2014/main" id="{D18BD283-5733-D18D-282F-02B9D4696EB1}"/>
              </a:ext>
            </a:extLst>
          </p:cNvPr>
          <p:cNvCxnSpPr>
            <a:cxnSpLocks noChangeShapeType="1"/>
          </p:cNvCxnSpPr>
          <p:nvPr/>
        </p:nvCxnSpPr>
        <p:spPr bwMode="auto">
          <a:xfrm>
            <a:off x="6846858" y="376139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7" name="テキスト ボックス 13">
            <a:extLst>
              <a:ext uri="{FF2B5EF4-FFF2-40B4-BE49-F238E27FC236}">
                <a16:creationId xmlns:a16="http://schemas.microsoft.com/office/drawing/2014/main" id="{D098B3AF-4203-AB81-C02A-2EDEF12F0350}"/>
              </a:ext>
            </a:extLst>
          </p:cNvPr>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173" name="正方形/長方形 172">
            <a:extLst>
              <a:ext uri="{FF2B5EF4-FFF2-40B4-BE49-F238E27FC236}">
                <a16:creationId xmlns:a16="http://schemas.microsoft.com/office/drawing/2014/main" id="{6E19E055-ACB5-7FB5-C528-1B5CD75F0022}"/>
              </a:ext>
            </a:extLst>
          </p:cNvPr>
          <p:cNvSpPr/>
          <p:nvPr/>
        </p:nvSpPr>
        <p:spPr>
          <a:xfrm>
            <a:off x="6923187" y="3778994"/>
            <a:ext cx="5163594"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AZ2</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シリーズは様々な電気料金メニューに対応します！</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181" name="直線コネクタ 9">
            <a:extLst>
              <a:ext uri="{FF2B5EF4-FFF2-40B4-BE49-F238E27FC236}">
                <a16:creationId xmlns:a16="http://schemas.microsoft.com/office/drawing/2014/main" id="{764195E6-EE0B-A17E-2F22-500EE865EC6F}"/>
              </a:ext>
            </a:extLst>
          </p:cNvPr>
          <p:cNvCxnSpPr>
            <a:cxnSpLocks noChangeShapeType="1"/>
          </p:cNvCxnSpPr>
          <p:nvPr/>
        </p:nvCxnSpPr>
        <p:spPr bwMode="auto">
          <a:xfrm>
            <a:off x="6814228" y="412938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2" name="正方形/長方形 19">
            <a:extLst>
              <a:ext uri="{FF2B5EF4-FFF2-40B4-BE49-F238E27FC236}">
                <a16:creationId xmlns:a16="http://schemas.microsoft.com/office/drawing/2014/main" id="{514E0D54-314B-46C7-BB1D-E3D03931E700}"/>
              </a:ext>
            </a:extLst>
          </p:cNvPr>
          <p:cNvSpPr>
            <a:spLocks noChangeArrowheads="1"/>
          </p:cNvSpPr>
          <p:nvPr/>
        </p:nvSpPr>
        <p:spPr bwMode="auto">
          <a:xfrm>
            <a:off x="6809465" y="375314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83" name="テキスト ボックス 6">
            <a:extLst>
              <a:ext uri="{FF2B5EF4-FFF2-40B4-BE49-F238E27FC236}">
                <a16:creationId xmlns:a16="http://schemas.microsoft.com/office/drawing/2014/main" id="{59AFAE20-C574-3AD0-F445-4065CCA6F674}"/>
              </a:ext>
            </a:extLst>
          </p:cNvPr>
          <p:cNvSpPr txBox="1">
            <a:spLocks noChangeArrowheads="1"/>
          </p:cNvSpPr>
          <p:nvPr/>
        </p:nvSpPr>
        <p:spPr bwMode="auto">
          <a:xfrm>
            <a:off x="6749297" y="7422341"/>
            <a:ext cx="598529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900" b="1" dirty="0">
                <a:latin typeface="BIZ UDPゴシック" panose="020B0400000000000000" pitchFamily="50" charset="-128"/>
                <a:ea typeface="BIZ UDPゴシック" panose="020B0400000000000000" pitchFamily="50" charset="-128"/>
              </a:rPr>
              <a:t>（注</a:t>
            </a:r>
            <a:r>
              <a:rPr kumimoji="1" lang="ja-JP" altLang="en-US" sz="900" b="1" dirty="0">
                <a:latin typeface="メイリオ" panose="020B0604030504040204" pitchFamily="50" charset="-128"/>
                <a:ea typeface="メイリオ" panose="020B0604030504040204" pitchFamily="50" charset="-128"/>
              </a:rPr>
              <a:t>）</a:t>
            </a:r>
            <a:endParaRPr kumimoji="1" lang="en-US" altLang="ja-JP" sz="900" b="1" dirty="0">
              <a:latin typeface="メイリオ" panose="020B0604030504040204" pitchFamily="50" charset="-128"/>
              <a:ea typeface="メイリオ" panose="020B0604030504040204" pitchFamily="50" charset="-128"/>
            </a:endParaRPr>
          </a:p>
          <a:p>
            <a:pPr>
              <a:spcBef>
                <a:spcPts val="0"/>
              </a:spcBef>
              <a:buNone/>
            </a:pPr>
            <a:endParaRPr kumimoji="1"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900" dirty="0">
                <a:latin typeface="メイリオ" panose="020B0604030504040204" pitchFamily="50" charset="-128"/>
                <a:ea typeface="メイリオ" panose="020B0604030504040204" pitchFamily="50" charset="-128"/>
              </a:rPr>
              <a:t>げ</a:t>
            </a:r>
            <a:r>
              <a:rPr lang="ja-JP" altLang="ja-JP" sz="9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「エネルギー性能計算プログラム（住宅版）」（通称</a:t>
            </a:r>
            <a:r>
              <a:rPr lang="en-US" altLang="ja-JP" sz="900" dirty="0">
                <a:latin typeface="メイリオ" panose="020B0604030504040204" pitchFamily="50" charset="-128"/>
                <a:ea typeface="メイリオ" panose="020B0604030504040204" pitchFamily="50" charset="-128"/>
              </a:rPr>
              <a:t>Web</a:t>
            </a:r>
            <a:r>
              <a:rPr lang="ja-JP" altLang="ja-JP" sz="900" dirty="0">
                <a:latin typeface="メイリオ" panose="020B0604030504040204" pitchFamily="50" charset="-128"/>
                <a:ea typeface="メイリオ" panose="020B0604030504040204" pitchFamily="50" charset="-128"/>
              </a:rPr>
              <a:t>プロ）では、給湯設備（ヒートポンプ給湯機）</a:t>
            </a:r>
            <a:r>
              <a:rPr lang="ja-JP" altLang="en-US" sz="900" dirty="0">
                <a:latin typeface="メイリオ" panose="020B0604030504040204" pitchFamily="50" charset="-128"/>
                <a:ea typeface="メイリオ" panose="020B0604030504040204" pitchFamily="50" charset="-128"/>
              </a:rPr>
              <a:t>の</a:t>
            </a:r>
            <a:r>
              <a:rPr lang="ja-JP" altLang="ja-JP" sz="9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pSp>
        <p:nvGrpSpPr>
          <p:cNvPr id="193" name="object 33">
            <a:extLst>
              <a:ext uri="{FF2B5EF4-FFF2-40B4-BE49-F238E27FC236}">
                <a16:creationId xmlns:a16="http://schemas.microsoft.com/office/drawing/2014/main" id="{CBB762F9-0474-8399-C9C1-DBA3A85F6416}"/>
              </a:ext>
            </a:extLst>
          </p:cNvPr>
          <p:cNvGrpSpPr/>
          <p:nvPr/>
        </p:nvGrpSpPr>
        <p:grpSpPr>
          <a:xfrm>
            <a:off x="12333825" y="3728220"/>
            <a:ext cx="432434" cy="432434"/>
            <a:chOff x="909735" y="2161233"/>
            <a:chExt cx="432434" cy="432434"/>
          </a:xfrm>
        </p:grpSpPr>
        <p:sp>
          <p:nvSpPr>
            <p:cNvPr id="194" name="object 34">
              <a:extLst>
                <a:ext uri="{FF2B5EF4-FFF2-40B4-BE49-F238E27FC236}">
                  <a16:creationId xmlns:a16="http://schemas.microsoft.com/office/drawing/2014/main" id="{B7CA27B8-7A45-3F3D-2222-DA77754860F9}"/>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95" name="object 35">
              <a:extLst>
                <a:ext uri="{FF2B5EF4-FFF2-40B4-BE49-F238E27FC236}">
                  <a16:creationId xmlns:a16="http://schemas.microsoft.com/office/drawing/2014/main" id="{1D43A194-387B-8F22-0025-55C4E90085F8}"/>
                </a:ext>
              </a:extLst>
            </p:cNvPr>
            <p:cNvPicPr/>
            <p:nvPr/>
          </p:nvPicPr>
          <p:blipFill>
            <a:blip r:embed="rId16" cstate="print"/>
            <a:stretch>
              <a:fillRect/>
            </a:stretch>
          </p:blipFill>
          <p:spPr>
            <a:xfrm>
              <a:off x="972442" y="2324323"/>
              <a:ext cx="87109" cy="106311"/>
            </a:xfrm>
            <a:prstGeom prst="rect">
              <a:avLst/>
            </a:prstGeom>
          </p:spPr>
        </p:pic>
        <p:pic>
          <p:nvPicPr>
            <p:cNvPr id="196" name="object 36">
              <a:extLst>
                <a:ext uri="{FF2B5EF4-FFF2-40B4-BE49-F238E27FC236}">
                  <a16:creationId xmlns:a16="http://schemas.microsoft.com/office/drawing/2014/main" id="{44DDE0F5-61B5-7127-CD05-8B17C6F0C88E}"/>
                </a:ext>
              </a:extLst>
            </p:cNvPr>
            <p:cNvPicPr/>
            <p:nvPr/>
          </p:nvPicPr>
          <p:blipFill>
            <a:blip r:embed="rId17" cstate="print"/>
            <a:stretch>
              <a:fillRect/>
            </a:stretch>
          </p:blipFill>
          <p:spPr>
            <a:xfrm>
              <a:off x="1079921" y="2323413"/>
              <a:ext cx="199285" cy="107861"/>
            </a:xfrm>
            <a:prstGeom prst="rect">
              <a:avLst/>
            </a:prstGeom>
          </p:spPr>
        </p:pic>
      </p:grpSp>
      <p:grpSp>
        <p:nvGrpSpPr>
          <p:cNvPr id="43" name="グループ化 42">
            <a:extLst>
              <a:ext uri="{FF2B5EF4-FFF2-40B4-BE49-F238E27FC236}">
                <a16:creationId xmlns:a16="http://schemas.microsoft.com/office/drawing/2014/main" id="{D53654E7-7A2B-1632-728E-387E091D171A}"/>
              </a:ext>
            </a:extLst>
          </p:cNvPr>
          <p:cNvGrpSpPr/>
          <p:nvPr/>
        </p:nvGrpSpPr>
        <p:grpSpPr>
          <a:xfrm>
            <a:off x="5963859" y="4147035"/>
            <a:ext cx="591636" cy="1228988"/>
            <a:chOff x="4553023" y="4890757"/>
            <a:chExt cx="1018959" cy="2116656"/>
          </a:xfrm>
        </p:grpSpPr>
        <p:pic>
          <p:nvPicPr>
            <p:cNvPr id="57" name="Picture 2" descr="「スマートフォン」の画像検索結果">
              <a:extLst>
                <a:ext uri="{FF2B5EF4-FFF2-40B4-BE49-F238E27FC236}">
                  <a16:creationId xmlns:a16="http://schemas.microsoft.com/office/drawing/2014/main" id="{B099695A-BFE0-4FB8-80BB-7E543E8DAD97}"/>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 name="図 154">
              <a:extLst>
                <a:ext uri="{FF2B5EF4-FFF2-40B4-BE49-F238E27FC236}">
                  <a16:creationId xmlns:a16="http://schemas.microsoft.com/office/drawing/2014/main" id="{0869126A-5A5B-9833-7E73-57A64ACDE29E}"/>
                </a:ext>
              </a:extLst>
            </p:cNvPr>
            <p:cNvPicPr>
              <a:picLocks noChangeAspect="1"/>
            </p:cNvPicPr>
            <p:nvPr/>
          </p:nvPicPr>
          <p:blipFill rotWithShape="1">
            <a:blip r:embed="rId20"/>
            <a:srcRect b="20647"/>
            <a:stretch/>
          </p:blipFill>
          <p:spPr>
            <a:xfrm>
              <a:off x="4652057" y="5196348"/>
              <a:ext cx="763793" cy="1533426"/>
            </a:xfrm>
            <a:prstGeom prst="rect">
              <a:avLst/>
            </a:prstGeom>
          </p:spPr>
        </p:pic>
        <p:pic>
          <p:nvPicPr>
            <p:cNvPr id="156" name="図 155">
              <a:extLst>
                <a:ext uri="{FF2B5EF4-FFF2-40B4-BE49-F238E27FC236}">
                  <a16:creationId xmlns:a16="http://schemas.microsoft.com/office/drawing/2014/main" id="{9630F3ED-47AF-93AF-F363-1B63075AD2F3}"/>
                </a:ext>
              </a:extLst>
            </p:cNvPr>
            <p:cNvPicPr>
              <a:picLocks noChangeAspect="1"/>
            </p:cNvPicPr>
            <p:nvPr/>
          </p:nvPicPr>
          <p:blipFill rotWithShape="1">
            <a:blip r:embed="rId20"/>
            <a:srcRect t="93213"/>
            <a:stretch/>
          </p:blipFill>
          <p:spPr>
            <a:xfrm>
              <a:off x="4644106" y="6594445"/>
              <a:ext cx="766167" cy="131560"/>
            </a:xfrm>
            <a:prstGeom prst="rect">
              <a:avLst/>
            </a:prstGeom>
          </p:spPr>
        </p:pic>
      </p:grpSp>
      <p:pic>
        <p:nvPicPr>
          <p:cNvPr id="157" name="図 156">
            <a:extLst>
              <a:ext uri="{FF2B5EF4-FFF2-40B4-BE49-F238E27FC236}">
                <a16:creationId xmlns:a16="http://schemas.microsoft.com/office/drawing/2014/main" id="{FBD3E9D9-2B63-036C-9E54-57BC3C9B92A5}"/>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4459078" y="4243325"/>
            <a:ext cx="606032" cy="606032"/>
          </a:xfrm>
          <a:prstGeom prst="rect">
            <a:avLst/>
          </a:prstGeom>
          <a:ln>
            <a:noFill/>
          </a:ln>
          <a:effectLst>
            <a:outerShdw blurRad="63500" sx="102000" sy="102000" algn="ctr" rotWithShape="0">
              <a:prstClr val="black">
                <a:alpha val="40000"/>
              </a:prstClr>
            </a:outerShdw>
          </a:effectLst>
        </p:spPr>
      </p:pic>
      <p:sp>
        <p:nvSpPr>
          <p:cNvPr id="158" name="テキスト ボックス 8">
            <a:extLst>
              <a:ext uri="{FF2B5EF4-FFF2-40B4-BE49-F238E27FC236}">
                <a16:creationId xmlns:a16="http://schemas.microsoft.com/office/drawing/2014/main" id="{B7045E05-192E-F81F-B65E-F06DA2653FEF}"/>
              </a:ext>
            </a:extLst>
          </p:cNvPr>
          <p:cNvSpPr txBox="1">
            <a:spLocks noChangeArrowheads="1"/>
          </p:cNvSpPr>
          <p:nvPr/>
        </p:nvSpPr>
        <p:spPr bwMode="auto">
          <a:xfrm>
            <a:off x="103902" y="573765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159" name="テキスト ボックス 289">
            <a:extLst>
              <a:ext uri="{FF2B5EF4-FFF2-40B4-BE49-F238E27FC236}">
                <a16:creationId xmlns:a16="http://schemas.microsoft.com/office/drawing/2014/main" id="{5B404F8F-11B9-7C76-6F0D-5B0A7ED186EF}"/>
              </a:ext>
            </a:extLst>
          </p:cNvPr>
          <p:cNvSpPr txBox="1">
            <a:spLocks noChangeArrowheads="1"/>
          </p:cNvSpPr>
          <p:nvPr/>
        </p:nvSpPr>
        <p:spPr bwMode="auto">
          <a:xfrm>
            <a:off x="3280315" y="5707312"/>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160" name="正方形/長方形 290">
            <a:extLst>
              <a:ext uri="{FF2B5EF4-FFF2-40B4-BE49-F238E27FC236}">
                <a16:creationId xmlns:a16="http://schemas.microsoft.com/office/drawing/2014/main" id="{3B0C33CF-6594-8634-3035-94893A3A4533}"/>
              </a:ext>
            </a:extLst>
          </p:cNvPr>
          <p:cNvSpPr>
            <a:spLocks noChangeArrowheads="1"/>
          </p:cNvSpPr>
          <p:nvPr/>
        </p:nvSpPr>
        <p:spPr bwMode="auto">
          <a:xfrm>
            <a:off x="3351171" y="6161995"/>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161" name="正方形/長方形 291">
            <a:extLst>
              <a:ext uri="{FF2B5EF4-FFF2-40B4-BE49-F238E27FC236}">
                <a16:creationId xmlns:a16="http://schemas.microsoft.com/office/drawing/2014/main" id="{8628E113-852D-4884-161C-EE42BA1E9E67}"/>
              </a:ext>
            </a:extLst>
          </p:cNvPr>
          <p:cNvSpPr>
            <a:spLocks noChangeArrowheads="1"/>
          </p:cNvSpPr>
          <p:nvPr/>
        </p:nvSpPr>
        <p:spPr bwMode="auto">
          <a:xfrm>
            <a:off x="3350195" y="6381627"/>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162" name="テキスト ボックス 292">
            <a:extLst>
              <a:ext uri="{FF2B5EF4-FFF2-40B4-BE49-F238E27FC236}">
                <a16:creationId xmlns:a16="http://schemas.microsoft.com/office/drawing/2014/main" id="{DCAAC952-89F2-AB26-11D0-E902835802A5}"/>
              </a:ext>
            </a:extLst>
          </p:cNvPr>
          <p:cNvSpPr txBox="1">
            <a:spLocks noChangeArrowheads="1"/>
          </p:cNvSpPr>
          <p:nvPr/>
        </p:nvSpPr>
        <p:spPr bwMode="auto">
          <a:xfrm>
            <a:off x="80464" y="6859038"/>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163" name="テキスト ボックス 293">
            <a:extLst>
              <a:ext uri="{FF2B5EF4-FFF2-40B4-BE49-F238E27FC236}">
                <a16:creationId xmlns:a16="http://schemas.microsoft.com/office/drawing/2014/main" id="{3E7DDA20-0DFA-9207-9471-C1C307FAB906}"/>
              </a:ext>
            </a:extLst>
          </p:cNvPr>
          <p:cNvSpPr txBox="1">
            <a:spLocks noChangeArrowheads="1"/>
          </p:cNvSpPr>
          <p:nvPr/>
        </p:nvSpPr>
        <p:spPr bwMode="auto">
          <a:xfrm>
            <a:off x="3319993" y="6758775"/>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166" name="角丸四角形 17">
            <a:extLst>
              <a:ext uri="{FF2B5EF4-FFF2-40B4-BE49-F238E27FC236}">
                <a16:creationId xmlns:a16="http://schemas.microsoft.com/office/drawing/2014/main" id="{757861D1-80F1-7F70-0190-5CCA78D4E3AD}"/>
              </a:ext>
            </a:extLst>
          </p:cNvPr>
          <p:cNvSpPr>
            <a:spLocks noChangeArrowheads="1"/>
          </p:cNvSpPr>
          <p:nvPr/>
        </p:nvSpPr>
        <p:spPr bwMode="auto">
          <a:xfrm>
            <a:off x="1128470" y="5695372"/>
            <a:ext cx="1784343"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78" name="テキスト ボックス 19">
            <a:extLst>
              <a:ext uri="{FF2B5EF4-FFF2-40B4-BE49-F238E27FC236}">
                <a16:creationId xmlns:a16="http://schemas.microsoft.com/office/drawing/2014/main" id="{D58A7040-1E82-0490-0380-97DDEB1F2D90}"/>
              </a:ext>
            </a:extLst>
          </p:cNvPr>
          <p:cNvSpPr txBox="1">
            <a:spLocks noChangeArrowheads="1"/>
          </p:cNvSpPr>
          <p:nvPr/>
        </p:nvSpPr>
        <p:spPr bwMode="auto">
          <a:xfrm>
            <a:off x="1128470" y="5740753"/>
            <a:ext cx="1873518" cy="33855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帰ってすぐにお風呂に入りたい時に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外出先からお湯はりできる！</a:t>
            </a:r>
          </a:p>
        </p:txBody>
      </p:sp>
      <p:sp>
        <p:nvSpPr>
          <p:cNvPr id="187" name="角丸四角形 305">
            <a:extLst>
              <a:ext uri="{FF2B5EF4-FFF2-40B4-BE49-F238E27FC236}">
                <a16:creationId xmlns:a16="http://schemas.microsoft.com/office/drawing/2014/main" id="{125471ED-CED4-21BE-64E8-A3A66AE26F62}"/>
              </a:ext>
            </a:extLst>
          </p:cNvPr>
          <p:cNvSpPr>
            <a:spLocks noChangeArrowheads="1"/>
          </p:cNvSpPr>
          <p:nvPr/>
        </p:nvSpPr>
        <p:spPr bwMode="auto">
          <a:xfrm>
            <a:off x="4190136" y="5655922"/>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88" name="テキスト ボックス 258">
            <a:extLst>
              <a:ext uri="{FF2B5EF4-FFF2-40B4-BE49-F238E27FC236}">
                <a16:creationId xmlns:a16="http://schemas.microsoft.com/office/drawing/2014/main" id="{4F1B259B-B0BD-8699-89DB-F7F63836882A}"/>
              </a:ext>
            </a:extLst>
          </p:cNvPr>
          <p:cNvSpPr txBox="1">
            <a:spLocks noChangeArrowheads="1"/>
          </p:cNvSpPr>
          <p:nvPr/>
        </p:nvSpPr>
        <p:spPr bwMode="auto">
          <a:xfrm>
            <a:off x="109790" y="7305368"/>
            <a:ext cx="301236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5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高齢者やこどもの入浴をサポートします。</a:t>
            </a:r>
            <a:endParaRPr kumimoji="1" lang="en-US" altLang="ja-JP" sz="1050" dirty="0">
              <a:latin typeface="メイリオ" panose="020B0604030504040204" pitchFamily="50" charset="-128"/>
              <a:ea typeface="メイリオ" panose="020B0604030504040204" pitchFamily="50" charset="-128"/>
            </a:endParaRPr>
          </a:p>
        </p:txBody>
      </p:sp>
      <p:sp>
        <p:nvSpPr>
          <p:cNvPr id="189" name="テキスト ボックス 258">
            <a:extLst>
              <a:ext uri="{FF2B5EF4-FFF2-40B4-BE49-F238E27FC236}">
                <a16:creationId xmlns:a16="http://schemas.microsoft.com/office/drawing/2014/main" id="{EE56CBD5-03DE-16D5-3D9E-0E21E06AA70A}"/>
              </a:ext>
            </a:extLst>
          </p:cNvPr>
          <p:cNvSpPr txBox="1">
            <a:spLocks noChangeArrowheads="1"/>
          </p:cNvSpPr>
          <p:nvPr/>
        </p:nvSpPr>
        <p:spPr bwMode="auto">
          <a:xfrm>
            <a:off x="3355527" y="7213399"/>
            <a:ext cx="30721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遠隔地にあるエコキュートの使用状況を確認で</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きます。前日のお湯の使用有無、長湯を知らせ</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する機能も。</a:t>
            </a:r>
            <a:endParaRPr kumimoji="1" lang="en-US" altLang="ja-JP" sz="1050" dirty="0">
              <a:latin typeface="メイリオ" panose="020B0604030504040204" pitchFamily="50" charset="-128"/>
              <a:ea typeface="メイリオ" panose="020B0604030504040204" pitchFamily="50" charset="-128"/>
            </a:endParaRPr>
          </a:p>
        </p:txBody>
      </p:sp>
      <p:sp>
        <p:nvSpPr>
          <p:cNvPr id="190" name="角丸四角形 322">
            <a:extLst>
              <a:ext uri="{FF2B5EF4-FFF2-40B4-BE49-F238E27FC236}">
                <a16:creationId xmlns:a16="http://schemas.microsoft.com/office/drawing/2014/main" id="{B6093C8D-E652-560F-25A8-7D4C29A6D9AE}"/>
              </a:ext>
            </a:extLst>
          </p:cNvPr>
          <p:cNvSpPr>
            <a:spLocks noChangeArrowheads="1"/>
          </p:cNvSpPr>
          <p:nvPr/>
        </p:nvSpPr>
        <p:spPr bwMode="auto">
          <a:xfrm>
            <a:off x="1441933" y="6791687"/>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91" name="テキスト ボックス 323">
            <a:extLst>
              <a:ext uri="{FF2B5EF4-FFF2-40B4-BE49-F238E27FC236}">
                <a16:creationId xmlns:a16="http://schemas.microsoft.com/office/drawing/2014/main" id="{025E4DAB-4D07-AF61-A6B1-9E8E830C3D56}"/>
              </a:ext>
            </a:extLst>
          </p:cNvPr>
          <p:cNvSpPr txBox="1">
            <a:spLocks noChangeArrowheads="1"/>
          </p:cNvSpPr>
          <p:nvPr/>
        </p:nvSpPr>
        <p:spPr bwMode="auto">
          <a:xfrm>
            <a:off x="1516346" y="6857575"/>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192" name="角丸四角形 325">
            <a:extLst>
              <a:ext uri="{FF2B5EF4-FFF2-40B4-BE49-F238E27FC236}">
                <a16:creationId xmlns:a16="http://schemas.microsoft.com/office/drawing/2014/main" id="{33688318-6F6D-A400-BDAE-19FAC97B2E86}"/>
              </a:ext>
            </a:extLst>
          </p:cNvPr>
          <p:cNvSpPr>
            <a:spLocks noChangeArrowheads="1"/>
          </p:cNvSpPr>
          <p:nvPr/>
        </p:nvSpPr>
        <p:spPr bwMode="auto">
          <a:xfrm>
            <a:off x="4563183" y="6726571"/>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200" name="正方形/長方形 199">
            <a:extLst>
              <a:ext uri="{FF2B5EF4-FFF2-40B4-BE49-F238E27FC236}">
                <a16:creationId xmlns:a16="http://schemas.microsoft.com/office/drawing/2014/main" id="{116521CE-3464-516C-EE62-A2A107931D30}"/>
              </a:ext>
            </a:extLst>
          </p:cNvPr>
          <p:cNvSpPr/>
          <p:nvPr/>
        </p:nvSpPr>
        <p:spPr>
          <a:xfrm>
            <a:off x="4636367" y="6790451"/>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01" name="テキスト ボックス 258">
            <a:extLst>
              <a:ext uri="{FF2B5EF4-FFF2-40B4-BE49-F238E27FC236}">
                <a16:creationId xmlns:a16="http://schemas.microsoft.com/office/drawing/2014/main" id="{66C844F4-F63C-C89C-A728-1646FD1052E4}"/>
              </a:ext>
            </a:extLst>
          </p:cNvPr>
          <p:cNvSpPr txBox="1">
            <a:spLocks noChangeArrowheads="1"/>
          </p:cNvSpPr>
          <p:nvPr/>
        </p:nvSpPr>
        <p:spPr bwMode="auto">
          <a:xfrm>
            <a:off x="95487" y="6449888"/>
            <a:ext cx="307007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■休止設定　■湯増し一時休止　■ふろ自動一時停止</a:t>
            </a:r>
            <a:endParaRPr kumimoji="1" lang="en-US" altLang="ja-JP" sz="900" dirty="0">
              <a:latin typeface="メイリオ" panose="020B0604030504040204" pitchFamily="50" charset="-128"/>
              <a:ea typeface="メイリオ" panose="020B0604030504040204" pitchFamily="50" charset="-128"/>
            </a:endParaRPr>
          </a:p>
        </p:txBody>
      </p:sp>
      <p:sp>
        <p:nvSpPr>
          <p:cNvPr id="202" name="テキスト ボックス 258">
            <a:extLst>
              <a:ext uri="{FF2B5EF4-FFF2-40B4-BE49-F238E27FC236}">
                <a16:creationId xmlns:a16="http://schemas.microsoft.com/office/drawing/2014/main" id="{7CA88ED6-3E41-4BEA-EA5D-1DA153DB5949}"/>
              </a:ext>
            </a:extLst>
          </p:cNvPr>
          <p:cNvSpPr txBox="1">
            <a:spLocks noChangeArrowheads="1"/>
          </p:cNvSpPr>
          <p:nvPr/>
        </p:nvSpPr>
        <p:spPr bwMode="auto">
          <a:xfrm>
            <a:off x="88830" y="6221141"/>
            <a:ext cx="24929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■ふろ自動　■ふろ予約　■タンク湯増し　</a:t>
            </a:r>
            <a:endParaRPr kumimoji="1" lang="en-US" altLang="ja-JP" sz="900" dirty="0">
              <a:latin typeface="メイリオ" panose="020B0604030504040204" pitchFamily="50" charset="-128"/>
              <a:ea typeface="メイリオ" panose="020B0604030504040204" pitchFamily="50" charset="-128"/>
            </a:endParaRPr>
          </a:p>
        </p:txBody>
      </p:sp>
      <p:sp>
        <p:nvSpPr>
          <p:cNvPr id="203" name="テキスト ボックス 202">
            <a:extLst>
              <a:ext uri="{FF2B5EF4-FFF2-40B4-BE49-F238E27FC236}">
                <a16:creationId xmlns:a16="http://schemas.microsoft.com/office/drawing/2014/main" id="{07127CE3-E373-8432-54A3-75A8946CC411}"/>
              </a:ext>
            </a:extLst>
          </p:cNvPr>
          <p:cNvSpPr txBox="1"/>
          <p:nvPr/>
        </p:nvSpPr>
        <p:spPr>
          <a:xfrm>
            <a:off x="102770" y="5198477"/>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204" name="テキスト ボックス 203">
            <a:extLst>
              <a:ext uri="{FF2B5EF4-FFF2-40B4-BE49-F238E27FC236}">
                <a16:creationId xmlns:a16="http://schemas.microsoft.com/office/drawing/2014/main" id="{246B3745-FA79-D077-7F74-437EBC4FBE5F}"/>
              </a:ext>
            </a:extLst>
          </p:cNvPr>
          <p:cNvSpPr txBox="1"/>
          <p:nvPr/>
        </p:nvSpPr>
        <p:spPr>
          <a:xfrm>
            <a:off x="78414" y="4916835"/>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205" name="テキスト ボックス 204">
            <a:extLst>
              <a:ext uri="{FF2B5EF4-FFF2-40B4-BE49-F238E27FC236}">
                <a16:creationId xmlns:a16="http://schemas.microsoft.com/office/drawing/2014/main" id="{906A2A4A-12F4-6783-6143-FFABF0F3E3D8}"/>
              </a:ext>
            </a:extLst>
          </p:cNvPr>
          <p:cNvSpPr txBox="1"/>
          <p:nvPr/>
        </p:nvSpPr>
        <p:spPr>
          <a:xfrm>
            <a:off x="3272541" y="4907559"/>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206" name="テキスト ボックス 205">
            <a:extLst>
              <a:ext uri="{FF2B5EF4-FFF2-40B4-BE49-F238E27FC236}">
                <a16:creationId xmlns:a16="http://schemas.microsoft.com/office/drawing/2014/main" id="{97EEB8F7-05A5-11BC-87BD-6DB0452C8438}"/>
              </a:ext>
            </a:extLst>
          </p:cNvPr>
          <p:cNvSpPr txBox="1"/>
          <p:nvPr/>
        </p:nvSpPr>
        <p:spPr>
          <a:xfrm>
            <a:off x="3247261" y="5205326"/>
            <a:ext cx="2743059" cy="415498"/>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タンクにお湯を満タンまで沸き上げたり、</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生活用水として浴槽への水はりができる！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207" name="テキスト ボックス 206">
            <a:extLst>
              <a:ext uri="{FF2B5EF4-FFF2-40B4-BE49-F238E27FC236}">
                <a16:creationId xmlns:a16="http://schemas.microsoft.com/office/drawing/2014/main" id="{AE133C81-A25C-5C21-2C41-892D37E16319}"/>
              </a:ext>
            </a:extLst>
          </p:cNvPr>
          <p:cNvSpPr txBox="1"/>
          <p:nvPr/>
        </p:nvSpPr>
        <p:spPr>
          <a:xfrm>
            <a:off x="123271" y="4179881"/>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208" name="テキスト ボックス 207">
            <a:extLst>
              <a:ext uri="{FF2B5EF4-FFF2-40B4-BE49-F238E27FC236}">
                <a16:creationId xmlns:a16="http://schemas.microsoft.com/office/drawing/2014/main" id="{1A6D2BED-2DB7-193B-4D01-7F9E6BF6DA43}"/>
              </a:ext>
            </a:extLst>
          </p:cNvPr>
          <p:cNvSpPr txBox="1"/>
          <p:nvPr/>
        </p:nvSpPr>
        <p:spPr>
          <a:xfrm>
            <a:off x="510710" y="4650626"/>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209" name="直線コネクタ 208">
            <a:extLst>
              <a:ext uri="{FF2B5EF4-FFF2-40B4-BE49-F238E27FC236}">
                <a16:creationId xmlns:a16="http://schemas.microsoft.com/office/drawing/2014/main" id="{740CA3C4-86F2-FB9D-D72E-8B37EEA62DF9}"/>
              </a:ext>
            </a:extLst>
          </p:cNvPr>
          <p:cNvCxnSpPr/>
          <p:nvPr/>
        </p:nvCxnSpPr>
        <p:spPr>
          <a:xfrm>
            <a:off x="184047" y="4691322"/>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0" name="直線コネクタ 209">
            <a:extLst>
              <a:ext uri="{FF2B5EF4-FFF2-40B4-BE49-F238E27FC236}">
                <a16:creationId xmlns:a16="http://schemas.microsoft.com/office/drawing/2014/main" id="{D5932D8D-A35A-3F7F-4337-0BE0041DFC7C}"/>
              </a:ext>
            </a:extLst>
          </p:cNvPr>
          <p:cNvCxnSpPr/>
          <p:nvPr/>
        </p:nvCxnSpPr>
        <p:spPr>
          <a:xfrm flipV="1">
            <a:off x="3404751" y="4639980"/>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11" name="テキスト ボックス 258">
            <a:extLst>
              <a:ext uri="{FF2B5EF4-FFF2-40B4-BE49-F238E27FC236}">
                <a16:creationId xmlns:a16="http://schemas.microsoft.com/office/drawing/2014/main" id="{B9A41363-D112-BF42-12BB-01F7C8ACAFA6}"/>
              </a:ext>
            </a:extLst>
          </p:cNvPr>
          <p:cNvSpPr txBox="1">
            <a:spLocks noChangeArrowheads="1"/>
          </p:cNvSpPr>
          <p:nvPr/>
        </p:nvSpPr>
        <p:spPr bwMode="auto">
          <a:xfrm>
            <a:off x="2621925" y="3798540"/>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212" name="図 197">
            <a:extLst>
              <a:ext uri="{FF2B5EF4-FFF2-40B4-BE49-F238E27FC236}">
                <a16:creationId xmlns:a16="http://schemas.microsoft.com/office/drawing/2014/main" id="{7B2C17ED-C488-56E9-89E3-0B3591801204}"/>
              </a:ext>
            </a:extLst>
          </p:cNvPr>
          <p:cNvPicPr>
            <a:picLocks noChangeAspect="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412793" y="3851173"/>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3" name="テキスト ボックス 306">
            <a:extLst>
              <a:ext uri="{FF2B5EF4-FFF2-40B4-BE49-F238E27FC236}">
                <a16:creationId xmlns:a16="http://schemas.microsoft.com/office/drawing/2014/main" id="{3D648012-FABD-6A5F-E1B2-99CD1C37A582}"/>
              </a:ext>
            </a:extLst>
          </p:cNvPr>
          <p:cNvSpPr txBox="1">
            <a:spLocks noChangeArrowheads="1"/>
          </p:cNvSpPr>
          <p:nvPr/>
        </p:nvSpPr>
        <p:spPr bwMode="auto">
          <a:xfrm>
            <a:off x="4269130" y="5720234"/>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214" name="図 213">
            <a:extLst>
              <a:ext uri="{FF2B5EF4-FFF2-40B4-BE49-F238E27FC236}">
                <a16:creationId xmlns:a16="http://schemas.microsoft.com/office/drawing/2014/main" id="{D619644D-F3D5-F5E9-9150-558DF0015778}"/>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5151513" y="4191571"/>
            <a:ext cx="717570" cy="717570"/>
          </a:xfrm>
          <a:prstGeom prst="rect">
            <a:avLst/>
          </a:prstGeom>
        </p:spPr>
      </p:pic>
      <p:sp>
        <p:nvSpPr>
          <p:cNvPr id="215" name="テキスト ボックス 203">
            <a:extLst>
              <a:ext uri="{FF2B5EF4-FFF2-40B4-BE49-F238E27FC236}">
                <a16:creationId xmlns:a16="http://schemas.microsoft.com/office/drawing/2014/main" id="{BA40A616-898F-9121-E28B-22EECFF36831}"/>
              </a:ext>
            </a:extLst>
          </p:cNvPr>
          <p:cNvSpPr txBox="1"/>
          <p:nvPr/>
        </p:nvSpPr>
        <p:spPr>
          <a:xfrm>
            <a:off x="5281408" y="4834291"/>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216" name="直線コネクタ 9">
            <a:extLst>
              <a:ext uri="{FF2B5EF4-FFF2-40B4-BE49-F238E27FC236}">
                <a16:creationId xmlns:a16="http://schemas.microsoft.com/office/drawing/2014/main" id="{98C7D9BF-EC81-C2DA-FFA7-82B6FAE2B3CF}"/>
              </a:ext>
            </a:extLst>
          </p:cNvPr>
          <p:cNvCxnSpPr>
            <a:cxnSpLocks noChangeShapeType="1"/>
          </p:cNvCxnSpPr>
          <p:nvPr/>
        </p:nvCxnSpPr>
        <p:spPr bwMode="auto">
          <a:xfrm>
            <a:off x="129874" y="4138500"/>
            <a:ext cx="633330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7" name="正方形/長方形 19">
            <a:extLst>
              <a:ext uri="{FF2B5EF4-FFF2-40B4-BE49-F238E27FC236}">
                <a16:creationId xmlns:a16="http://schemas.microsoft.com/office/drawing/2014/main" id="{9791F0B1-8056-7839-E7E6-C66E66C7C280}"/>
              </a:ext>
            </a:extLst>
          </p:cNvPr>
          <p:cNvSpPr>
            <a:spLocks noChangeArrowheads="1"/>
          </p:cNvSpPr>
          <p:nvPr/>
        </p:nvSpPr>
        <p:spPr bwMode="auto">
          <a:xfrm>
            <a:off x="125111" y="3762262"/>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218" name="直線コネクタ 9">
            <a:extLst>
              <a:ext uri="{FF2B5EF4-FFF2-40B4-BE49-F238E27FC236}">
                <a16:creationId xmlns:a16="http://schemas.microsoft.com/office/drawing/2014/main" id="{E465AE9A-1368-5E63-5134-991D67FE6741}"/>
              </a:ext>
            </a:extLst>
          </p:cNvPr>
          <p:cNvCxnSpPr>
            <a:cxnSpLocks noChangeShapeType="1"/>
          </p:cNvCxnSpPr>
          <p:nvPr/>
        </p:nvCxnSpPr>
        <p:spPr bwMode="auto">
          <a:xfrm>
            <a:off x="125111" y="3761391"/>
            <a:ext cx="633806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9" name="正方形/長方形 218">
            <a:extLst>
              <a:ext uri="{FF2B5EF4-FFF2-40B4-BE49-F238E27FC236}">
                <a16:creationId xmlns:a16="http://schemas.microsoft.com/office/drawing/2014/main" id="{72C74CA0-D16E-56E9-C9BB-B6A422C352E7}"/>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20" name="直線コネクタ 9">
            <a:extLst>
              <a:ext uri="{FF2B5EF4-FFF2-40B4-BE49-F238E27FC236}">
                <a16:creationId xmlns:a16="http://schemas.microsoft.com/office/drawing/2014/main" id="{362BD306-9BFF-5C9F-2055-CD5E5D68F503}"/>
              </a:ext>
            </a:extLst>
          </p:cNvPr>
          <p:cNvCxnSpPr>
            <a:cxnSpLocks noChangeShapeType="1"/>
          </p:cNvCxnSpPr>
          <p:nvPr/>
        </p:nvCxnSpPr>
        <p:spPr bwMode="auto">
          <a:xfrm>
            <a:off x="155779" y="7821483"/>
            <a:ext cx="618703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1" name="直線コネクタ 9">
            <a:extLst>
              <a:ext uri="{FF2B5EF4-FFF2-40B4-BE49-F238E27FC236}">
                <a16:creationId xmlns:a16="http://schemas.microsoft.com/office/drawing/2014/main" id="{B7126F74-852E-A196-5DE3-E7D2374FB4B8}"/>
              </a:ext>
            </a:extLst>
          </p:cNvPr>
          <p:cNvCxnSpPr>
            <a:cxnSpLocks noChangeShapeType="1"/>
          </p:cNvCxnSpPr>
          <p:nvPr/>
        </p:nvCxnSpPr>
        <p:spPr bwMode="auto">
          <a:xfrm>
            <a:off x="123149" y="8189473"/>
            <a:ext cx="621966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2" name="正方形/長方形 19">
            <a:extLst>
              <a:ext uri="{FF2B5EF4-FFF2-40B4-BE49-F238E27FC236}">
                <a16:creationId xmlns:a16="http://schemas.microsoft.com/office/drawing/2014/main" id="{EA2B7418-EDBC-8E55-6C51-60B654E1CFBB}"/>
              </a:ext>
            </a:extLst>
          </p:cNvPr>
          <p:cNvSpPr>
            <a:spLocks noChangeArrowheads="1"/>
          </p:cNvSpPr>
          <p:nvPr/>
        </p:nvSpPr>
        <p:spPr bwMode="auto">
          <a:xfrm>
            <a:off x="118386"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223" name="正方形/長方形 222">
            <a:extLst>
              <a:ext uri="{FF2B5EF4-FFF2-40B4-BE49-F238E27FC236}">
                <a16:creationId xmlns:a16="http://schemas.microsoft.com/office/drawing/2014/main" id="{CA1B12C9-CC87-9ECC-FF71-63FA7FF28F59}"/>
              </a:ext>
            </a:extLst>
          </p:cNvPr>
          <p:cNvSpPr/>
          <p:nvPr/>
        </p:nvSpPr>
        <p:spPr>
          <a:xfrm>
            <a:off x="78414" y="7830105"/>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224" name="図 223" descr="QR コード&#10;&#10;AI 生成コンテンツは誤りを含む可能性があります。">
            <a:extLst>
              <a:ext uri="{FF2B5EF4-FFF2-40B4-BE49-F238E27FC236}">
                <a16:creationId xmlns:a16="http://schemas.microsoft.com/office/drawing/2014/main" id="{47D8D048-8121-DFE4-50FE-F6F4F0AB2683}"/>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3642790" y="8289841"/>
            <a:ext cx="2420863" cy="1235968"/>
          </a:xfrm>
          <a:prstGeom prst="rect">
            <a:avLst/>
          </a:prstGeom>
        </p:spPr>
      </p:pic>
      <p:grpSp>
        <p:nvGrpSpPr>
          <p:cNvPr id="225" name="object 33">
            <a:extLst>
              <a:ext uri="{FF2B5EF4-FFF2-40B4-BE49-F238E27FC236}">
                <a16:creationId xmlns:a16="http://schemas.microsoft.com/office/drawing/2014/main" id="{CF8DBC7F-6137-54EE-B0A1-FE59ACAB3E38}"/>
              </a:ext>
            </a:extLst>
          </p:cNvPr>
          <p:cNvGrpSpPr/>
          <p:nvPr/>
        </p:nvGrpSpPr>
        <p:grpSpPr>
          <a:xfrm>
            <a:off x="6098056" y="7785884"/>
            <a:ext cx="432434" cy="432434"/>
            <a:chOff x="909735" y="2161233"/>
            <a:chExt cx="432434" cy="432434"/>
          </a:xfrm>
        </p:grpSpPr>
        <p:sp>
          <p:nvSpPr>
            <p:cNvPr id="226" name="object 34">
              <a:extLst>
                <a:ext uri="{FF2B5EF4-FFF2-40B4-BE49-F238E27FC236}">
                  <a16:creationId xmlns:a16="http://schemas.microsoft.com/office/drawing/2014/main" id="{08FD38D1-7A20-87CD-84F1-CDE5096796D4}"/>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27" name="object 35">
              <a:extLst>
                <a:ext uri="{FF2B5EF4-FFF2-40B4-BE49-F238E27FC236}">
                  <a16:creationId xmlns:a16="http://schemas.microsoft.com/office/drawing/2014/main" id="{0C0CEC5D-E5C0-E42A-0D0D-D0E8553A0845}"/>
                </a:ext>
              </a:extLst>
            </p:cNvPr>
            <p:cNvPicPr/>
            <p:nvPr/>
          </p:nvPicPr>
          <p:blipFill>
            <a:blip r:embed="rId16" cstate="print"/>
            <a:stretch>
              <a:fillRect/>
            </a:stretch>
          </p:blipFill>
          <p:spPr>
            <a:xfrm>
              <a:off x="972442" y="2324323"/>
              <a:ext cx="87109" cy="106311"/>
            </a:xfrm>
            <a:prstGeom prst="rect">
              <a:avLst/>
            </a:prstGeom>
          </p:spPr>
        </p:pic>
        <p:pic>
          <p:nvPicPr>
            <p:cNvPr id="228" name="object 36">
              <a:extLst>
                <a:ext uri="{FF2B5EF4-FFF2-40B4-BE49-F238E27FC236}">
                  <a16:creationId xmlns:a16="http://schemas.microsoft.com/office/drawing/2014/main" id="{146AB670-B5DE-CD8B-10B9-00BDAF1B8B75}"/>
                </a:ext>
              </a:extLst>
            </p:cNvPr>
            <p:cNvPicPr/>
            <p:nvPr/>
          </p:nvPicPr>
          <p:blipFill>
            <a:blip r:embed="rId17" cstate="print"/>
            <a:stretch>
              <a:fillRect/>
            </a:stretch>
          </p:blipFill>
          <p:spPr>
            <a:xfrm>
              <a:off x="1079921" y="2323413"/>
              <a:ext cx="199285" cy="107861"/>
            </a:xfrm>
            <a:prstGeom prst="rect">
              <a:avLst/>
            </a:prstGeom>
          </p:spPr>
        </p:pic>
      </p:grpSp>
      <p:sp>
        <p:nvSpPr>
          <p:cNvPr id="229" name="テキスト ボックス 228">
            <a:extLst>
              <a:ext uri="{FF2B5EF4-FFF2-40B4-BE49-F238E27FC236}">
                <a16:creationId xmlns:a16="http://schemas.microsoft.com/office/drawing/2014/main" id="{014C20A4-A82A-49B3-0165-BAA1A520E2CE}"/>
              </a:ext>
            </a:extLst>
          </p:cNvPr>
          <p:cNvSpPr txBox="1"/>
          <p:nvPr/>
        </p:nvSpPr>
        <p:spPr>
          <a:xfrm>
            <a:off x="-141417" y="8309156"/>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230" name="直線コネクタ 229">
            <a:extLst>
              <a:ext uri="{FF2B5EF4-FFF2-40B4-BE49-F238E27FC236}">
                <a16:creationId xmlns:a16="http://schemas.microsoft.com/office/drawing/2014/main" id="{27704429-69A3-1490-F370-AEFF663ABE6F}"/>
              </a:ext>
            </a:extLst>
          </p:cNvPr>
          <p:cNvCxnSpPr>
            <a:cxnSpLocks/>
          </p:cNvCxnSpPr>
          <p:nvPr/>
        </p:nvCxnSpPr>
        <p:spPr>
          <a:xfrm>
            <a:off x="132851" y="8407013"/>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1" name="直線コネクタ 230">
            <a:extLst>
              <a:ext uri="{FF2B5EF4-FFF2-40B4-BE49-F238E27FC236}">
                <a16:creationId xmlns:a16="http://schemas.microsoft.com/office/drawing/2014/main" id="{110D770E-4177-35D1-8A6C-D675F52C837D}"/>
              </a:ext>
            </a:extLst>
          </p:cNvPr>
          <p:cNvCxnSpPr>
            <a:cxnSpLocks/>
          </p:cNvCxnSpPr>
          <p:nvPr/>
        </p:nvCxnSpPr>
        <p:spPr>
          <a:xfrm flipV="1">
            <a:off x="3215093" y="8415692"/>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32" name="テキスト ボックス 323">
            <a:extLst>
              <a:ext uri="{FF2B5EF4-FFF2-40B4-BE49-F238E27FC236}">
                <a16:creationId xmlns:a16="http://schemas.microsoft.com/office/drawing/2014/main" id="{A78ACE11-9AA8-87CE-66C2-1016348A3CA8}"/>
              </a:ext>
            </a:extLst>
          </p:cNvPr>
          <p:cNvSpPr txBox="1">
            <a:spLocks noChangeArrowheads="1"/>
          </p:cNvSpPr>
          <p:nvPr/>
        </p:nvSpPr>
        <p:spPr bwMode="auto">
          <a:xfrm>
            <a:off x="66954" y="9003205"/>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233" name="矢印: 右 232">
            <a:extLst>
              <a:ext uri="{FF2B5EF4-FFF2-40B4-BE49-F238E27FC236}">
                <a16:creationId xmlns:a16="http://schemas.microsoft.com/office/drawing/2014/main" id="{FDFF290E-F14F-34D0-A327-05E51E50D5BD}"/>
              </a:ext>
            </a:extLst>
          </p:cNvPr>
          <p:cNvSpPr/>
          <p:nvPr/>
        </p:nvSpPr>
        <p:spPr>
          <a:xfrm rot="5400000">
            <a:off x="1601057" y="8709129"/>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テキスト ボックス 6">
            <a:extLst>
              <a:ext uri="{FF2B5EF4-FFF2-40B4-BE49-F238E27FC236}">
                <a16:creationId xmlns:a16="http://schemas.microsoft.com/office/drawing/2014/main" id="{6759E35F-E43D-010A-F845-2A350BA1B66F}"/>
              </a:ext>
            </a:extLst>
          </p:cNvPr>
          <p:cNvSpPr txBox="1">
            <a:spLocks noChangeArrowheads="1"/>
          </p:cNvSpPr>
          <p:nvPr/>
        </p:nvSpPr>
        <p:spPr bwMode="auto">
          <a:xfrm>
            <a:off x="6792413" y="4314597"/>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環境の変化、お客様のライフスタイルの変化により、電気料金メニューも多様化しています。今までの通りの夜間電気料金メニューのほかに様々な電気料金メニューに対応する運転制御を搭載しました。</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2" name="テキスト ボックス 41">
            <a:extLst>
              <a:ext uri="{FF2B5EF4-FFF2-40B4-BE49-F238E27FC236}">
                <a16:creationId xmlns:a16="http://schemas.microsoft.com/office/drawing/2014/main" id="{5A1F8017-F893-85C6-678E-44C504FA29BB}"/>
              </a:ext>
            </a:extLst>
          </p:cNvPr>
          <p:cNvSpPr txBox="1"/>
          <p:nvPr/>
        </p:nvSpPr>
        <p:spPr>
          <a:xfrm>
            <a:off x="6758924" y="5078710"/>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49" name="テキスト ボックス 6">
            <a:extLst>
              <a:ext uri="{FF2B5EF4-FFF2-40B4-BE49-F238E27FC236}">
                <a16:creationId xmlns:a16="http://schemas.microsoft.com/office/drawing/2014/main" id="{B650D4B7-1090-FC17-E542-4D312D1BF62C}"/>
              </a:ext>
            </a:extLst>
          </p:cNvPr>
          <p:cNvSpPr txBox="1">
            <a:spLocks noChangeArrowheads="1"/>
          </p:cNvSpPr>
          <p:nvPr/>
        </p:nvSpPr>
        <p:spPr bwMode="auto">
          <a:xfrm>
            <a:off x="11969675" y="6828923"/>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58" name="表 57">
            <a:extLst>
              <a:ext uri="{FF2B5EF4-FFF2-40B4-BE49-F238E27FC236}">
                <a16:creationId xmlns:a16="http://schemas.microsoft.com/office/drawing/2014/main" id="{5B44F2C8-4F9D-B47D-02E0-8C6397D3F792}"/>
              </a:ext>
            </a:extLst>
          </p:cNvPr>
          <p:cNvGraphicFramePr>
            <a:graphicFrameLocks noGrp="1"/>
          </p:cNvGraphicFramePr>
          <p:nvPr>
            <p:extLst>
              <p:ext uri="{D42A27DB-BD31-4B8C-83A1-F6EECF244321}">
                <p14:modId xmlns:p14="http://schemas.microsoft.com/office/powerpoint/2010/main" val="1732360554"/>
              </p:ext>
            </p:extLst>
          </p:nvPr>
        </p:nvGraphicFramePr>
        <p:xfrm>
          <a:off x="7379203" y="5364030"/>
          <a:ext cx="4499954" cy="1724393"/>
        </p:xfrm>
        <a:graphic>
          <a:graphicData uri="http://schemas.openxmlformats.org/drawingml/2006/table">
            <a:tbl>
              <a:tblPr firstRow="1" bandRow="1">
                <a:tableStyleId>{93296810-A885-4BE3-A3E7-6D5BEEA58F35}</a:tableStyleId>
              </a:tblPr>
              <a:tblGrid>
                <a:gridCol w="642851">
                  <a:extLst>
                    <a:ext uri="{9D8B030D-6E8A-4147-A177-3AD203B41FA5}">
                      <a16:colId xmlns:a16="http://schemas.microsoft.com/office/drawing/2014/main" val="3927586217"/>
                    </a:ext>
                  </a:extLst>
                </a:gridCol>
                <a:gridCol w="1607126">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466955">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97407">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227251">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60" name="テキスト ボックス 274">
            <a:extLst>
              <a:ext uri="{FF2B5EF4-FFF2-40B4-BE49-F238E27FC236}">
                <a16:creationId xmlns:a16="http://schemas.microsoft.com/office/drawing/2014/main" id="{84294FDE-0E31-8D3F-E2FD-41B15EB35D3F}"/>
              </a:ext>
            </a:extLst>
          </p:cNvPr>
          <p:cNvSpPr txBox="1"/>
          <p:nvPr/>
        </p:nvSpPr>
        <p:spPr>
          <a:xfrm>
            <a:off x="7295966" y="7157722"/>
            <a:ext cx="2782023"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1881036" y="6778679"/>
            <a:ext cx="1025780" cy="1398791"/>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9" name="図 7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7D8CD650-5E4B-83A4-CF52-AB482BF4CE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一般地向け（－</a:t>
            </a:r>
            <a:r>
              <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10℃</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対応）</a:t>
            </a:r>
            <a:endPar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en-US" altLang="ja-JP" sz="18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370L</a:t>
            </a:r>
            <a:endPar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pic>
        <p:nvPicPr>
          <p:cNvPr id="11" name="図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6">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ふろ自動</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スイッチオン</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お湯はり開始</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設定された湯温・</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湯量でお湯はり停止</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メロディと音声</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ガイドでお知らせ</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入浴を待機</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入浴を検知して</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設定湯温に追いだき</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22" name="Picture 429" descr="C:\Users\0128282\Desktop\アセット 1 - コピー.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19" name="図 178"/>
              <p:cNvPicPr>
                <a:picLocks noChangeAspect="1"/>
              </p:cNvPicPr>
              <p:nvPr/>
            </p:nvPicPr>
            <p:blipFill>
              <a:blip r:embed="rId8">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pic>
        <p:nvPicPr>
          <p:cNvPr id="140" name="図 13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901327" y="6764105"/>
            <a:ext cx="1448874" cy="1699558"/>
          </a:xfrm>
          <a:prstGeom prst="rect">
            <a:avLst/>
          </a:prstGeom>
        </p:spPr>
      </p:pic>
      <p:pic>
        <p:nvPicPr>
          <p:cNvPr id="141" name="図 14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54704" y="6743428"/>
            <a:ext cx="1240678" cy="1644323"/>
          </a:xfrm>
          <a:prstGeom prst="rect">
            <a:avLst/>
          </a:prstGeom>
        </p:spPr>
      </p:pic>
      <p:pic>
        <p:nvPicPr>
          <p:cNvPr id="144" name="図 14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53297" y="6778679"/>
            <a:ext cx="1206687" cy="1589088"/>
          </a:xfrm>
          <a:prstGeom prst="rect">
            <a:avLst/>
          </a:prstGeom>
        </p:spPr>
      </p:pic>
      <p:pic>
        <p:nvPicPr>
          <p:cNvPr id="145" name="図 14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200538" y="6756827"/>
            <a:ext cx="1206686" cy="1644323"/>
          </a:xfrm>
          <a:prstGeom prst="rect">
            <a:avLst/>
          </a:prstGeom>
        </p:spPr>
      </p:pic>
      <p:sp>
        <p:nvSpPr>
          <p:cNvPr id="146" name="テキスト ボックス 145"/>
          <p:cNvSpPr txBox="1"/>
          <p:nvPr/>
        </p:nvSpPr>
        <p:spPr>
          <a:xfrm>
            <a:off x="7028384" y="6401106"/>
            <a:ext cx="4494658"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台所リモコンのお知らせサインが</a:t>
            </a: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入浴者</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の状況をお知らせします。</a:t>
            </a:r>
          </a:p>
        </p:txBody>
      </p:sp>
      <p:grpSp>
        <p:nvGrpSpPr>
          <p:cNvPr id="147" name="グループ化 146"/>
          <p:cNvGrpSpPr/>
          <p:nvPr/>
        </p:nvGrpSpPr>
        <p:grpSpPr>
          <a:xfrm>
            <a:off x="5767562" y="6357047"/>
            <a:ext cx="1305311" cy="451463"/>
            <a:chOff x="96895" y="1731177"/>
            <a:chExt cx="1305311" cy="451463"/>
          </a:xfrm>
        </p:grpSpPr>
        <p:sp>
          <p:nvSpPr>
            <p:cNvPr id="148" name="正方形/長方形 147"/>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9" name="テキスト ボックス 148"/>
            <p:cNvSpPr txBox="1"/>
            <p:nvPr/>
          </p:nvSpPr>
          <p:spPr>
            <a:xfrm>
              <a:off x="96895" y="1751753"/>
              <a:ext cx="130531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入浴お知らせ</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50" name="テキスト ボックス 149"/>
          <p:cNvSpPr txBox="1"/>
          <p:nvPr/>
        </p:nvSpPr>
        <p:spPr>
          <a:xfrm>
            <a:off x="7019395" y="67893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浴室に</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入ったわね</a:t>
            </a:r>
          </a:p>
        </p:txBody>
      </p:sp>
      <p:sp>
        <p:nvSpPr>
          <p:cNvPr id="152" name="テキスト ボックス 151"/>
          <p:cNvSpPr txBox="1"/>
          <p:nvPr/>
        </p:nvSpPr>
        <p:spPr>
          <a:xfrm>
            <a:off x="8974888" y="6828115"/>
            <a:ext cx="569387"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入浴中ね！</a:t>
            </a:r>
          </a:p>
        </p:txBody>
      </p:sp>
      <p:sp>
        <p:nvSpPr>
          <p:cNvPr id="153" name="テキスト ボックス 152"/>
          <p:cNvSpPr txBox="1"/>
          <p:nvPr/>
        </p:nvSpPr>
        <p:spPr>
          <a:xfrm>
            <a:off x="10668157" y="67714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おふろを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出たわね！</a:t>
            </a:r>
          </a:p>
        </p:txBody>
      </p:sp>
      <p:sp>
        <p:nvSpPr>
          <p:cNvPr id="154" name="テキスト ボックス 153"/>
          <p:cNvSpPr txBox="1"/>
          <p:nvPr/>
        </p:nvSpPr>
        <p:spPr>
          <a:xfrm>
            <a:off x="12375790" y="6769982"/>
            <a:ext cx="4924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出たのね</a:t>
            </a:r>
          </a:p>
        </p:txBody>
      </p:sp>
      <p:sp>
        <p:nvSpPr>
          <p:cNvPr id="155" name="二等辺三角形 154"/>
          <p:cNvSpPr/>
          <p:nvPr/>
        </p:nvSpPr>
        <p:spPr>
          <a:xfrm rot="5400000">
            <a:off x="7340024" y="7548161"/>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59" name="二等辺三角形 158"/>
          <p:cNvSpPr/>
          <p:nvPr/>
        </p:nvSpPr>
        <p:spPr>
          <a:xfrm rot="5400000">
            <a:off x="9125637" y="7530703"/>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0" name="二等辺三角形 159"/>
          <p:cNvSpPr/>
          <p:nvPr/>
        </p:nvSpPr>
        <p:spPr>
          <a:xfrm rot="5400000">
            <a:off x="10750213" y="7546679"/>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2" name="テキスト ボックス 161"/>
          <p:cNvSpPr txBox="1"/>
          <p:nvPr/>
        </p:nvSpPr>
        <p:spPr>
          <a:xfrm>
            <a:off x="5815799" y="9088233"/>
            <a:ext cx="2386900"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85000"/>
                    <a:lumOff val="15000"/>
                  </a:schemeClr>
                </a:solidFill>
                <a:effectLst/>
                <a:uLnTx/>
                <a:uFillTx/>
                <a:latin typeface="BIZ UDPゴシック" panose="020B0400000000000000" pitchFamily="50" charset="-128"/>
                <a:ea typeface="BIZ UDPゴシック" panose="020B0400000000000000" pitchFamily="50" charset="-128"/>
                <a:cs typeface="+mn-cs"/>
              </a:rPr>
              <a:t>ワンボタンで浴室の音を聞くことができます。シャワーなどの小さい音も確認できて安心です。</a:t>
            </a:r>
          </a:p>
        </p:txBody>
      </p:sp>
      <p:grpSp>
        <p:nvGrpSpPr>
          <p:cNvPr id="164" name="グループ化 163"/>
          <p:cNvGrpSpPr/>
          <p:nvPr/>
        </p:nvGrpSpPr>
        <p:grpSpPr>
          <a:xfrm>
            <a:off x="5815799" y="8621085"/>
            <a:ext cx="1257233" cy="426329"/>
            <a:chOff x="125893" y="1729077"/>
            <a:chExt cx="1257233" cy="426329"/>
          </a:xfrm>
        </p:grpSpPr>
        <p:sp>
          <p:nvSpPr>
            <p:cNvPr id="166" name="正方形/長方形 165"/>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70" name="テキスト ボックス 169"/>
            <p:cNvSpPr txBox="1"/>
            <p:nvPr/>
          </p:nvSpPr>
          <p:spPr>
            <a:xfrm>
              <a:off x="125893" y="1729077"/>
              <a:ext cx="1257233" cy="41549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音声モニター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71" name="グループ化 170"/>
          <p:cNvGrpSpPr/>
          <p:nvPr/>
        </p:nvGrpSpPr>
        <p:grpSpPr>
          <a:xfrm>
            <a:off x="8566654" y="8604081"/>
            <a:ext cx="1213545" cy="434212"/>
            <a:chOff x="149235" y="1721194"/>
            <a:chExt cx="1213545" cy="434212"/>
          </a:xfrm>
        </p:grpSpPr>
        <p:sp>
          <p:nvSpPr>
            <p:cNvPr id="172" name="正方形/長方形 171"/>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90" name="テキスト ボックス 189"/>
            <p:cNvSpPr txBox="1"/>
            <p:nvPr/>
          </p:nvSpPr>
          <p:spPr>
            <a:xfrm>
              <a:off x="149235" y="1721194"/>
              <a:ext cx="1213545"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浴室モニター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91" name="テキスト ボックス 190"/>
          <p:cNvSpPr txBox="1"/>
          <p:nvPr/>
        </p:nvSpPr>
        <p:spPr>
          <a:xfrm>
            <a:off x="8542163" y="9088233"/>
            <a:ext cx="2327718" cy="51684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台所リモコンの「浴室モニタースイッチ」を押すと、入浴している方の入浴時間や状況を確認できます。</a:t>
            </a:r>
          </a:p>
        </p:txBody>
      </p:sp>
      <p:sp>
        <p:nvSpPr>
          <p:cNvPr id="207" name="テキスト ボックス 13"/>
          <p:cNvSpPr txBox="1">
            <a:spLocks noChangeArrowheads="1"/>
          </p:cNvSpPr>
          <p:nvPr/>
        </p:nvSpPr>
        <p:spPr bwMode="auto">
          <a:xfrm>
            <a:off x="6026845" y="5886379"/>
            <a:ext cx="412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コロナエコキュート</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は</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みまもり機能充実</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で</a:t>
            </a:r>
            <a:endParaRPr kumimoji="1" lang="en-US" altLang="ja-JP"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8" name="テキスト ボックス 13"/>
          <p:cNvSpPr txBox="1">
            <a:spLocks noChangeArrowheads="1"/>
          </p:cNvSpPr>
          <p:nvPr/>
        </p:nvSpPr>
        <p:spPr bwMode="auto">
          <a:xfrm>
            <a:off x="9383158" y="5883857"/>
            <a:ext cx="31204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家族</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快適入浴</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サポート</a:t>
            </a:r>
            <a:endPar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9" name="テキスト ボックス 208"/>
          <p:cNvSpPr txBox="1"/>
          <p:nvPr/>
        </p:nvSpPr>
        <p:spPr>
          <a:xfrm>
            <a:off x="11335305" y="8524897"/>
            <a:ext cx="199881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コロナエコキュートで</a:t>
            </a:r>
          </a:p>
        </p:txBody>
      </p:sp>
      <p:pic>
        <p:nvPicPr>
          <p:cNvPr id="210" name="図 20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937891" y="8803652"/>
            <a:ext cx="690831" cy="690831"/>
          </a:xfrm>
          <a:prstGeom prst="rect">
            <a:avLst/>
          </a:prstGeom>
        </p:spPr>
      </p:pic>
      <p:pic>
        <p:nvPicPr>
          <p:cNvPr id="211" name="図 21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173395" y="8815833"/>
            <a:ext cx="680743" cy="680743"/>
          </a:xfrm>
          <a:prstGeom prst="rect">
            <a:avLst/>
          </a:prstGeom>
        </p:spPr>
      </p:pic>
      <p:sp>
        <p:nvSpPr>
          <p:cNvPr id="216" name="テキスト ボックス 215"/>
          <p:cNvSpPr txBox="1"/>
          <p:nvPr/>
        </p:nvSpPr>
        <p:spPr>
          <a:xfrm>
            <a:off x="11257148" y="8661536"/>
            <a:ext cx="1613915"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子育てママの困った</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を解決！</a:t>
            </a:r>
          </a:p>
        </p:txBody>
      </p:sp>
      <p:sp>
        <p:nvSpPr>
          <p:cNvPr id="217" name="テキスト ボックス 216"/>
          <p:cNvSpPr txBox="1"/>
          <p:nvPr/>
        </p:nvSpPr>
        <p:spPr>
          <a:xfrm>
            <a:off x="12105884" y="9438435"/>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218" name="テキスト ボックス 217"/>
          <p:cNvSpPr txBox="1"/>
          <p:nvPr/>
        </p:nvSpPr>
        <p:spPr>
          <a:xfrm>
            <a:off x="11279913" y="9430142"/>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▲サイト</a:t>
            </a:r>
          </a:p>
        </p:txBody>
      </p:sp>
      <p:cxnSp>
        <p:nvCxnSpPr>
          <p:cNvPr id="219" name="直線コネクタ 218"/>
          <p:cNvCxnSpPr/>
          <p:nvPr/>
        </p:nvCxnSpPr>
        <p:spPr>
          <a:xfrm>
            <a:off x="8286452" y="8621085"/>
            <a:ext cx="0" cy="904593"/>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0" name="直線コネクタ 219"/>
          <p:cNvCxnSpPr/>
          <p:nvPr/>
        </p:nvCxnSpPr>
        <p:spPr>
          <a:xfrm>
            <a:off x="5843409" y="8485533"/>
            <a:ext cx="705580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1" name="直線コネクタ 220"/>
          <p:cNvCxnSpPr/>
          <p:nvPr/>
        </p:nvCxnSpPr>
        <p:spPr>
          <a:xfrm>
            <a:off x="10986794" y="8518528"/>
            <a:ext cx="0" cy="91990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sp>
        <p:nvSpPr>
          <p:cNvPr id="223" name="角丸四角形 305"/>
          <p:cNvSpPr>
            <a:spLocks noChangeArrowheads="1"/>
          </p:cNvSpPr>
          <p:nvPr/>
        </p:nvSpPr>
        <p:spPr bwMode="auto">
          <a:xfrm>
            <a:off x="10310003" y="1657417"/>
            <a:ext cx="2375072" cy="445708"/>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26" name="テキスト ボックス 8"/>
          <p:cNvSpPr txBox="1">
            <a:spLocks noChangeArrowheads="1"/>
          </p:cNvSpPr>
          <p:nvPr/>
        </p:nvSpPr>
        <p:spPr bwMode="auto">
          <a:xfrm>
            <a:off x="10408396" y="1644386"/>
            <a:ext cx="16337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232" name="テキスト ボックス 258"/>
          <p:cNvSpPr txBox="1">
            <a:spLocks noChangeArrowheads="1"/>
          </p:cNvSpPr>
          <p:nvPr/>
        </p:nvSpPr>
        <p:spPr bwMode="auto">
          <a:xfrm>
            <a:off x="10405167" y="1933611"/>
            <a:ext cx="21339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33" name="テキスト ボックス 258"/>
          <p:cNvSpPr txBox="1">
            <a:spLocks noChangeArrowheads="1"/>
          </p:cNvSpPr>
          <p:nvPr/>
        </p:nvSpPr>
        <p:spPr bwMode="auto">
          <a:xfrm>
            <a:off x="10275351" y="2215215"/>
            <a:ext cx="240593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専用の</a:t>
            </a: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を介して天気予測データを基にエコキュートの運転を計画します。</a:t>
            </a:r>
            <a:endParaRPr kumimoji="1" lang="en-US" altLang="ja-JP" sz="1050" dirty="0">
              <a:latin typeface="メイリオ" panose="020B0604030504040204" pitchFamily="50" charset="-128"/>
              <a:ea typeface="メイリオ" panose="020B0604030504040204" pitchFamily="50" charset="-128"/>
            </a:endParaRPr>
          </a:p>
        </p:txBody>
      </p:sp>
      <p:sp>
        <p:nvSpPr>
          <p:cNvPr id="235" name="角丸四角形 305"/>
          <p:cNvSpPr>
            <a:spLocks noChangeArrowheads="1"/>
          </p:cNvSpPr>
          <p:nvPr/>
        </p:nvSpPr>
        <p:spPr bwMode="auto">
          <a:xfrm>
            <a:off x="10300594" y="2862294"/>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38" name="テキスト ボックス 8"/>
          <p:cNvSpPr txBox="1">
            <a:spLocks noChangeArrowheads="1"/>
          </p:cNvSpPr>
          <p:nvPr/>
        </p:nvSpPr>
        <p:spPr bwMode="auto">
          <a:xfrm>
            <a:off x="10346020" y="2856891"/>
            <a:ext cx="17579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239" name="テキスト ボックス 258"/>
          <p:cNvSpPr txBox="1">
            <a:spLocks noChangeArrowheads="1"/>
          </p:cNvSpPr>
          <p:nvPr/>
        </p:nvSpPr>
        <p:spPr bwMode="auto">
          <a:xfrm>
            <a:off x="10398661" y="3136942"/>
            <a:ext cx="6976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40" name="テキスト ボックス 258"/>
          <p:cNvSpPr txBox="1">
            <a:spLocks noChangeArrowheads="1"/>
          </p:cNvSpPr>
          <p:nvPr/>
        </p:nvSpPr>
        <p:spPr bwMode="auto">
          <a:xfrm>
            <a:off x="10299303" y="3421137"/>
            <a:ext cx="2385772"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050" dirty="0">
              <a:latin typeface="メイリオ" panose="020B0604030504040204" pitchFamily="50" charset="-128"/>
              <a:ea typeface="メイリオ" panose="020B0604030504040204" pitchFamily="50" charset="-128"/>
            </a:endParaRPr>
          </a:p>
        </p:txBody>
      </p:sp>
      <p:cxnSp>
        <p:nvCxnSpPr>
          <p:cNvPr id="242" name="直線コネクタ 241"/>
          <p:cNvCxnSpPr/>
          <p:nvPr/>
        </p:nvCxnSpPr>
        <p:spPr>
          <a:xfrm>
            <a:off x="10405167" y="1905565"/>
            <a:ext cx="2107466"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3" name="直線コネクタ 242"/>
          <p:cNvCxnSpPr/>
          <p:nvPr/>
        </p:nvCxnSpPr>
        <p:spPr>
          <a:xfrm>
            <a:off x="10405167" y="3118070"/>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45" name="図 244"/>
          <p:cNvPicPr>
            <a:picLocks noChangeAspect="1"/>
          </p:cNvPicPr>
          <p:nvPr/>
        </p:nvPicPr>
        <p:blipFill rotWithShape="1">
          <a:blip r:embed="rId16" cstate="print">
            <a:extLst>
              <a:ext uri="{28A0092B-C50C-407E-A947-70E740481C1C}">
                <a14:useLocalDpi xmlns:a14="http://schemas.microsoft.com/office/drawing/2010/main" val="0"/>
              </a:ext>
            </a:extLst>
          </a:blip>
          <a:srcRect t="12250" b="6188"/>
          <a:stretch/>
        </p:blipFill>
        <p:spPr>
          <a:xfrm>
            <a:off x="5977601" y="2276108"/>
            <a:ext cx="4185142" cy="1980844"/>
          </a:xfrm>
          <a:prstGeom prst="rect">
            <a:avLst/>
          </a:prstGeom>
        </p:spPr>
      </p:pic>
      <p:sp>
        <p:nvSpPr>
          <p:cNvPr id="246" name="テキスト ボックス 8"/>
          <p:cNvSpPr txBox="1">
            <a:spLocks noChangeArrowheads="1"/>
          </p:cNvSpPr>
          <p:nvPr/>
        </p:nvSpPr>
        <p:spPr bwMode="auto">
          <a:xfrm>
            <a:off x="10363365" y="4199070"/>
            <a:ext cx="1636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249" name="テキスト ボックス 258"/>
          <p:cNvSpPr txBox="1">
            <a:spLocks noChangeArrowheads="1"/>
          </p:cNvSpPr>
          <p:nvPr/>
        </p:nvSpPr>
        <p:spPr bwMode="auto">
          <a:xfrm>
            <a:off x="10377515" y="4486991"/>
            <a:ext cx="16209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アプリが自動で天気予報を確認</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50" name="テキスト ボックス 258"/>
          <p:cNvSpPr txBox="1">
            <a:spLocks noChangeArrowheads="1"/>
          </p:cNvSpPr>
          <p:nvPr/>
        </p:nvSpPr>
        <p:spPr bwMode="auto">
          <a:xfrm>
            <a:off x="10275351" y="4885472"/>
            <a:ext cx="25117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を導入していないご家庭でも、アプリの設定を行うことで、天気予測データを基に、自動でエコキュートの沸き上げ運転を計画します。</a:t>
            </a:r>
            <a:endParaRPr kumimoji="1" lang="en-US" altLang="ja-JP" sz="1000" dirty="0">
              <a:latin typeface="メイリオ" panose="020B0604030504040204" pitchFamily="50" charset="-128"/>
              <a:ea typeface="メイリオ" panose="020B0604030504040204" pitchFamily="50" charset="-128"/>
            </a:endParaRPr>
          </a:p>
        </p:txBody>
      </p:sp>
      <p:sp>
        <p:nvSpPr>
          <p:cNvPr id="252" name="テキスト ボックス 251"/>
          <p:cNvSpPr txBox="1"/>
          <p:nvPr/>
        </p:nvSpPr>
        <p:spPr>
          <a:xfrm>
            <a:off x="5844915" y="1828834"/>
            <a:ext cx="4387810" cy="400110"/>
          </a:xfrm>
          <a:prstGeom prst="rect">
            <a:avLst/>
          </a:prstGeom>
          <a:noFill/>
        </p:spPr>
        <p:txBody>
          <a:bodyPr wrap="square" rtlCol="0">
            <a:spAutoFit/>
          </a:bodyPr>
          <a:lstStyle/>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a:t>
            </a:r>
            <a:endParaRPr kumimoji="1" lang="en-US" altLang="ja-JP" sz="1000"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した電力で沸き上げ運転を行うことができます。</a:t>
            </a:r>
          </a:p>
        </p:txBody>
      </p:sp>
      <p:sp>
        <p:nvSpPr>
          <p:cNvPr id="253" name="テキスト ボックス 252"/>
          <p:cNvSpPr txBox="1"/>
          <p:nvPr/>
        </p:nvSpPr>
        <p:spPr>
          <a:xfrm>
            <a:off x="9027067" y="2897231"/>
            <a:ext cx="1005403" cy="215444"/>
          </a:xfrm>
          <a:prstGeom prst="rect">
            <a:avLst/>
          </a:prstGeom>
          <a:noFill/>
        </p:spPr>
        <p:txBody>
          <a:bodyPr wrap="none" rtlCol="0">
            <a:spAutoFit/>
          </a:bodyPr>
          <a:lstStyle/>
          <a:p>
            <a:r>
              <a:rPr kumimoji="1" lang="ja-JP" altLang="en-US" sz="800" dirty="0">
                <a:latin typeface="メイリオ" panose="020B0604030504040204" pitchFamily="50" charset="-128"/>
                <a:ea typeface="メイリオ" panose="020B0604030504040204" pitchFamily="50" charset="-128"/>
              </a:rPr>
              <a:t>＜制御イメージ＞</a:t>
            </a:r>
          </a:p>
        </p:txBody>
      </p:sp>
      <p:sp>
        <p:nvSpPr>
          <p:cNvPr id="254" name="角丸四角形 305"/>
          <p:cNvSpPr>
            <a:spLocks noChangeArrowheads="1"/>
          </p:cNvSpPr>
          <p:nvPr/>
        </p:nvSpPr>
        <p:spPr bwMode="auto">
          <a:xfrm>
            <a:off x="5995817" y="4233580"/>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60" name="テキスト ボックス 8"/>
          <p:cNvSpPr txBox="1">
            <a:spLocks noChangeArrowheads="1"/>
          </p:cNvSpPr>
          <p:nvPr/>
        </p:nvSpPr>
        <p:spPr bwMode="auto">
          <a:xfrm>
            <a:off x="6053880" y="4254816"/>
            <a:ext cx="341926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12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※1</a:t>
            </a:r>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dirty="0">
                <a:solidFill>
                  <a:schemeClr val="tx1">
                    <a:lumMod val="75000"/>
                    <a:lumOff val="25000"/>
                  </a:schemeClr>
                </a:solidFill>
                <a:latin typeface="BIZ UDPゴシック" panose="020B0400000000000000" pitchFamily="50" charset="-128"/>
                <a:ea typeface="BIZ UDPゴシック" panose="020B0400000000000000" pitchFamily="50" charset="-128"/>
              </a:rPr>
              <a:t>関西</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b="1" dirty="0" err="1">
                <a:solidFill>
                  <a:schemeClr val="tx1">
                    <a:lumMod val="75000"/>
                    <a:lumOff val="25000"/>
                  </a:schemeClr>
                </a:solidFill>
                <a:latin typeface="BIZ UDPゴシック" panose="020B0400000000000000" pitchFamily="50" charset="-128"/>
                <a:ea typeface="BIZ UDPゴシック" panose="020B0400000000000000" pitchFamily="50" charset="-128"/>
              </a:rPr>
              <a:t>はぴ</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e</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タイム</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R </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61" name="右矢印 260"/>
          <p:cNvSpPr/>
          <p:nvPr/>
        </p:nvSpPr>
        <p:spPr>
          <a:xfrm>
            <a:off x="7947370" y="4703707"/>
            <a:ext cx="274540" cy="2599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2" name="直線コネクタ 261"/>
          <p:cNvCxnSpPr>
            <a:cxnSpLocks/>
          </p:cNvCxnSpPr>
          <p:nvPr/>
        </p:nvCxnSpPr>
        <p:spPr>
          <a:xfrm>
            <a:off x="6115908" y="4526535"/>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63" name="図 26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441604">
            <a:off x="9525464" y="4237224"/>
            <a:ext cx="556797" cy="356540"/>
          </a:xfrm>
          <a:prstGeom prst="rect">
            <a:avLst/>
          </a:prstGeom>
        </p:spPr>
      </p:pic>
      <p:sp>
        <p:nvSpPr>
          <p:cNvPr id="264" name="角丸四角形 305"/>
          <p:cNvSpPr>
            <a:spLocks noChangeArrowheads="1"/>
          </p:cNvSpPr>
          <p:nvPr/>
        </p:nvSpPr>
        <p:spPr bwMode="auto">
          <a:xfrm>
            <a:off x="10310003" y="4212406"/>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265" name="直線コネクタ 264"/>
          <p:cNvCxnSpPr/>
          <p:nvPr/>
        </p:nvCxnSpPr>
        <p:spPr>
          <a:xfrm>
            <a:off x="10414576" y="4468182"/>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29" name="テキスト ボックス 328"/>
          <p:cNvSpPr txBox="1"/>
          <p:nvPr/>
        </p:nvSpPr>
        <p:spPr>
          <a:xfrm>
            <a:off x="5839865" y="1473601"/>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grpSp>
        <p:nvGrpSpPr>
          <p:cNvPr id="330" name="グループ化 329"/>
          <p:cNvGrpSpPr/>
          <p:nvPr/>
        </p:nvGrpSpPr>
        <p:grpSpPr>
          <a:xfrm>
            <a:off x="12107890" y="4157501"/>
            <a:ext cx="407501" cy="452635"/>
            <a:chOff x="3289753" y="4746779"/>
            <a:chExt cx="407501" cy="452635"/>
          </a:xfrm>
        </p:grpSpPr>
        <p:pic>
          <p:nvPicPr>
            <p:cNvPr id="331" name="図 33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332" name="角丸四角形 331"/>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34" name="テキスト ボックス 274"/>
          <p:cNvSpPr txBox="1"/>
          <p:nvPr/>
        </p:nvSpPr>
        <p:spPr>
          <a:xfrm>
            <a:off x="5874550" y="5198195"/>
            <a:ext cx="4420180" cy="7386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a:t>
            </a:r>
            <a:r>
              <a:rPr kumimoji="1" lang="ja-JP" altLang="en-US" sz="600" dirty="0">
                <a:latin typeface="メイリオ" panose="020B0604030504040204" pitchFamily="50" charset="-128"/>
                <a:ea typeface="メイリオ" panose="020B0604030504040204" pitchFamily="50" charset="-128"/>
              </a:rPr>
              <a:t>において。大阪地区、給湯（保温）負荷は、</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に基づき試算。 運転モードはお買い上げ時の設定、ソーラーモードアプリは積極モード設定。・関西電力「はぴ</a:t>
            </a:r>
            <a:r>
              <a:rPr kumimoji="1" lang="en-US" altLang="ja-JP" sz="600" dirty="0">
                <a:latin typeface="メイリオ" panose="020B0604030504040204" pitchFamily="50" charset="-128"/>
                <a:ea typeface="メイリオ" panose="020B0604030504040204" pitchFamily="50" charset="-128"/>
              </a:rPr>
              <a:t>e</a:t>
            </a:r>
            <a:r>
              <a:rPr kumimoji="1" lang="ja-JP" altLang="en-US" sz="600" dirty="0">
                <a:latin typeface="メイリオ" panose="020B0604030504040204" pitchFamily="50" charset="-128"/>
                <a:ea typeface="メイリオ" panose="020B0604030504040204" pitchFamily="50" charset="-128"/>
              </a:rPr>
              <a:t>タイ</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ムＲ」</a:t>
            </a:r>
            <a:r>
              <a:rPr kumimoji="1" lang="zh-TW" altLang="en-US" sz="600" dirty="0">
                <a:latin typeface="メイリオ" panose="020B0604030504040204" pitchFamily="50" charset="-128"/>
                <a:ea typeface="メイリオ" panose="020B0604030504040204" pitchFamily="50" charset="-128"/>
              </a:rPr>
              <a:t>夜間料金</a:t>
            </a:r>
            <a:r>
              <a:rPr kumimoji="1" lang="en-US" altLang="zh-TW" sz="600" dirty="0">
                <a:latin typeface="メイリオ" panose="020B0604030504040204" pitchFamily="50" charset="-128"/>
                <a:ea typeface="メイリオ" panose="020B0604030504040204" pitchFamily="50" charset="-128"/>
              </a:rPr>
              <a:t>15.37</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r>
              <a:rPr kumimoji="1" lang="zh-TW" altLang="en-US" sz="600" dirty="0">
                <a:latin typeface="メイリオ" panose="020B0604030504040204" pitchFamily="50" charset="-128"/>
                <a:ea typeface="メイリオ" panose="020B0604030504040204" pitchFamily="50" charset="-128"/>
              </a:rPr>
              <a:t>燃料調整費</a:t>
            </a:r>
            <a:r>
              <a:rPr kumimoji="1" lang="en-US" altLang="ja-JP" sz="600" dirty="0">
                <a:latin typeface="メイリオ" panose="020B0604030504040204" pitchFamily="50" charset="-128"/>
                <a:ea typeface="メイリオ" panose="020B0604030504040204" pitchFamily="50" charset="-128"/>
              </a:rPr>
              <a:t>0.64</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err="1">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再生可能エネルギー発電促進</a:t>
            </a:r>
            <a:r>
              <a:rPr kumimoji="1" lang="zh-TW" altLang="en-US" sz="600" dirty="0">
                <a:latin typeface="メイリオ" panose="020B0604030504040204" pitchFamily="50" charset="-128"/>
                <a:ea typeface="メイリオ" panose="020B0604030504040204" pitchFamily="50" charset="-128"/>
              </a:rPr>
              <a:t>賦課金</a:t>
            </a:r>
            <a:r>
              <a:rPr kumimoji="1" lang="en-US" altLang="ja-JP" sz="600" dirty="0">
                <a:latin typeface="メイリオ" panose="020B0604030504040204" pitchFamily="50" charset="-128"/>
                <a:ea typeface="メイリオ" panose="020B0604030504040204" pitchFamily="50" charset="-128"/>
              </a:rPr>
              <a:t>3.98</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dirty="0">
                <a:latin typeface="メイリオ" panose="020B0604030504040204" pitchFamily="50" charset="-128"/>
                <a:ea typeface="メイリオ" panose="020B0604030504040204" pitchFamily="50" charset="-128"/>
              </a:rPr>
              <a:t>3</a:t>
            </a:r>
            <a:r>
              <a:rPr kumimoji="1" lang="ja-JP" altLang="en-US" sz="600" dirty="0">
                <a:latin typeface="メイリオ" panose="020B0604030504040204" pitchFamily="50" charset="-128"/>
                <a:ea typeface="メイリオ" panose="020B0604030504040204" pitchFamily="50" charset="-128"/>
              </a:rPr>
              <a:t>月時点、当社調べ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・太陽光発電の設置容量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・ランニングコストは、季節や地域、運転モードの設定、</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ご利用状況、電力契約等により異なります。太陽光発電の自家消費による運転の消費電力は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として算出。</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a:p>
            <a:endParaRPr kumimoji="1" lang="ja-JP" altLang="en-US" sz="600" dirty="0">
              <a:latin typeface="メイリオ" panose="020B0604030504040204" pitchFamily="50" charset="-128"/>
              <a:ea typeface="メイリオ" panose="020B0604030504040204" pitchFamily="50" charset="-128"/>
            </a:endParaRP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340" name="直線コネクタ 9"/>
          <p:cNvCxnSpPr>
            <a:cxnSpLocks noChangeShapeType="1"/>
          </p:cNvCxnSpPr>
          <p:nvPr/>
        </p:nvCxnSpPr>
        <p:spPr bwMode="auto">
          <a:xfrm>
            <a:off x="5863434" y="6249582"/>
            <a:ext cx="681121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1" name="正方形/長方形 19"/>
          <p:cNvSpPr>
            <a:spLocks noChangeArrowheads="1"/>
          </p:cNvSpPr>
          <p:nvPr/>
        </p:nvSpPr>
        <p:spPr bwMode="auto">
          <a:xfrm>
            <a:off x="5858671" y="5873344"/>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26" name="テキスト ボックス 125"/>
          <p:cNvSpPr txBox="1"/>
          <p:nvPr/>
        </p:nvSpPr>
        <p:spPr>
          <a:xfrm>
            <a:off x="6041384" y="4589709"/>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27" name="テキスト ボックス 126"/>
          <p:cNvSpPr txBox="1"/>
          <p:nvPr/>
        </p:nvSpPr>
        <p:spPr>
          <a:xfrm flipH="1">
            <a:off x="6031608" y="4750815"/>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30,300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28" name="テキスト ボックス 127"/>
          <p:cNvSpPr txBox="1"/>
          <p:nvPr/>
        </p:nvSpPr>
        <p:spPr>
          <a:xfrm>
            <a:off x="8229752" y="4538859"/>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29" name="テキスト ボックス 128"/>
          <p:cNvSpPr txBox="1"/>
          <p:nvPr/>
        </p:nvSpPr>
        <p:spPr>
          <a:xfrm flipH="1">
            <a:off x="8344128" y="4697194"/>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22,400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7,900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6" name="Rectangle 212">
            <a:extLst>
              <a:ext uri="{FF2B5EF4-FFF2-40B4-BE49-F238E27FC236}">
                <a16:creationId xmlns:a16="http://schemas.microsoft.com/office/drawing/2014/main" id="{DB8D6F7A-C56A-A7F6-0B1F-F3217EEDF5C7}"/>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転倒防止対策</a:t>
            </a:r>
          </a:p>
        </p:txBody>
      </p:sp>
      <p:sp>
        <p:nvSpPr>
          <p:cNvPr id="37" name="Rectangle 213">
            <a:extLst>
              <a:ext uri="{FF2B5EF4-FFF2-40B4-BE49-F238E27FC236}">
                <a16:creationId xmlns:a16="http://schemas.microsoft.com/office/drawing/2014/main" id="{B97B4350-4637-E487-BC16-BA8BDA28A29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38" name="Text Box 215">
            <a:extLst>
              <a:ext uri="{FF2B5EF4-FFF2-40B4-BE49-F238E27FC236}">
                <a16:creationId xmlns:a16="http://schemas.microsoft.com/office/drawing/2014/main" id="{6E4332ED-5B16-4897-19C7-5EEA400CA4D3}"/>
              </a:ext>
            </a:extLst>
          </p:cNvPr>
          <p:cNvSpPr txBox="1">
            <a:spLocks/>
          </p:cNvSpPr>
          <p:nvPr/>
        </p:nvSpPr>
        <p:spPr bwMode="auto">
          <a:xfrm>
            <a:off x="1889176" y="4875480"/>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39" name="Text Box 217">
            <a:extLst>
              <a:ext uri="{FF2B5EF4-FFF2-40B4-BE49-F238E27FC236}">
                <a16:creationId xmlns:a16="http://schemas.microsoft.com/office/drawing/2014/main" id="{405D9EE9-1E3B-FC80-6001-1F869010A13F}"/>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40" name="テキスト ボックス 145">
            <a:extLst>
              <a:ext uri="{FF2B5EF4-FFF2-40B4-BE49-F238E27FC236}">
                <a16:creationId xmlns:a16="http://schemas.microsoft.com/office/drawing/2014/main" id="{A78B301E-7AA0-1582-9751-BFAE502D77F6}"/>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41" name="テキスト ボックス 146">
            <a:extLst>
              <a:ext uri="{FF2B5EF4-FFF2-40B4-BE49-F238E27FC236}">
                <a16:creationId xmlns:a16="http://schemas.microsoft.com/office/drawing/2014/main" id="{48A156A2-BEC0-8B18-B2DF-0BAB1D99D217}"/>
              </a:ext>
            </a:extLst>
          </p:cNvPr>
          <p:cNvSpPr txBox="1">
            <a:spLocks noChangeArrowheads="1"/>
          </p:cNvSpPr>
          <p:nvPr/>
        </p:nvSpPr>
        <p:spPr bwMode="auto">
          <a:xfrm>
            <a:off x="1854557" y="4658683"/>
            <a:ext cx="2597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本脚でクラス</a:t>
            </a:r>
            <a:r>
              <a:rPr kumimoji="1" lang="en-US" altLang="ja-JP" sz="1200" b="1" dirty="0">
                <a:solidFill>
                  <a:prstClr val="black"/>
                </a:solidFill>
                <a:latin typeface="メイリオ" panose="020B0604030504040204" pitchFamily="50" charset="-128"/>
                <a:ea typeface="メイリオ" panose="020B0604030504040204" pitchFamily="50" charset="-128"/>
              </a:rPr>
              <a:t>S</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対応の耐震設計。</a:t>
            </a: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楕円 49">
            <a:extLst>
              <a:ext uri="{FF2B5EF4-FFF2-40B4-BE49-F238E27FC236}">
                <a16:creationId xmlns:a16="http://schemas.microsoft.com/office/drawing/2014/main" id="{D9B4A2B4-FB72-F6DF-59AE-045BCE34FA97}"/>
              </a:ext>
            </a:extLst>
          </p:cNvPr>
          <p:cNvSpPr/>
          <p:nvPr/>
        </p:nvSpPr>
        <p:spPr>
          <a:xfrm>
            <a:off x="295417" y="412716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1" name="Oval 222">
            <a:extLst>
              <a:ext uri="{FF2B5EF4-FFF2-40B4-BE49-F238E27FC236}">
                <a16:creationId xmlns:a16="http://schemas.microsoft.com/office/drawing/2014/main" id="{BB8C7D2A-9BFF-2E5D-10C6-1DA6C461A4B6}"/>
              </a:ext>
            </a:extLst>
          </p:cNvPr>
          <p:cNvSpPr>
            <a:spLocks/>
          </p:cNvSpPr>
          <p:nvPr/>
        </p:nvSpPr>
        <p:spPr bwMode="auto">
          <a:xfrm>
            <a:off x="736259" y="4393315"/>
            <a:ext cx="558800" cy="536575"/>
          </a:xfrm>
          <a:prstGeom prst="ellipse">
            <a:avLst/>
          </a:prstGeom>
          <a:solidFill>
            <a:srgbClr val="FF0000"/>
          </a:solidFill>
          <a:ln>
            <a:noFill/>
          </a:ln>
          <a:effectLst/>
        </p:spPr>
        <p:txBody>
          <a:bodyPr wrap="none" lIns="46800" tIns="46800" rIns="46800" bIns="46800"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耐震</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クラス</a:t>
            </a:r>
            <a:r>
              <a:rPr lang="ja-JP" altLang="en-US" sz="900" b="1" dirty="0">
                <a:solidFill>
                  <a:prstClr val="white"/>
                </a:solidFill>
                <a:latin typeface="メイリオ" panose="020B0604030504040204" pitchFamily="50" charset="-128"/>
                <a:ea typeface="メイリオ" panose="020B0604030504040204" pitchFamily="50" charset="-128"/>
              </a:rPr>
              <a:t>Ｓ</a:t>
            </a:r>
            <a:endParaRPr kumimoji="0" lang="en-US" altLang="ja-JP"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対応</a:t>
            </a:r>
          </a:p>
        </p:txBody>
      </p:sp>
      <p:sp>
        <p:nvSpPr>
          <p:cNvPr id="52" name="楕円 51">
            <a:extLst>
              <a:ext uri="{FF2B5EF4-FFF2-40B4-BE49-F238E27FC236}">
                <a16:creationId xmlns:a16="http://schemas.microsoft.com/office/drawing/2014/main" id="{F55086CE-9D90-D4F1-141A-E5B34145BCF6}"/>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53" name="直線コネクタ 52">
            <a:extLst>
              <a:ext uri="{FF2B5EF4-FFF2-40B4-BE49-F238E27FC236}">
                <a16:creationId xmlns:a16="http://schemas.microsoft.com/office/drawing/2014/main" id="{14BD4921-2C0B-F2CD-8D19-4D2DAD512D68}"/>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E32EB3F-D140-087A-678B-106DCD64030C}"/>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54804"/>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sp>
        <p:nvSpPr>
          <p:cNvPr id="82" name="Rectangle 212">
            <a:extLst>
              <a:ext uri="{FF2B5EF4-FFF2-40B4-BE49-F238E27FC236}">
                <a16:creationId xmlns:a16="http://schemas.microsoft.com/office/drawing/2014/main" id="{A3C30F04-80AA-0F41-422B-9D3A4C09368A}"/>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83" name="Text Box 215">
            <a:extLst>
              <a:ext uri="{FF2B5EF4-FFF2-40B4-BE49-F238E27FC236}">
                <a16:creationId xmlns:a16="http://schemas.microsoft.com/office/drawing/2014/main" id="{5A77B519-7D91-249D-D6FD-9A9407D0CD01}"/>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86" name="直線コネクタ 85">
            <a:extLst>
              <a:ext uri="{FF2B5EF4-FFF2-40B4-BE49-F238E27FC236}">
                <a16:creationId xmlns:a16="http://schemas.microsoft.com/office/drawing/2014/main" id="{D348082D-BE17-DC5F-DE0D-42F063689970}"/>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691B1CF4-4FFA-F4FF-1DED-83829056E37B}"/>
              </a:ext>
            </a:extLst>
          </p:cNvPr>
          <p:cNvCxnSpPr>
            <a:cxnSpLocks/>
            <a:endCxn id="82"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2" name="楕円 91">
            <a:extLst>
              <a:ext uri="{FF2B5EF4-FFF2-40B4-BE49-F238E27FC236}">
                <a16:creationId xmlns:a16="http://schemas.microsoft.com/office/drawing/2014/main" id="{9E65F345-AD5E-566F-E066-3C68B96598BF}"/>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20"/>
          <a:srcRect l="12285" t="20323" r="33121" b="13059"/>
          <a:stretch/>
        </p:blipFill>
        <p:spPr>
          <a:xfrm>
            <a:off x="3322583" y="5463885"/>
            <a:ext cx="2247900" cy="1737389"/>
          </a:xfrm>
          <a:prstGeom prst="rect">
            <a:avLst/>
          </a:prstGeom>
        </p:spPr>
      </p:pic>
      <p:pic>
        <p:nvPicPr>
          <p:cNvPr id="96" name="図 95">
            <a:extLst>
              <a:ext uri="{FF2B5EF4-FFF2-40B4-BE49-F238E27FC236}">
                <a16:creationId xmlns:a16="http://schemas.microsoft.com/office/drawing/2014/main" id="{AA50F2CD-3BF9-2C23-5924-9578DB19D739}"/>
              </a:ext>
            </a:extLst>
          </p:cNvPr>
          <p:cNvPicPr>
            <a:picLocks noChangeAspect="1"/>
          </p:cNvPicPr>
          <p:nvPr/>
        </p:nvPicPr>
        <p:blipFill>
          <a:blip r:embed="rId21"/>
          <a:srcRect l="11912" t="12752" r="33876" b="19830"/>
          <a:stretch/>
        </p:blipFill>
        <p:spPr>
          <a:xfrm>
            <a:off x="3338458" y="7415222"/>
            <a:ext cx="2216150" cy="1722428"/>
          </a:xfrm>
          <a:prstGeom prst="rect">
            <a:avLst/>
          </a:prstGeom>
        </p:spPr>
      </p:pic>
      <p:pic>
        <p:nvPicPr>
          <p:cNvPr id="97" name="図 96">
            <a:extLst>
              <a:ext uri="{FF2B5EF4-FFF2-40B4-BE49-F238E27FC236}">
                <a16:creationId xmlns:a16="http://schemas.microsoft.com/office/drawing/2014/main" id="{F1E03FD5-3254-6CF0-6C35-B372221CF79B}"/>
              </a:ext>
            </a:extLst>
          </p:cNvPr>
          <p:cNvPicPr>
            <a:picLocks noChangeAspect="1"/>
          </p:cNvPicPr>
          <p:nvPr/>
        </p:nvPicPr>
        <p:blipFill>
          <a:blip r:embed="rId22"/>
          <a:srcRect l="868" r="868"/>
          <a:stretch/>
        </p:blipFill>
        <p:spPr>
          <a:xfrm>
            <a:off x="1746737" y="8285142"/>
            <a:ext cx="963209" cy="783879"/>
          </a:xfrm>
          <a:prstGeom prst="rect">
            <a:avLst/>
          </a:prstGeom>
        </p:spPr>
      </p:pic>
      <p:grpSp>
        <p:nvGrpSpPr>
          <p:cNvPr id="98" name="グループ化 97">
            <a:extLst>
              <a:ext uri="{FF2B5EF4-FFF2-40B4-BE49-F238E27FC236}">
                <a16:creationId xmlns:a16="http://schemas.microsoft.com/office/drawing/2014/main" id="{A93989F6-9B72-C0F9-4562-629A747B85C7}"/>
              </a:ext>
            </a:extLst>
          </p:cNvPr>
          <p:cNvGrpSpPr/>
          <p:nvPr/>
        </p:nvGrpSpPr>
        <p:grpSpPr>
          <a:xfrm>
            <a:off x="314977" y="8052250"/>
            <a:ext cx="1027264" cy="1096817"/>
            <a:chOff x="4478171" y="5241779"/>
            <a:chExt cx="1651234" cy="1763034"/>
          </a:xfrm>
        </p:grpSpPr>
        <p:pic>
          <p:nvPicPr>
            <p:cNvPr id="99" name="図 51">
              <a:extLst>
                <a:ext uri="{FF2B5EF4-FFF2-40B4-BE49-F238E27FC236}">
                  <a16:creationId xmlns:a16="http://schemas.microsoft.com/office/drawing/2014/main" id="{487730C1-43F6-F1AF-2B60-E9800664344E}"/>
                </a:ext>
              </a:extLst>
            </p:cNvPr>
            <p:cNvPicPr>
              <a:picLocks noChangeAspect="1"/>
            </p:cNvPicPr>
            <p:nvPr/>
          </p:nvPicPr>
          <p:blipFill rotWithShape="1">
            <a:blip r:embed="rId23">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2" descr="「スマートフォン」の画像検索結果">
              <a:extLst>
                <a:ext uri="{FF2B5EF4-FFF2-40B4-BE49-F238E27FC236}">
                  <a16:creationId xmlns:a16="http://schemas.microsoft.com/office/drawing/2014/main" id="{1090F37C-E549-117D-E116-149EA5472EE1}"/>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図 100">
              <a:extLst>
                <a:ext uri="{FF2B5EF4-FFF2-40B4-BE49-F238E27FC236}">
                  <a16:creationId xmlns:a16="http://schemas.microsoft.com/office/drawing/2014/main" id="{B40789BF-60FB-D4A2-FF66-8DAAD7A96858}"/>
                </a:ext>
              </a:extLst>
            </p:cNvPr>
            <p:cNvPicPr>
              <a:picLocks noChangeAspect="1"/>
            </p:cNvPicPr>
            <p:nvPr/>
          </p:nvPicPr>
          <p:blipFill rotWithShape="1">
            <a:blip r:embed="rId25"/>
            <a:srcRect b="20647"/>
            <a:stretch/>
          </p:blipFill>
          <p:spPr>
            <a:xfrm>
              <a:off x="4567242" y="5462821"/>
              <a:ext cx="623077" cy="1250919"/>
            </a:xfrm>
            <a:prstGeom prst="rect">
              <a:avLst/>
            </a:prstGeom>
          </p:spPr>
        </p:pic>
        <p:pic>
          <p:nvPicPr>
            <p:cNvPr id="102" name="図 101">
              <a:extLst>
                <a:ext uri="{FF2B5EF4-FFF2-40B4-BE49-F238E27FC236}">
                  <a16:creationId xmlns:a16="http://schemas.microsoft.com/office/drawing/2014/main" id="{FA075302-7241-4843-D75A-6C6045A494A1}"/>
                </a:ext>
              </a:extLst>
            </p:cNvPr>
            <p:cNvPicPr>
              <a:picLocks noChangeAspect="1"/>
            </p:cNvPicPr>
            <p:nvPr/>
          </p:nvPicPr>
          <p:blipFill rotWithShape="1">
            <a:blip r:embed="rId25"/>
            <a:srcRect t="93213"/>
            <a:stretch/>
          </p:blipFill>
          <p:spPr>
            <a:xfrm>
              <a:off x="4558036" y="6659875"/>
              <a:ext cx="638166" cy="109581"/>
            </a:xfrm>
            <a:prstGeom prst="rect">
              <a:avLst/>
            </a:prstGeom>
          </p:spPr>
        </p:pic>
      </p:grpSp>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02636" y="8465550"/>
            <a:ext cx="35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or</a:t>
            </a: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556912"/>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379032" y="5543470"/>
            <a:ext cx="2597468" cy="1162883"/>
          </a:xfrm>
          <a:prstGeom prst="rect">
            <a:avLst/>
          </a:prstGeom>
        </p:spPr>
      </p:pic>
      <p:sp>
        <p:nvSpPr>
          <p:cNvPr id="113" name="矢印: 右 112">
            <a:extLst>
              <a:ext uri="{FF2B5EF4-FFF2-40B4-BE49-F238E27FC236}">
                <a16:creationId xmlns:a16="http://schemas.microsoft.com/office/drawing/2014/main" id="{19DB9032-02B7-B381-C87A-F35C5744A39E}"/>
              </a:ext>
            </a:extLst>
          </p:cNvPr>
          <p:cNvSpPr/>
          <p:nvPr/>
        </p:nvSpPr>
        <p:spPr>
          <a:xfrm>
            <a:off x="2995001" y="6356903"/>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矢印: 右 113">
            <a:extLst>
              <a:ext uri="{FF2B5EF4-FFF2-40B4-BE49-F238E27FC236}">
                <a16:creationId xmlns:a16="http://schemas.microsoft.com/office/drawing/2014/main" id="{2C6BD78B-0E05-2F81-A582-91F687B5EB24}"/>
              </a:ext>
            </a:extLst>
          </p:cNvPr>
          <p:cNvSpPr/>
          <p:nvPr/>
        </p:nvSpPr>
        <p:spPr>
          <a:xfrm>
            <a:off x="2995001" y="8143211"/>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正方形/長方形 114">
            <a:extLst>
              <a:ext uri="{FF2B5EF4-FFF2-40B4-BE49-F238E27FC236}">
                <a16:creationId xmlns:a16="http://schemas.microsoft.com/office/drawing/2014/main" id="{7355B7AF-0424-7DE7-3A27-0FA1D34F165E}"/>
              </a:ext>
            </a:extLst>
          </p:cNvPr>
          <p:cNvSpPr/>
          <p:nvPr/>
        </p:nvSpPr>
        <p:spPr>
          <a:xfrm>
            <a:off x="2995001" y="6448425"/>
            <a:ext cx="171102" cy="193932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正方形/長方形 115">
            <a:extLst>
              <a:ext uri="{FF2B5EF4-FFF2-40B4-BE49-F238E27FC236}">
                <a16:creationId xmlns:a16="http://schemas.microsoft.com/office/drawing/2014/main" id="{F49C3E28-0A72-D992-D4BC-D8516FE44C1A}"/>
              </a:ext>
            </a:extLst>
          </p:cNvPr>
          <p:cNvSpPr/>
          <p:nvPr/>
        </p:nvSpPr>
        <p:spPr>
          <a:xfrm rot="5400000">
            <a:off x="2794144" y="7968542"/>
            <a:ext cx="171102" cy="354515"/>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270550" y="6933331"/>
            <a:ext cx="584535" cy="534836"/>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423826" y="6958774"/>
            <a:ext cx="723275"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5" name="直線コネクタ 9">
            <a:extLst>
              <a:ext uri="{FF2B5EF4-FFF2-40B4-BE49-F238E27FC236}">
                <a16:creationId xmlns:a16="http://schemas.microsoft.com/office/drawing/2014/main" id="{E3A93F7A-0E6C-4F6F-1584-E5D9F5D6CC84}"/>
              </a:ext>
            </a:extLst>
          </p:cNvPr>
          <p:cNvCxnSpPr>
            <a:cxnSpLocks noChangeShapeType="1"/>
          </p:cNvCxnSpPr>
          <p:nvPr/>
        </p:nvCxnSpPr>
        <p:spPr bwMode="auto">
          <a:xfrm>
            <a:off x="5858671" y="5873344"/>
            <a:ext cx="680655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42" name="図 341"/>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1810961" y="5821329"/>
            <a:ext cx="523750" cy="772651"/>
          </a:xfrm>
          <a:prstGeom prst="rect">
            <a:avLst/>
          </a:prstGeom>
        </p:spPr>
      </p:pic>
      <p:cxnSp>
        <p:nvCxnSpPr>
          <p:cNvPr id="136" name="直線コネクタ 135">
            <a:extLst>
              <a:ext uri="{FF2B5EF4-FFF2-40B4-BE49-F238E27FC236}">
                <a16:creationId xmlns:a16="http://schemas.microsoft.com/office/drawing/2014/main" id="{C1A3BABF-3843-021A-04BF-061188BA50E2}"/>
              </a:ext>
            </a:extLst>
          </p:cNvPr>
          <p:cNvCxnSpPr>
            <a:cxnSpLocks/>
            <a:stCxn id="50" idx="4"/>
          </p:cNvCxnSpPr>
          <p:nvPr/>
        </p:nvCxnSpPr>
        <p:spPr>
          <a:xfrm>
            <a:off x="331368" y="4199070"/>
            <a:ext cx="0" cy="47059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7" name="直線コネクタ 136">
            <a:extLst>
              <a:ext uri="{FF2B5EF4-FFF2-40B4-BE49-F238E27FC236}">
                <a16:creationId xmlns:a16="http://schemas.microsoft.com/office/drawing/2014/main" id="{98450A99-41F3-27CB-FE1C-8769482CD7BE}"/>
              </a:ext>
            </a:extLst>
          </p:cNvPr>
          <p:cNvCxnSpPr>
            <a:cxnSpLocks/>
          </p:cNvCxnSpPr>
          <p:nvPr/>
        </p:nvCxnSpPr>
        <p:spPr>
          <a:xfrm>
            <a:off x="326231" y="4667052"/>
            <a:ext cx="45339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4991</TotalTime>
  <Words>1577</Words>
  <Application>Microsoft Office PowerPoint</Application>
  <PresentationFormat>A3 297x420 mm</PresentationFormat>
  <Paragraphs>207</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330</cp:revision>
  <cp:lastPrinted>2023-12-13T05:58:51Z</cp:lastPrinted>
  <dcterms:created xsi:type="dcterms:W3CDTF">2020-12-15T06:24:16Z</dcterms:created>
  <dcterms:modified xsi:type="dcterms:W3CDTF">2026-10-06T09:06:49Z</dcterms:modified>
</cp:coreProperties>
</file>