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E05"/>
    <a:srgbClr val="33CC33"/>
    <a:srgbClr val="F1F8EC"/>
    <a:srgbClr val="D9D9D9"/>
    <a:srgbClr val="99FF99"/>
    <a:srgbClr val="CCFFCC"/>
    <a:srgbClr val="F8E097"/>
    <a:srgbClr val="FD9203"/>
    <a:srgbClr val="64C2B2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0" autoAdjust="0"/>
    <p:restoredTop sz="95979" autoAdjust="0"/>
  </p:normalViewPr>
  <p:slideViewPr>
    <p:cSldViewPr snapToGrid="0">
      <p:cViewPr>
        <p:scale>
          <a:sx n="75" d="100"/>
          <a:sy n="75" d="100"/>
        </p:scale>
        <p:origin x="354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789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87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66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0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69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0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641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4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3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02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8EF0B-D7A5-4FD7-B841-CBAEBAAC4FF6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76FF-E6AA-42EC-9C07-DC57684FA9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4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2F03562-A1B2-F7D4-8F19-ED93832DF48A}"/>
              </a:ext>
            </a:extLst>
          </p:cNvPr>
          <p:cNvSpPr/>
          <p:nvPr/>
        </p:nvSpPr>
        <p:spPr>
          <a:xfrm>
            <a:off x="314838" y="4384364"/>
            <a:ext cx="6264473" cy="3814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914078"/>
            <a:ext cx="6858000" cy="16986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0B588D1-F25C-F1E1-1E9F-28F9B26F3BF0}"/>
              </a:ext>
            </a:extLst>
          </p:cNvPr>
          <p:cNvSpPr/>
          <p:nvPr/>
        </p:nvSpPr>
        <p:spPr>
          <a:xfrm>
            <a:off x="653944" y="2112933"/>
            <a:ext cx="2384860" cy="2191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49093" y="55763"/>
            <a:ext cx="1063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+mn-ea"/>
              </a:rPr>
              <a:t>2026</a:t>
            </a:r>
            <a:r>
              <a:rPr kumimoji="1" lang="ja-JP" altLang="en-US" sz="1000" dirty="0">
                <a:latin typeface="+mn-ea"/>
              </a:rPr>
              <a:t>年</a:t>
            </a:r>
            <a:r>
              <a:rPr kumimoji="1" lang="en-US" altLang="ja-JP" sz="1000" dirty="0">
                <a:latin typeface="+mn-ea"/>
              </a:rPr>
              <a:t>9</a:t>
            </a:r>
            <a:r>
              <a:rPr kumimoji="1" lang="ja-JP" altLang="en-US" sz="1000" dirty="0">
                <a:latin typeface="+mn-ea"/>
              </a:rPr>
              <a:t>月</a:t>
            </a:r>
            <a:r>
              <a:rPr kumimoji="1" lang="en-US" altLang="ja-JP" sz="1000" dirty="0">
                <a:latin typeface="+mn-ea"/>
              </a:rPr>
              <a:t>30</a:t>
            </a:r>
            <a:r>
              <a:rPr kumimoji="1" lang="ja-JP" altLang="en-US" sz="1000" dirty="0">
                <a:latin typeface="+mn-ea"/>
              </a:rPr>
              <a:t>日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4248655-B2F7-714B-2393-F4E4E950FEB5}"/>
              </a:ext>
            </a:extLst>
          </p:cNvPr>
          <p:cNvGrpSpPr/>
          <p:nvPr/>
        </p:nvGrpSpPr>
        <p:grpSpPr>
          <a:xfrm>
            <a:off x="4981599" y="4927548"/>
            <a:ext cx="1427211" cy="1481913"/>
            <a:chOff x="279400" y="3136900"/>
            <a:chExt cx="1676400" cy="1587500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661EB40-D881-2D6D-F55C-485DA4906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5" r="1306" b="3636"/>
            <a:stretch/>
          </p:blipFill>
          <p:spPr>
            <a:xfrm>
              <a:off x="390568" y="3203613"/>
              <a:ext cx="1429384" cy="1454071"/>
            </a:xfrm>
            <a:custGeom>
              <a:avLst/>
              <a:gdLst>
                <a:gd name="connsiteX0" fmla="*/ 0 w 2056173"/>
                <a:gd name="connsiteY0" fmla="*/ 0 h 2091687"/>
                <a:gd name="connsiteX1" fmla="*/ 1991640 w 2056173"/>
                <a:gd name="connsiteY1" fmla="*/ 0 h 2091687"/>
                <a:gd name="connsiteX2" fmla="*/ 2006371 w 2056173"/>
                <a:gd name="connsiteY2" fmla="*/ 2974 h 2091687"/>
                <a:gd name="connsiteX3" fmla="*/ 2056173 w 2056173"/>
                <a:gd name="connsiteY3" fmla="*/ 78108 h 2091687"/>
                <a:gd name="connsiteX4" fmla="*/ 2056173 w 2056173"/>
                <a:gd name="connsiteY4" fmla="*/ 2010145 h 2091687"/>
                <a:gd name="connsiteX5" fmla="*/ 1974631 w 2056173"/>
                <a:gd name="connsiteY5" fmla="*/ 2091687 h 2091687"/>
                <a:gd name="connsiteX6" fmla="*/ 0 w 2056173"/>
                <a:gd name="connsiteY6" fmla="*/ 2091687 h 209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6173" h="2091687">
                  <a:moveTo>
                    <a:pt x="0" y="0"/>
                  </a:moveTo>
                  <a:lnTo>
                    <a:pt x="1991640" y="0"/>
                  </a:lnTo>
                  <a:lnTo>
                    <a:pt x="2006371" y="2974"/>
                  </a:lnTo>
                  <a:cubicBezTo>
                    <a:pt x="2035637" y="15353"/>
                    <a:pt x="2056173" y="44333"/>
                    <a:pt x="2056173" y="78108"/>
                  </a:cubicBezTo>
                  <a:lnTo>
                    <a:pt x="2056173" y="2010145"/>
                  </a:lnTo>
                  <a:cubicBezTo>
                    <a:pt x="2056173" y="2055179"/>
                    <a:pt x="2019665" y="2091687"/>
                    <a:pt x="1974631" y="2091687"/>
                  </a:cubicBezTo>
                  <a:lnTo>
                    <a:pt x="0" y="2091687"/>
                  </a:lnTo>
                  <a:close/>
                </a:path>
              </a:pathLst>
            </a:custGeom>
            <a:ln>
              <a:solidFill>
                <a:srgbClr val="FB6E05"/>
              </a:solidFill>
            </a:ln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B3A2DC16-1D28-E9C6-8A1B-BC83AC00C89D}"/>
                </a:ext>
              </a:extLst>
            </p:cNvPr>
            <p:cNvSpPr/>
            <p:nvPr/>
          </p:nvSpPr>
          <p:spPr>
            <a:xfrm>
              <a:off x="279400" y="3136900"/>
              <a:ext cx="1676400" cy="1587500"/>
            </a:xfrm>
            <a:prstGeom prst="roundRect">
              <a:avLst>
                <a:gd name="adj" fmla="val 3892"/>
              </a:avLst>
            </a:prstGeom>
            <a:noFill/>
            <a:ln w="25400">
              <a:solidFill>
                <a:srgbClr val="99FF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6820CF0-1A6C-16C9-FA93-B547B5F9378D}"/>
              </a:ext>
            </a:extLst>
          </p:cNvPr>
          <p:cNvSpPr txBox="1"/>
          <p:nvPr/>
        </p:nvSpPr>
        <p:spPr>
          <a:xfrm>
            <a:off x="108783" y="9402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+mn-ea"/>
              </a:rPr>
              <a:t>得意先様各位</a:t>
            </a: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65" y="326133"/>
            <a:ext cx="1531620" cy="367733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82D2101-5A7D-2F03-59D8-8C6F90672DB0}"/>
              </a:ext>
            </a:extLst>
          </p:cNvPr>
          <p:cNvSpPr/>
          <p:nvPr/>
        </p:nvSpPr>
        <p:spPr>
          <a:xfrm>
            <a:off x="156675" y="645532"/>
            <a:ext cx="2812512" cy="3861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88" y="624829"/>
            <a:ext cx="2569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給湯省エネ</a:t>
            </a:r>
            <a:r>
              <a:rPr kumimoji="1" lang="en-US" altLang="ja-JP" sz="20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2026</a:t>
            </a:r>
            <a:r>
              <a: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事業</a:t>
            </a:r>
            <a:endParaRPr kumimoji="1" lang="ja-JP" altLang="en-US" sz="28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92786" y="1171428"/>
            <a:ext cx="654125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900" b="1" spc="-300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エコキュート</a:t>
            </a:r>
            <a:r>
              <a:rPr kumimoji="1" lang="ja-JP" altLang="en-US" sz="20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の</a:t>
            </a:r>
            <a:r>
              <a:rPr kumimoji="1" lang="ja-JP" altLang="en-US" sz="29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導入</a:t>
            </a:r>
            <a:r>
              <a:rPr kumimoji="1" lang="ja-JP" altLang="en-US" sz="20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または</a:t>
            </a:r>
            <a:r>
              <a:rPr kumimoji="1" lang="ja-JP" altLang="en-US" sz="29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入替</a:t>
            </a:r>
            <a:r>
              <a:rPr kumimoji="1" lang="ja-JP" altLang="en-US" sz="20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latin typeface="+mn-ea"/>
              </a:rPr>
              <a:t>で</a:t>
            </a:r>
            <a:endParaRPr kumimoji="1" lang="en-US" altLang="ja-JP" sz="2000" b="1" dirty="0">
              <a:ln w="57150">
                <a:solidFill>
                  <a:schemeClr val="bg1"/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3E4E8FF-5F9F-B7D4-E5E9-D0BBACA119E8}"/>
              </a:ext>
            </a:extLst>
          </p:cNvPr>
          <p:cNvSpPr txBox="1"/>
          <p:nvPr/>
        </p:nvSpPr>
        <p:spPr>
          <a:xfrm>
            <a:off x="352276" y="1202722"/>
            <a:ext cx="618416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900" b="1" spc="-300" dirty="0">
                <a:latin typeface="+mn-ea"/>
              </a:rPr>
              <a:t>エコキュート</a:t>
            </a:r>
            <a:r>
              <a:rPr kumimoji="1" lang="ja-JP" altLang="en-US" sz="2000" b="1" dirty="0">
                <a:latin typeface="+mn-ea"/>
              </a:rPr>
              <a:t>の</a:t>
            </a:r>
            <a:r>
              <a:rPr kumimoji="1" lang="ja-JP" altLang="en-US" sz="2900" b="1" dirty="0">
                <a:latin typeface="+mn-ea"/>
              </a:rPr>
              <a:t>導入</a:t>
            </a:r>
            <a:r>
              <a:rPr kumimoji="1" lang="ja-JP" altLang="en-US" sz="2000" b="1" dirty="0">
                <a:latin typeface="+mn-ea"/>
              </a:rPr>
              <a:t>または</a:t>
            </a:r>
            <a:r>
              <a:rPr kumimoji="1" lang="ja-JP" altLang="en-US" sz="2900" b="1" dirty="0">
                <a:latin typeface="+mn-ea"/>
              </a:rPr>
              <a:t>入替</a:t>
            </a:r>
            <a:r>
              <a:rPr kumimoji="1" lang="ja-JP" altLang="en-US" sz="2000" b="1" dirty="0">
                <a:latin typeface="+mn-ea"/>
              </a:rPr>
              <a:t>で</a:t>
            </a:r>
            <a:endParaRPr kumimoji="1" lang="en-US" altLang="ja-JP" sz="2000" b="1" dirty="0">
              <a:latin typeface="+mn-ea"/>
            </a:endParaRP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748D0CA3-05A0-F217-3A3A-652E33B91CEF}"/>
              </a:ext>
            </a:extLst>
          </p:cNvPr>
          <p:cNvGrpSpPr/>
          <p:nvPr/>
        </p:nvGrpSpPr>
        <p:grpSpPr>
          <a:xfrm>
            <a:off x="2969187" y="1825351"/>
            <a:ext cx="3668762" cy="585260"/>
            <a:chOff x="2969187" y="1825351"/>
            <a:chExt cx="3668762" cy="585260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DF79E0F3-321B-3C81-0174-727A2C2FDF12}"/>
                </a:ext>
              </a:extLst>
            </p:cNvPr>
            <p:cNvSpPr txBox="1"/>
            <p:nvPr/>
          </p:nvSpPr>
          <p:spPr>
            <a:xfrm>
              <a:off x="2969187" y="1825351"/>
              <a:ext cx="36687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の</a:t>
              </a:r>
              <a:r>
                <a:rPr kumimoji="1" lang="ja-JP" altLang="en-US" sz="32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補助金</a:t>
              </a:r>
              <a:r>
                <a:rPr kumimoji="1" lang="ja-JP" altLang="en-US" sz="20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が</a:t>
              </a:r>
              <a:r>
                <a:rPr kumimoji="1" lang="ja-JP" altLang="en-US" sz="29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受</a:t>
              </a:r>
              <a:r>
                <a:rPr kumimoji="1" lang="ja-JP" altLang="en-US" sz="20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けられま</a:t>
              </a:r>
              <a:r>
                <a:rPr kumimoji="1" lang="ja-JP" altLang="en-US" sz="2000" b="1" spc="-300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す</a:t>
              </a:r>
              <a:r>
                <a:rPr kumimoji="1" lang="ja-JP" altLang="en-US" sz="20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。</a:t>
              </a:r>
              <a:endParaRPr kumimoji="1" lang="en-US" altLang="ja-JP" sz="20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CF99563-6FC4-AE62-38F9-7DA9F189808C}"/>
                </a:ext>
              </a:extLst>
            </p:cNvPr>
            <p:cNvSpPr txBox="1"/>
            <p:nvPr/>
          </p:nvSpPr>
          <p:spPr>
            <a:xfrm>
              <a:off x="3027825" y="1825836"/>
              <a:ext cx="35514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の</a:t>
              </a:r>
              <a:r>
                <a:rPr kumimoji="1" lang="ja-JP" altLang="en-US" sz="32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補助金</a:t>
              </a:r>
              <a:r>
                <a:rPr kumimoji="1" lang="ja-JP" altLang="en-US" sz="20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が</a:t>
              </a:r>
              <a:r>
                <a:rPr kumimoji="1" lang="ja-JP" altLang="en-US" sz="29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受</a:t>
              </a:r>
              <a:r>
                <a:rPr kumimoji="1" lang="ja-JP" altLang="en-US" sz="20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けられま</a:t>
              </a:r>
              <a:r>
                <a:rPr kumimoji="1" lang="ja-JP" altLang="en-US" sz="2000" b="1" spc="-300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す</a:t>
              </a:r>
              <a:r>
                <a:rPr kumimoji="1" lang="ja-JP" altLang="en-US" sz="20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。</a:t>
              </a:r>
              <a:endParaRPr kumimoji="1" lang="en-US" altLang="ja-JP" sz="2000" b="1" dirty="0">
                <a:uFill>
                  <a:solidFill>
                    <a:srgbClr val="FF0000"/>
                  </a:solidFill>
                </a:uFill>
                <a:latin typeface="+mn-ea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68CBC339-E69B-135B-6C3B-259B4C393736}"/>
              </a:ext>
            </a:extLst>
          </p:cNvPr>
          <p:cNvGrpSpPr/>
          <p:nvPr/>
        </p:nvGrpSpPr>
        <p:grpSpPr>
          <a:xfrm>
            <a:off x="164667" y="1671461"/>
            <a:ext cx="800968" cy="695981"/>
            <a:chOff x="146437" y="1774246"/>
            <a:chExt cx="800968" cy="695981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7D680DE-EABA-6F37-3281-088D6875506D}"/>
                </a:ext>
              </a:extLst>
            </p:cNvPr>
            <p:cNvSpPr txBox="1"/>
            <p:nvPr/>
          </p:nvSpPr>
          <p:spPr>
            <a:xfrm>
              <a:off x="288192" y="1777024"/>
              <a:ext cx="659213" cy="6932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kumimoji="1" lang="ja-JP" altLang="en-US" sz="24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最</a:t>
              </a:r>
              <a:endParaRPr kumimoji="1" lang="en-US" altLang="ja-JP" sz="2400" b="1" dirty="0">
                <a:ln w="57150">
                  <a:solidFill>
                    <a:schemeClr val="bg1"/>
                  </a:solidFill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endParaRPr>
            </a:p>
            <a:p>
              <a:pPr>
                <a:lnSpc>
                  <a:spcPts val="2300"/>
                </a:lnSpc>
              </a:pPr>
              <a:r>
                <a:rPr kumimoji="1" lang="ja-JP" altLang="en-US" sz="2400" b="1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uFill>
                    <a:solidFill>
                      <a:srgbClr val="FF0000"/>
                    </a:solidFill>
                  </a:uFill>
                  <a:latin typeface="+mn-ea"/>
                </a:rPr>
                <a:t>大</a:t>
              </a:r>
              <a:endParaRPr lang="ja-JP" altLang="en-US" sz="2400" dirty="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5ADDBD3-C43F-A603-BB9A-DE453372D719}"/>
                </a:ext>
              </a:extLst>
            </p:cNvPr>
            <p:cNvSpPr txBox="1"/>
            <p:nvPr/>
          </p:nvSpPr>
          <p:spPr>
            <a:xfrm>
              <a:off x="146437" y="1774246"/>
              <a:ext cx="776009" cy="694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kumimoji="1" lang="ja-JP" altLang="en-US" sz="24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最</a:t>
              </a:r>
              <a:endParaRPr kumimoji="1" lang="en-US" altLang="ja-JP" sz="2400" b="1" dirty="0">
                <a:uFill>
                  <a:solidFill>
                    <a:srgbClr val="FF0000"/>
                  </a:solidFill>
                </a:uFill>
                <a:latin typeface="+mn-ea"/>
              </a:endParaRPr>
            </a:p>
            <a:p>
              <a:pPr algn="ctr">
                <a:lnSpc>
                  <a:spcPts val="2300"/>
                </a:lnSpc>
              </a:pPr>
              <a:r>
                <a:rPr kumimoji="1" lang="ja-JP" altLang="en-US" sz="2400" b="1" dirty="0">
                  <a:uFill>
                    <a:solidFill>
                      <a:srgbClr val="FF0000"/>
                    </a:solidFill>
                  </a:uFill>
                  <a:latin typeface="+mn-ea"/>
                </a:rPr>
                <a:t>大</a:t>
              </a:r>
              <a:endParaRPr kumimoji="1" lang="en-US" altLang="ja-JP" sz="2400" b="1" dirty="0">
                <a:uFill>
                  <a:solidFill>
                    <a:srgbClr val="FF0000"/>
                  </a:solidFill>
                </a:uFill>
                <a:latin typeface="+mn-ea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B191B70-0993-6D92-5B5F-43F63088279A}"/>
              </a:ext>
            </a:extLst>
          </p:cNvPr>
          <p:cNvSpPr txBox="1"/>
          <p:nvPr/>
        </p:nvSpPr>
        <p:spPr>
          <a:xfrm>
            <a:off x="503292" y="1543714"/>
            <a:ext cx="267983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spc="-300" dirty="0">
                <a:ln w="762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12</a:t>
            </a:r>
            <a:r>
              <a:rPr kumimoji="1" lang="ja-JP" altLang="en-US" sz="5400" b="1" spc="-300" dirty="0">
                <a:ln w="762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万</a:t>
            </a:r>
            <a:r>
              <a:rPr kumimoji="1" lang="ja-JP" altLang="en-US" sz="3200" b="1" spc="-150" dirty="0">
                <a:ln w="762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円</a:t>
            </a:r>
            <a:r>
              <a:rPr kumimoji="1" lang="en-US" altLang="ja-JP" sz="3200" b="1" spc="-150" dirty="0">
                <a:ln w="762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/</a:t>
            </a:r>
            <a:r>
              <a:rPr kumimoji="1" lang="ja-JP" altLang="en-US" sz="3200" b="1" spc="-150" dirty="0">
                <a:ln w="762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台</a:t>
            </a:r>
            <a:endParaRPr kumimoji="1" lang="en-US" altLang="ja-JP" sz="3200" b="1" spc="-150" dirty="0">
              <a:ln w="76200">
                <a:solidFill>
                  <a:schemeClr val="bg1"/>
                </a:solidFill>
              </a:ln>
              <a:solidFill>
                <a:schemeClr val="bg1"/>
              </a:solidFill>
              <a:uFill>
                <a:solidFill>
                  <a:srgbClr val="FF0000"/>
                </a:solidFill>
              </a:uFill>
              <a:latin typeface="+mn-ea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5127FBA-574D-5F25-8513-39DBDABF064D}"/>
              </a:ext>
            </a:extLst>
          </p:cNvPr>
          <p:cNvSpPr txBox="1"/>
          <p:nvPr/>
        </p:nvSpPr>
        <p:spPr>
          <a:xfrm>
            <a:off x="486042" y="1554615"/>
            <a:ext cx="267983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5400" b="1" spc="-300" dirty="0">
                <a:ln w="12700">
                  <a:solidFill>
                    <a:srgbClr val="FB6E05"/>
                  </a:solidFill>
                  <a:prstDash val="solid"/>
                </a:ln>
                <a:solidFill>
                  <a:srgbClr val="FB6E05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12</a:t>
            </a:r>
            <a:r>
              <a:rPr kumimoji="1" lang="ja-JP" altLang="en-US" sz="5400" b="1" spc="-300" dirty="0">
                <a:ln w="12700">
                  <a:solidFill>
                    <a:srgbClr val="FB6E05"/>
                  </a:solidFill>
                  <a:prstDash val="solid"/>
                </a:ln>
                <a:solidFill>
                  <a:srgbClr val="FB6E05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万</a:t>
            </a:r>
            <a:r>
              <a:rPr kumimoji="1" lang="ja-JP" altLang="en-US" sz="3200" b="1" spc="-150" dirty="0">
                <a:ln w="9525">
                  <a:solidFill>
                    <a:srgbClr val="FB6E05"/>
                  </a:solidFill>
                  <a:prstDash val="solid"/>
                </a:ln>
                <a:solidFill>
                  <a:srgbClr val="FB6E05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円</a:t>
            </a:r>
            <a:r>
              <a:rPr kumimoji="1" lang="en-US" altLang="ja-JP" sz="3200" b="1" spc="-150" dirty="0">
                <a:ln w="9525">
                  <a:solidFill>
                    <a:srgbClr val="FB6E05"/>
                  </a:solidFill>
                  <a:prstDash val="solid"/>
                </a:ln>
                <a:solidFill>
                  <a:srgbClr val="FB6E05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/</a:t>
            </a:r>
            <a:r>
              <a:rPr kumimoji="1" lang="ja-JP" altLang="en-US" sz="3200" b="1" spc="-150" dirty="0">
                <a:ln w="9525">
                  <a:solidFill>
                    <a:srgbClr val="FB6E05"/>
                  </a:solidFill>
                  <a:prstDash val="solid"/>
                </a:ln>
                <a:solidFill>
                  <a:srgbClr val="FB6E05"/>
                </a:solidFill>
                <a:uFill>
                  <a:solidFill>
                    <a:srgbClr val="FF0000"/>
                  </a:solidFill>
                </a:uFill>
                <a:latin typeface="+mn-ea"/>
              </a:rPr>
              <a:t>台</a:t>
            </a:r>
            <a:endParaRPr kumimoji="1" lang="en-US" altLang="ja-JP" sz="3200" b="1" spc="-150" dirty="0">
              <a:ln w="9525">
                <a:solidFill>
                  <a:srgbClr val="FB6E05"/>
                </a:solidFill>
              </a:ln>
              <a:solidFill>
                <a:schemeClr val="bg1"/>
              </a:solidFill>
              <a:uFill>
                <a:solidFill>
                  <a:srgbClr val="FF0000"/>
                </a:solidFill>
              </a:uFill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05720C4-5F85-1EBB-C06C-40E1FE76A2EF}"/>
              </a:ext>
            </a:extLst>
          </p:cNvPr>
          <p:cNvSpPr txBox="1"/>
          <p:nvPr/>
        </p:nvSpPr>
        <p:spPr>
          <a:xfrm>
            <a:off x="2014295" y="1631725"/>
            <a:ext cx="4042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>
                <a:latin typeface="+mn-ea"/>
              </a:rPr>
              <a:t>※1</a:t>
            </a:r>
            <a:endParaRPr kumimoji="1" lang="ja-JP" altLang="en-US" sz="1100" dirty="0">
              <a:latin typeface="+mn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8D1876B-9B35-F138-2A11-F14565A00928}"/>
              </a:ext>
            </a:extLst>
          </p:cNvPr>
          <p:cNvSpPr txBox="1"/>
          <p:nvPr/>
        </p:nvSpPr>
        <p:spPr>
          <a:xfrm>
            <a:off x="317505" y="2323698"/>
            <a:ext cx="31726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+mn-ea"/>
              </a:rPr>
              <a:t>※1 </a:t>
            </a:r>
            <a:r>
              <a:rPr kumimoji="1" lang="ja-JP" altLang="en-US" sz="800" dirty="0">
                <a:latin typeface="+mn-ea"/>
              </a:rPr>
              <a:t>加算措置 電気温水器からの買い替えによる撤去加算を含む。</a:t>
            </a:r>
            <a:endParaRPr kumimoji="1" lang="en-US" altLang="ja-JP" sz="800" dirty="0">
              <a:latin typeface="+mn-ea"/>
            </a:endParaRPr>
          </a:p>
        </p:txBody>
      </p:sp>
      <p:sp>
        <p:nvSpPr>
          <p:cNvPr id="17" name="吹き出し: 円形 16">
            <a:extLst>
              <a:ext uri="{FF2B5EF4-FFF2-40B4-BE49-F238E27FC236}">
                <a16:creationId xmlns:a16="http://schemas.microsoft.com/office/drawing/2014/main" id="{0AC65FC2-0424-8993-AC76-671C5CCB2221}"/>
              </a:ext>
            </a:extLst>
          </p:cNvPr>
          <p:cNvSpPr/>
          <p:nvPr/>
        </p:nvSpPr>
        <p:spPr>
          <a:xfrm>
            <a:off x="2838639" y="468029"/>
            <a:ext cx="1531620" cy="351255"/>
          </a:xfrm>
          <a:prstGeom prst="wedgeEllipseCallout">
            <a:avLst>
              <a:gd name="adj1" fmla="val -47305"/>
              <a:gd name="adj2" fmla="val 6069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EDF0D44-0E19-ABDB-33F7-8B0F92E4A140}"/>
              </a:ext>
            </a:extLst>
          </p:cNvPr>
          <p:cNvSpPr/>
          <p:nvPr/>
        </p:nvSpPr>
        <p:spPr>
          <a:xfrm>
            <a:off x="1851429" y="506376"/>
            <a:ext cx="3536998" cy="2923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300" b="1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まだ間に合う！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DE8447E-3EE3-38F5-AEBA-048BE3AD51E7}"/>
              </a:ext>
            </a:extLst>
          </p:cNvPr>
          <p:cNvSpPr txBox="1"/>
          <p:nvPr/>
        </p:nvSpPr>
        <p:spPr>
          <a:xfrm>
            <a:off x="306422" y="4956123"/>
            <a:ext cx="4595533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1200" b="1" dirty="0">
                <a:latin typeface="+mn-ea"/>
              </a:rPr>
              <a:t>給湯省エネ</a:t>
            </a:r>
            <a:r>
              <a:rPr kumimoji="1" lang="en-US" altLang="ja-JP" sz="1200" b="1" dirty="0">
                <a:latin typeface="+mn-ea"/>
              </a:rPr>
              <a:t>2027</a:t>
            </a:r>
            <a:r>
              <a:rPr kumimoji="1" lang="ja-JP" altLang="en-US" sz="1200" b="1" dirty="0">
                <a:latin typeface="+mn-ea"/>
              </a:rPr>
              <a:t>事業は新規予算概算要求として挙げられていますが、例年の補正予算案とは異なるため、閣議決定がされるか</a:t>
            </a:r>
            <a:r>
              <a:rPr kumimoji="1" lang="ja-JP" altLang="en-US" sz="1200" b="1" dirty="0">
                <a:solidFill>
                  <a:srgbClr val="FF0000"/>
                </a:solidFill>
                <a:latin typeface="+mn-ea"/>
              </a:rPr>
              <a:t>未定</a:t>
            </a:r>
            <a:r>
              <a:rPr kumimoji="1" lang="ja-JP" altLang="en-US" sz="1200" b="1" dirty="0">
                <a:latin typeface="+mn-ea"/>
              </a:rPr>
              <a:t>です。閣議決定がされても</a:t>
            </a:r>
            <a:r>
              <a:rPr kumimoji="1" lang="en-US" altLang="ja-JP" sz="1200" b="1" dirty="0">
                <a:solidFill>
                  <a:srgbClr val="FF0000"/>
                </a:solidFill>
                <a:latin typeface="+mn-ea"/>
              </a:rPr>
              <a:t>2027</a:t>
            </a:r>
            <a:r>
              <a:rPr kumimoji="1" lang="ja-JP" altLang="en-US" sz="1200" b="1" dirty="0">
                <a:solidFill>
                  <a:srgbClr val="FF0000"/>
                </a:solidFill>
                <a:latin typeface="+mn-ea"/>
              </a:rPr>
              <a:t>年</a:t>
            </a:r>
            <a:r>
              <a:rPr kumimoji="1" lang="en-US" altLang="ja-JP" sz="1200" b="1" dirty="0">
                <a:solidFill>
                  <a:srgbClr val="FF0000"/>
                </a:solidFill>
                <a:latin typeface="+mn-ea"/>
              </a:rPr>
              <a:t>4</a:t>
            </a:r>
            <a:r>
              <a:rPr kumimoji="1" lang="ja-JP" altLang="en-US" sz="1200" b="1" dirty="0">
                <a:solidFill>
                  <a:srgbClr val="FF0000"/>
                </a:solidFill>
                <a:latin typeface="+mn-ea"/>
              </a:rPr>
              <a:t>月以降着工が対象の見込み</a:t>
            </a:r>
            <a:r>
              <a:rPr kumimoji="1" lang="ja-JP" altLang="en-US" sz="1200" b="1" dirty="0">
                <a:latin typeface="+mn-ea"/>
              </a:rPr>
              <a:t>となり、</a:t>
            </a:r>
            <a:r>
              <a:rPr kumimoji="1" lang="ja-JP" altLang="en-US" sz="1200" b="1" dirty="0">
                <a:solidFill>
                  <a:srgbClr val="FF0000"/>
                </a:solidFill>
                <a:latin typeface="+mn-ea"/>
              </a:rPr>
              <a:t>給湯省エネ</a:t>
            </a:r>
            <a:r>
              <a:rPr kumimoji="1" lang="en-US" altLang="ja-JP" sz="1200" b="1" dirty="0">
                <a:solidFill>
                  <a:srgbClr val="FF0000"/>
                </a:solidFill>
                <a:latin typeface="+mn-ea"/>
              </a:rPr>
              <a:t>2026</a:t>
            </a:r>
            <a:r>
              <a:rPr kumimoji="1" lang="ja-JP" altLang="en-US" sz="1200" b="1" dirty="0">
                <a:solidFill>
                  <a:srgbClr val="FF0000"/>
                </a:solidFill>
                <a:latin typeface="+mn-ea"/>
              </a:rPr>
              <a:t>事業の終了後は補助金対象外の期間が発生します！</a:t>
            </a:r>
            <a:endParaRPr kumimoji="1" lang="en-US" altLang="ja-JP" sz="1200" b="1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ts val="1400"/>
              </a:lnSpc>
            </a:pPr>
            <a:r>
              <a:rPr kumimoji="1" lang="ja-JP" altLang="en-US" sz="1200" b="1" dirty="0">
                <a:latin typeface="+mn-ea"/>
              </a:rPr>
              <a:t>エコキュートのご購入を検討されている方は、早々に給湯省エネ</a:t>
            </a:r>
            <a:r>
              <a:rPr kumimoji="1" lang="en-US" altLang="ja-JP" sz="1200" b="1" dirty="0">
                <a:latin typeface="+mn-ea"/>
              </a:rPr>
              <a:t>2026</a:t>
            </a:r>
            <a:r>
              <a:rPr kumimoji="1" lang="ja-JP" altLang="en-US" sz="1200" b="1" dirty="0">
                <a:latin typeface="+mn-ea"/>
              </a:rPr>
              <a:t>事業を活用した設置を行い、補助金を受けることをお勧めします！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0FB06178-C2A4-EDE4-90C0-B6934259CC28}"/>
              </a:ext>
            </a:extLst>
          </p:cNvPr>
          <p:cNvSpPr/>
          <p:nvPr/>
        </p:nvSpPr>
        <p:spPr>
          <a:xfrm>
            <a:off x="164668" y="2839876"/>
            <a:ext cx="6535617" cy="3751922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04C6359-7F05-F1D0-F734-93BCBF3ADD9A}"/>
              </a:ext>
            </a:extLst>
          </p:cNvPr>
          <p:cNvGrpSpPr/>
          <p:nvPr/>
        </p:nvGrpSpPr>
        <p:grpSpPr>
          <a:xfrm>
            <a:off x="192785" y="2711113"/>
            <a:ext cx="6495963" cy="2042439"/>
            <a:chOff x="-2718423" y="3620742"/>
            <a:chExt cx="914894" cy="2042439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173EA8F8-FCB3-7B17-717D-D485D04ED3EE}"/>
                </a:ext>
              </a:extLst>
            </p:cNvPr>
            <p:cNvSpPr/>
            <p:nvPr/>
          </p:nvSpPr>
          <p:spPr>
            <a:xfrm>
              <a:off x="-2718423" y="3620742"/>
              <a:ext cx="914894" cy="593444"/>
            </a:xfrm>
            <a:prstGeom prst="ellipse">
              <a:avLst/>
            </a:prstGeom>
            <a:solidFill>
              <a:srgbClr val="FD9203"/>
            </a:solidFill>
            <a:ln>
              <a:noFill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B37104B-BF34-2E79-3887-A8F03445A30F}"/>
                </a:ext>
              </a:extLst>
            </p:cNvPr>
            <p:cNvSpPr txBox="1"/>
            <p:nvPr/>
          </p:nvSpPr>
          <p:spPr>
            <a:xfrm>
              <a:off x="-2702418" y="5405610"/>
              <a:ext cx="855526" cy="25757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kumimoji="1" lang="ja-JP" altLang="en-US" dirty="0">
                  <a:solidFill>
                    <a:schemeClr val="bg1"/>
                  </a:solidFill>
                  <a:latin typeface="+mn-ea"/>
                  <a:ea typeface="HGS創英角ｺﾞｼｯｸUB" panose="020B0900000000000000" pitchFamily="50" charset="-128"/>
                </a:rPr>
                <a:t>エコキュートの設置は年内中がおすすめな理由</a:t>
              </a:r>
              <a:endParaRPr kumimoji="1" lang="en-US" altLang="ja-JP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9C5A1EE-F4D1-BF47-928C-F481AD301BE2}"/>
              </a:ext>
            </a:extLst>
          </p:cNvPr>
          <p:cNvSpPr txBox="1"/>
          <p:nvPr/>
        </p:nvSpPr>
        <p:spPr>
          <a:xfrm>
            <a:off x="265138" y="3484770"/>
            <a:ext cx="6327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■交付申請の予約期間　：</a:t>
            </a:r>
            <a:r>
              <a:rPr kumimoji="1" lang="en-US" altLang="ja-JP" b="1" dirty="0">
                <a:solidFill>
                  <a:srgbClr val="FF0000"/>
                </a:solidFill>
              </a:rPr>
              <a:t>2026</a:t>
            </a:r>
            <a:r>
              <a:rPr kumimoji="1" lang="ja-JP" altLang="en-US" b="1" dirty="0">
                <a:solidFill>
                  <a:srgbClr val="FF0000"/>
                </a:solidFill>
              </a:rPr>
              <a:t>年</a:t>
            </a:r>
            <a:r>
              <a:rPr kumimoji="1" lang="en-US" altLang="ja-JP" b="1" dirty="0">
                <a:solidFill>
                  <a:srgbClr val="FF0000"/>
                </a:solidFill>
              </a:rPr>
              <a:t>11</a:t>
            </a:r>
            <a:r>
              <a:rPr kumimoji="1" lang="ja-JP" altLang="en-US" b="1" dirty="0">
                <a:solidFill>
                  <a:srgbClr val="FF0000"/>
                </a:solidFill>
              </a:rPr>
              <a:t>月</a:t>
            </a:r>
            <a:r>
              <a:rPr kumimoji="1" lang="en-US" altLang="ja-JP" b="1" dirty="0">
                <a:solidFill>
                  <a:srgbClr val="FF0000"/>
                </a:solidFill>
              </a:rPr>
              <a:t>16</a:t>
            </a:r>
            <a:r>
              <a:rPr kumimoji="1" lang="ja-JP" altLang="en-US" b="1" dirty="0">
                <a:solidFill>
                  <a:srgbClr val="FF0000"/>
                </a:solidFill>
              </a:rPr>
              <a:t>日</a:t>
            </a:r>
            <a:r>
              <a:rPr kumimoji="1" lang="ja-JP" altLang="en-US" b="1" dirty="0"/>
              <a:t>まで</a:t>
            </a:r>
            <a:endParaRPr kumimoji="1" lang="en-US" altLang="ja-JP" b="1" dirty="0"/>
          </a:p>
          <a:p>
            <a:r>
              <a:rPr kumimoji="1" lang="ja-JP" altLang="en-US" b="1" dirty="0"/>
              <a:t>■交付申請期間</a:t>
            </a:r>
            <a:r>
              <a:rPr kumimoji="1" lang="ja-JP" altLang="en-US" sz="1200" b="1" dirty="0"/>
              <a:t>（工事完了）</a:t>
            </a:r>
            <a:r>
              <a:rPr kumimoji="1" lang="ja-JP" altLang="en-US" b="1" dirty="0"/>
              <a:t>：</a:t>
            </a:r>
            <a:r>
              <a:rPr kumimoji="1" lang="en-US" altLang="ja-JP" b="1" dirty="0">
                <a:solidFill>
                  <a:srgbClr val="FF0000"/>
                </a:solidFill>
              </a:rPr>
              <a:t>2026</a:t>
            </a:r>
            <a:r>
              <a:rPr kumimoji="1" lang="ja-JP" altLang="en-US" b="1" dirty="0">
                <a:solidFill>
                  <a:srgbClr val="FF0000"/>
                </a:solidFill>
              </a:rPr>
              <a:t>年</a:t>
            </a:r>
            <a:r>
              <a:rPr kumimoji="1" lang="en-US" altLang="ja-JP" b="1" dirty="0">
                <a:solidFill>
                  <a:srgbClr val="FF0000"/>
                </a:solidFill>
              </a:rPr>
              <a:t>12</a:t>
            </a:r>
            <a:r>
              <a:rPr kumimoji="1" lang="ja-JP" altLang="en-US" b="1" dirty="0">
                <a:solidFill>
                  <a:srgbClr val="FF0000"/>
                </a:solidFill>
              </a:rPr>
              <a:t>月</a:t>
            </a:r>
            <a:r>
              <a:rPr kumimoji="1" lang="en-US" altLang="ja-JP" b="1" dirty="0">
                <a:solidFill>
                  <a:srgbClr val="FF0000"/>
                </a:solidFill>
              </a:rPr>
              <a:t>31</a:t>
            </a:r>
            <a:r>
              <a:rPr kumimoji="1" lang="ja-JP" altLang="en-US" b="1" dirty="0">
                <a:solidFill>
                  <a:srgbClr val="FF0000"/>
                </a:solidFill>
              </a:rPr>
              <a:t>日</a:t>
            </a:r>
            <a:r>
              <a:rPr kumimoji="1" lang="ja-JP" altLang="en-US" b="1" dirty="0"/>
              <a:t>まで</a:t>
            </a:r>
            <a:endParaRPr kumimoji="1" lang="en-US" altLang="ja-JP" b="1" dirty="0"/>
          </a:p>
          <a:p>
            <a:r>
              <a:rPr kumimoji="1" lang="ja-JP" altLang="en-US" sz="1200" b="1" dirty="0"/>
              <a:t>　（一括申請の場合も）　　　</a:t>
            </a:r>
            <a:r>
              <a:rPr kumimoji="1" lang="en-US" altLang="ja-JP" sz="900" dirty="0"/>
              <a:t>※</a:t>
            </a:r>
            <a:r>
              <a:rPr kumimoji="1" lang="ja-JP" altLang="en-US" sz="900" dirty="0"/>
              <a:t>詳細は給湯省エネ</a:t>
            </a:r>
            <a:r>
              <a:rPr kumimoji="1" lang="en-US" altLang="ja-JP" sz="900" dirty="0"/>
              <a:t>2026</a:t>
            </a:r>
            <a:r>
              <a:rPr kumimoji="1" lang="ja-JP" altLang="en-US" sz="900" dirty="0"/>
              <a:t>事業の要件をご確認ください。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281FEBB-02EF-31FF-3062-D05BD938D0D2}"/>
              </a:ext>
            </a:extLst>
          </p:cNvPr>
          <p:cNvSpPr txBox="1"/>
          <p:nvPr/>
        </p:nvSpPr>
        <p:spPr>
          <a:xfrm>
            <a:off x="391782" y="2933850"/>
            <a:ext cx="6074436" cy="25757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kumimoji="1" lang="ja-JP" altLang="en-US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rPr>
              <a:t>補助金を活用したエコキュートの設置は年内中に！</a:t>
            </a:r>
            <a:endParaRPr kumimoji="1" lang="en-US" altLang="ja-JP" dirty="0">
              <a:solidFill>
                <a:schemeClr val="bg1"/>
              </a:solidFill>
              <a:latin typeface="+mn-ea"/>
              <a:ea typeface="HGS創英角ｺﾞｼｯｸUB" panose="020B0900000000000000" pitchFamily="50" charset="-128"/>
            </a:endParaRPr>
          </a:p>
        </p:txBody>
      </p:sp>
      <p:sp>
        <p:nvSpPr>
          <p:cNvPr id="58" name="吹き出し: 円形 57">
            <a:extLst>
              <a:ext uri="{FF2B5EF4-FFF2-40B4-BE49-F238E27FC236}">
                <a16:creationId xmlns:a16="http://schemas.microsoft.com/office/drawing/2014/main" id="{1C00DE40-AB00-754D-875B-BB25EBC39BD0}"/>
              </a:ext>
            </a:extLst>
          </p:cNvPr>
          <p:cNvSpPr/>
          <p:nvPr/>
        </p:nvSpPr>
        <p:spPr>
          <a:xfrm>
            <a:off x="5248309" y="3219036"/>
            <a:ext cx="1531620" cy="351255"/>
          </a:xfrm>
          <a:prstGeom prst="wedgeEllipseCallout">
            <a:avLst>
              <a:gd name="adj1" fmla="val -52902"/>
              <a:gd name="adj2" fmla="val 3628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A71A97DB-9249-793C-4A10-EF5F13B02A8C}"/>
              </a:ext>
            </a:extLst>
          </p:cNvPr>
          <p:cNvSpPr/>
          <p:nvPr/>
        </p:nvSpPr>
        <p:spPr>
          <a:xfrm>
            <a:off x="4279745" y="3241180"/>
            <a:ext cx="3536998" cy="2923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300" b="1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お急ぎください！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EA6FCA8-1CC3-CACD-FBCA-955002DE0F4F}"/>
              </a:ext>
            </a:extLst>
          </p:cNvPr>
          <p:cNvSpPr txBox="1"/>
          <p:nvPr/>
        </p:nvSpPr>
        <p:spPr>
          <a:xfrm>
            <a:off x="2859927" y="9694702"/>
            <a:ext cx="403797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900" dirty="0"/>
              <a:t>※</a:t>
            </a:r>
            <a:r>
              <a:rPr kumimoji="1" lang="ja-JP" altLang="en-US" sz="900" dirty="0"/>
              <a:t>給湯省エネ</a:t>
            </a:r>
            <a:r>
              <a:rPr kumimoji="1" lang="en-US" altLang="ja-JP" sz="900" dirty="0"/>
              <a:t>2026</a:t>
            </a:r>
            <a:r>
              <a:rPr kumimoji="1" lang="ja-JP" altLang="en-US" sz="900" dirty="0"/>
              <a:t>事業対象のエコキュートについては裏面をご覧ください。</a:t>
            </a:r>
            <a:endParaRPr kumimoji="1" lang="en-US" altLang="ja-JP" sz="900" dirty="0"/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D513452F-54C5-8B91-0D64-33F3924840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878" y="3580605"/>
            <a:ext cx="842932" cy="810867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5A69FA03-04B0-F22D-0871-1F5CA5F4D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8" r="11206"/>
          <a:stretch>
            <a:fillRect/>
          </a:stretch>
        </p:blipFill>
        <p:spPr>
          <a:xfrm>
            <a:off x="4209547" y="6782155"/>
            <a:ext cx="2532745" cy="1986072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0EEA5417-1F31-4DF3-2590-BCBACF923D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5" y="6782155"/>
            <a:ext cx="4028157" cy="1986072"/>
          </a:xfrm>
          <a:prstGeom prst="rect">
            <a:avLst/>
          </a:prstGeom>
        </p:spPr>
      </p:pic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F6209A64-2354-59A1-A348-7FE9649A34B5}"/>
              </a:ext>
            </a:extLst>
          </p:cNvPr>
          <p:cNvGrpSpPr/>
          <p:nvPr/>
        </p:nvGrpSpPr>
        <p:grpSpPr>
          <a:xfrm>
            <a:off x="217074" y="6795331"/>
            <a:ext cx="1686762" cy="598177"/>
            <a:chOff x="13576" y="6766512"/>
            <a:chExt cx="1686762" cy="598177"/>
          </a:xfrm>
        </p:grpSpPr>
        <p:sp>
          <p:nvSpPr>
            <p:cNvPr id="82" name="楕円 81">
              <a:extLst>
                <a:ext uri="{FF2B5EF4-FFF2-40B4-BE49-F238E27FC236}">
                  <a16:creationId xmlns:a16="http://schemas.microsoft.com/office/drawing/2014/main" id="{E155C1B8-9883-560B-DC5B-5F49880EFA62}"/>
                </a:ext>
              </a:extLst>
            </p:cNvPr>
            <p:cNvSpPr/>
            <p:nvPr/>
          </p:nvSpPr>
          <p:spPr>
            <a:xfrm>
              <a:off x="78692" y="6766512"/>
              <a:ext cx="1529378" cy="593444"/>
            </a:xfrm>
            <a:prstGeom prst="ellipse">
              <a:avLst/>
            </a:prstGeom>
            <a:solidFill>
              <a:srgbClr val="FD9203"/>
            </a:solidFill>
            <a:ln>
              <a:noFill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73931689-6ACD-2C30-FA48-14700070E3C9}"/>
                </a:ext>
              </a:extLst>
            </p:cNvPr>
            <p:cNvSpPr txBox="1"/>
            <p:nvPr/>
          </p:nvSpPr>
          <p:spPr>
            <a:xfrm>
              <a:off x="13576" y="6779914"/>
              <a:ext cx="1686762" cy="58477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dirty="0">
                  <a:solidFill>
                    <a:schemeClr val="bg1"/>
                  </a:solidFill>
                  <a:latin typeface="+mn-ea"/>
                  <a:ea typeface="HGS創英角ｺﾞｼｯｸUB" panose="020B0900000000000000" pitchFamily="50" charset="-128"/>
                </a:rPr>
                <a:t>おすすめ！</a:t>
              </a:r>
              <a:endParaRPr kumimoji="1" lang="en-US" altLang="ja-JP" sz="1600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endParaRPr>
            </a:p>
            <a:p>
              <a:pPr algn="ctr"/>
              <a:r>
                <a:rPr kumimoji="1" lang="ja-JP" altLang="en-US" sz="1600" dirty="0">
                  <a:solidFill>
                    <a:schemeClr val="bg1"/>
                  </a:solidFill>
                  <a:latin typeface="+mn-ea"/>
                  <a:ea typeface="HGS創英角ｺﾞｼｯｸUB" panose="020B0900000000000000" pitchFamily="50" charset="-128"/>
                </a:rPr>
                <a:t>新製品</a:t>
              </a:r>
              <a:endParaRPr kumimoji="1" lang="en-US" altLang="ja-JP" sz="1600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endParaRPr>
            </a:p>
          </p:txBody>
        </p:sp>
      </p:grp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CAC9A41F-8242-347F-464B-41E239A07BBE}"/>
              </a:ext>
            </a:extLst>
          </p:cNvPr>
          <p:cNvSpPr txBox="1"/>
          <p:nvPr/>
        </p:nvSpPr>
        <p:spPr>
          <a:xfrm>
            <a:off x="298558" y="8046734"/>
            <a:ext cx="3026019" cy="646331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rPr>
              <a:t>エコキュート  </a:t>
            </a:r>
            <a:r>
              <a:rPr kumimoji="1" lang="ja-JP" altLang="en-US" sz="1100" dirty="0">
                <a:solidFill>
                  <a:schemeClr val="bg1"/>
                </a:solidFill>
                <a:highlight>
                  <a:srgbClr val="0000FF"/>
                </a:highlight>
                <a:latin typeface="+mn-ea"/>
                <a:ea typeface="HGS創英角ｺﾞｼｯｸUB" panose="020B0900000000000000" pitchFamily="50" charset="-128"/>
              </a:rPr>
              <a:t>　</a:t>
            </a:r>
            <a:endParaRPr kumimoji="1" lang="en-US" altLang="ja-JP" sz="1100" dirty="0">
              <a:solidFill>
                <a:schemeClr val="bg1"/>
              </a:solidFill>
              <a:highlight>
                <a:srgbClr val="0000FF"/>
              </a:highlight>
              <a:latin typeface="+mn-ea"/>
              <a:ea typeface="HGS創英角ｺﾞｼｯｸUB" panose="020B09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rPr>
              <a:t>アドバンスタイプ新登場</a:t>
            </a:r>
            <a:endParaRPr kumimoji="1" lang="en-US" altLang="ja-JP" dirty="0">
              <a:solidFill>
                <a:schemeClr val="bg1"/>
              </a:solidFill>
              <a:latin typeface="+mn-ea"/>
              <a:ea typeface="HGS創英角ｺﾞｼｯｸUB" panose="020B0900000000000000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7899ABE-016F-D531-09CE-635379AE467E}"/>
              </a:ext>
            </a:extLst>
          </p:cNvPr>
          <p:cNvSpPr txBox="1"/>
          <p:nvPr/>
        </p:nvSpPr>
        <p:spPr>
          <a:xfrm>
            <a:off x="552671" y="7787775"/>
            <a:ext cx="403797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 dirty="0"/>
              <a:t>※</a:t>
            </a:r>
            <a:r>
              <a:rPr kumimoji="1" lang="ja-JP" altLang="en-US" sz="800" dirty="0"/>
              <a:t>詳しくはカタログをご覧ください。</a:t>
            </a:r>
            <a:endParaRPr kumimoji="1" lang="en-US" altLang="ja-JP" sz="800" dirty="0"/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9C3C974-6AB6-0A0A-2D62-82CE5E38559B}"/>
              </a:ext>
            </a:extLst>
          </p:cNvPr>
          <p:cNvSpPr txBox="1"/>
          <p:nvPr/>
        </p:nvSpPr>
        <p:spPr>
          <a:xfrm>
            <a:off x="2467814" y="7349032"/>
            <a:ext cx="1022354" cy="646331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accent5"/>
                </a:solidFill>
                <a:latin typeface="+mn-ea"/>
                <a:ea typeface="HGS創英角ｺﾞｼｯｸUB" panose="020B0900000000000000" pitchFamily="50" charset="-128"/>
              </a:rPr>
              <a:t>3.7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6B6995A-28DE-E414-70E5-F4397F7F6BFE}"/>
              </a:ext>
            </a:extLst>
          </p:cNvPr>
          <p:cNvSpPr txBox="1"/>
          <p:nvPr/>
        </p:nvSpPr>
        <p:spPr>
          <a:xfrm>
            <a:off x="552671" y="7533975"/>
            <a:ext cx="40379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b="1" dirty="0">
                <a:solidFill>
                  <a:schemeClr val="accent1">
                    <a:lumMod val="75000"/>
                  </a:schemeClr>
                </a:solidFill>
              </a:rPr>
              <a:t>年間給湯保温効率（</a:t>
            </a:r>
            <a:r>
              <a:rPr kumimoji="1" lang="en-US" altLang="ja-JP" sz="1400" b="1" dirty="0">
                <a:solidFill>
                  <a:schemeClr val="accent1">
                    <a:lumMod val="75000"/>
                  </a:schemeClr>
                </a:solidFill>
              </a:rPr>
              <a:t>JIS</a:t>
            </a:r>
            <a:r>
              <a:rPr kumimoji="1" lang="ja-JP" altLang="en-US" sz="1400" b="1" dirty="0">
                <a:solidFill>
                  <a:schemeClr val="accent1">
                    <a:lumMod val="75000"/>
                  </a:schemeClr>
                </a:solidFill>
              </a:rPr>
              <a:t>）</a:t>
            </a:r>
            <a:endParaRPr kumimoji="1" lang="en-US" altLang="ja-JP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3A4F36D8-88C3-B65C-D31E-7CCA696F35CA}"/>
              </a:ext>
            </a:extLst>
          </p:cNvPr>
          <p:cNvSpPr/>
          <p:nvPr/>
        </p:nvSpPr>
        <p:spPr>
          <a:xfrm>
            <a:off x="182105" y="8811909"/>
            <a:ext cx="6535617" cy="818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75AFD42A-0F5F-449F-ACD5-F5CB71AB434E}"/>
              </a:ext>
            </a:extLst>
          </p:cNvPr>
          <p:cNvGrpSpPr/>
          <p:nvPr/>
        </p:nvGrpSpPr>
        <p:grpSpPr>
          <a:xfrm>
            <a:off x="3345628" y="6720561"/>
            <a:ext cx="1601571" cy="2116672"/>
            <a:chOff x="3848987" y="931081"/>
            <a:chExt cx="1898740" cy="2509419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BCD90809-2EDB-7AB2-0F48-67B293D85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5562" y="931081"/>
              <a:ext cx="912165" cy="2509419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F8C7E94A-FE82-7E2A-BC25-3D556965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987" y="2441403"/>
              <a:ext cx="1144474" cy="979067"/>
            </a:xfrm>
            <a:prstGeom prst="rect">
              <a:avLst/>
            </a:prstGeom>
          </p:spPr>
        </p:pic>
      </p:grp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56DE8D61-5142-499E-BDB8-B7E1BC7575B3}"/>
              </a:ext>
            </a:extLst>
          </p:cNvPr>
          <p:cNvSpPr txBox="1"/>
          <p:nvPr/>
        </p:nvSpPr>
        <p:spPr>
          <a:xfrm>
            <a:off x="217074" y="8803534"/>
            <a:ext cx="6986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</a:rPr>
              <a:t>アドバンスタイプは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「性能加算要件」に該当！</a:t>
            </a:r>
            <a:r>
              <a:rPr kumimoji="1" lang="en-US" altLang="ja-JP" sz="2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kumimoji="1" lang="en-US" altLang="ja-JP" sz="2400" b="1" u="sng" dirty="0">
                <a:solidFill>
                  <a:schemeClr val="accent5"/>
                </a:solidFill>
                <a:uFill>
                  <a:solidFill>
                    <a:srgbClr val="FF0000"/>
                  </a:solidFill>
                </a:uFill>
              </a:rPr>
              <a:t>30,000</a:t>
            </a:r>
            <a:r>
              <a:rPr kumimoji="1" lang="ja-JP" altLang="en-US" sz="1400" b="1" u="sng" dirty="0">
                <a:solidFill>
                  <a:schemeClr val="accent5"/>
                </a:solidFill>
                <a:uFill>
                  <a:solidFill>
                    <a:srgbClr val="FF0000"/>
                  </a:solidFill>
                </a:uFill>
              </a:rPr>
              <a:t>円</a:t>
            </a:r>
            <a:r>
              <a:rPr kumimoji="1" lang="ja-JP" altLang="en-US" sz="1100" b="1" u="sng" dirty="0">
                <a:solidFill>
                  <a:schemeClr val="accent5"/>
                </a:solidFill>
                <a:uFill>
                  <a:solidFill>
                    <a:srgbClr val="FF0000"/>
                  </a:solidFill>
                </a:uFill>
              </a:rPr>
              <a:t>の</a:t>
            </a:r>
            <a:r>
              <a:rPr kumimoji="1" lang="ja-JP" altLang="en-US" sz="1100" b="1" u="sng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</a:rPr>
              <a:t>補助金が加算されます！</a:t>
            </a:r>
            <a:endParaRPr kumimoji="1" lang="en-US" altLang="ja-JP" sz="1100" b="1" u="sng" dirty="0">
              <a:solidFill>
                <a:schemeClr val="accent1">
                  <a:lumMod val="75000"/>
                </a:schemeClr>
              </a:solidFill>
              <a:uFill>
                <a:solidFill>
                  <a:srgbClr val="FF0000"/>
                </a:solidFill>
              </a:u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98CCAEF-EFBA-4ED5-E02E-D5845C3E7C29}"/>
              </a:ext>
            </a:extLst>
          </p:cNvPr>
          <p:cNvGrpSpPr/>
          <p:nvPr/>
        </p:nvGrpSpPr>
        <p:grpSpPr>
          <a:xfrm>
            <a:off x="232553" y="9217162"/>
            <a:ext cx="8070850" cy="461665"/>
            <a:chOff x="-3849908" y="6796581"/>
            <a:chExt cx="8070850" cy="461665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34C7449-C124-AD06-0623-85C5BFCCA1A0}"/>
                </a:ext>
              </a:extLst>
            </p:cNvPr>
            <p:cNvSpPr txBox="1"/>
            <p:nvPr/>
          </p:nvSpPr>
          <p:spPr>
            <a:xfrm>
              <a:off x="-3004402" y="6796581"/>
              <a:ext cx="72253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accent1">
                      <a:lumMod val="75000"/>
                    </a:schemeClr>
                  </a:solidFill>
                </a:rPr>
                <a:t>70,000</a:t>
              </a:r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円</a:t>
              </a:r>
              <a:r>
                <a:rPr kumimoji="1" lang="ja-JP" altLang="en-US" sz="1200" b="1" dirty="0">
                  <a:solidFill>
                    <a:schemeClr val="accent1">
                      <a:lumMod val="75000"/>
                    </a:schemeClr>
                  </a:solidFill>
                </a:rPr>
                <a:t>＋                          </a:t>
              </a:r>
              <a:r>
                <a:rPr kumimoji="1" lang="en-US" altLang="ja-JP" sz="1600" b="1" dirty="0">
                  <a:solidFill>
                    <a:schemeClr val="accent1">
                      <a:lumMod val="75000"/>
                    </a:schemeClr>
                  </a:solidFill>
                </a:rPr>
                <a:t>30,000</a:t>
              </a:r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円</a:t>
              </a:r>
              <a:r>
                <a:rPr kumimoji="1" lang="ja-JP" altLang="en-US" sz="1200" b="1" dirty="0">
                  <a:solidFill>
                    <a:schemeClr val="accent1">
                      <a:lumMod val="75000"/>
                    </a:schemeClr>
                  </a:solidFill>
                </a:rPr>
                <a:t>＝</a:t>
              </a:r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</a:rPr>
                <a:t>補助額合計</a:t>
              </a:r>
              <a:r>
                <a:rPr kumimoji="1" lang="en-US" altLang="ja-JP" sz="2400" b="1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</a:rPr>
                <a:t>100,000</a:t>
              </a:r>
              <a:r>
                <a:rPr kumimoji="1" lang="ja-JP" altLang="en-US" sz="1200" b="1" dirty="0">
                  <a:solidFill>
                    <a:schemeClr val="accent1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</a:rPr>
                <a:t>円 </a:t>
              </a:r>
              <a:r>
                <a:rPr kumimoji="1" lang="ja-JP" altLang="en-US" sz="1050" b="1" dirty="0">
                  <a:solidFill>
                    <a:schemeClr val="accent1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</a:rPr>
                <a:t>が受けられます！</a:t>
              </a:r>
              <a:endParaRPr lang="ja-JP" altLang="en-US" sz="1050" dirty="0">
                <a:uFill>
                  <a:solidFill>
                    <a:srgbClr val="FF0000"/>
                  </a:solidFill>
                </a:u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0345D87-B0DA-EABF-7EA9-C5AE7E9BDF95}"/>
                </a:ext>
              </a:extLst>
            </p:cNvPr>
            <p:cNvSpPr txBox="1"/>
            <p:nvPr/>
          </p:nvSpPr>
          <p:spPr>
            <a:xfrm>
              <a:off x="-3849908" y="6847156"/>
              <a:ext cx="10056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性能要件を</a:t>
              </a:r>
              <a:endParaRPr kumimoji="1" lang="en-US" altLang="ja-JP" sz="900" b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満たした補助額</a:t>
              </a:r>
              <a:endParaRPr lang="ja-JP" altLang="en-US" sz="9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ADCB85B-C61E-52E9-D61E-0B2EA3C0C445}"/>
                </a:ext>
              </a:extLst>
            </p:cNvPr>
            <p:cNvSpPr txBox="1"/>
            <p:nvPr/>
          </p:nvSpPr>
          <p:spPr>
            <a:xfrm>
              <a:off x="-2123910" y="6823779"/>
              <a:ext cx="10056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性能加算要件を </a:t>
              </a:r>
              <a:endParaRPr kumimoji="1" lang="en-US" altLang="ja-JP" sz="900" b="1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r>
                <a:rPr kumimoji="1" lang="ja-JP" altLang="en-US" sz="900" b="1" dirty="0">
                  <a:solidFill>
                    <a:schemeClr val="accent1">
                      <a:lumMod val="75000"/>
                    </a:schemeClr>
                  </a:solidFill>
                </a:rPr>
                <a:t>満たした補助額</a:t>
              </a:r>
              <a:endParaRPr lang="ja-JP" altLang="en-US" dirty="0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124E6B-0204-5F84-0BBC-A7B6C5970252}"/>
              </a:ext>
            </a:extLst>
          </p:cNvPr>
          <p:cNvSpPr txBox="1"/>
          <p:nvPr/>
        </p:nvSpPr>
        <p:spPr>
          <a:xfrm>
            <a:off x="1793377" y="8084253"/>
            <a:ext cx="1462211" cy="2616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  <a:latin typeface="+mn-ea"/>
                <a:ea typeface="HGS創英角ｺﾞｼｯｸUB" panose="020B0900000000000000" pitchFamily="50" charset="-128"/>
              </a:rPr>
              <a:t>高圧力パワフル給湯</a:t>
            </a:r>
            <a:endParaRPr kumimoji="1" lang="en-US" altLang="ja-JP" sz="1100" dirty="0">
              <a:solidFill>
                <a:schemeClr val="bg1"/>
              </a:solidFill>
              <a:latin typeface="+mn-ea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774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/>
          <p:cNvSpPr txBox="1"/>
          <p:nvPr/>
        </p:nvSpPr>
        <p:spPr>
          <a:xfrm>
            <a:off x="72282" y="9659491"/>
            <a:ext cx="46562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+mn-ea"/>
              </a:rPr>
              <a:t>■詳しくは</a:t>
            </a:r>
            <a:r>
              <a:rPr kumimoji="1" lang="ja-JP" altLang="en-US" sz="1000" dirty="0">
                <a:latin typeface="+mn-ea"/>
              </a:rPr>
              <a:t>「</a:t>
            </a:r>
            <a:r>
              <a:rPr lang="ja-JP" altLang="en-US" sz="1000" dirty="0">
                <a:latin typeface="+mn-ea"/>
              </a:rPr>
              <a:t>給湯省エネ</a:t>
            </a:r>
            <a:r>
              <a:rPr lang="en-US" altLang="ja-JP" sz="1000" dirty="0">
                <a:latin typeface="+mn-ea"/>
              </a:rPr>
              <a:t>2026</a:t>
            </a:r>
            <a:r>
              <a:rPr lang="ja-JP" altLang="en-US" sz="1000" dirty="0">
                <a:latin typeface="+mn-ea"/>
              </a:rPr>
              <a:t>事業について</a:t>
            </a:r>
            <a:r>
              <a:rPr kumimoji="1" lang="ja-JP" altLang="en-US" sz="1000" dirty="0">
                <a:latin typeface="+mn-ea"/>
              </a:rPr>
              <a:t>」</a:t>
            </a:r>
            <a:r>
              <a:rPr lang="ja-JP" altLang="en-US" sz="1000" dirty="0">
                <a:latin typeface="+mn-ea"/>
              </a:rPr>
              <a:t>公式</a:t>
            </a:r>
            <a:r>
              <a:rPr lang="en-US" altLang="ja-JP" sz="1000" dirty="0">
                <a:latin typeface="+mn-ea"/>
              </a:rPr>
              <a:t>HP</a:t>
            </a:r>
            <a:r>
              <a:rPr lang="ja-JP" altLang="en-US" sz="1000" dirty="0">
                <a:latin typeface="+mn-ea"/>
              </a:rPr>
              <a:t>をご覧ください。</a:t>
            </a:r>
            <a:endParaRPr lang="en-US" altLang="ja-JP" sz="1000" dirty="0">
              <a:latin typeface="+mn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" y="95793"/>
            <a:ext cx="1531620" cy="367733"/>
          </a:xfrm>
          <a:prstGeom prst="rect">
            <a:avLst/>
          </a:prstGeom>
        </p:spPr>
      </p:pic>
      <p:sp>
        <p:nvSpPr>
          <p:cNvPr id="50" name="テキスト ボックス 49"/>
          <p:cNvSpPr txBox="1"/>
          <p:nvPr/>
        </p:nvSpPr>
        <p:spPr>
          <a:xfrm>
            <a:off x="72282" y="447665"/>
            <a:ext cx="5847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64C2B2"/>
                </a:solidFill>
                <a:latin typeface="+mn-ea"/>
              </a:rPr>
              <a:t>■</a:t>
            </a:r>
            <a:r>
              <a:rPr lang="ja-JP" altLang="en-US" sz="1200" b="1" dirty="0">
                <a:latin typeface="+mn-ea"/>
              </a:rPr>
              <a:t>コロナエコキュートの補助金額一覧</a:t>
            </a:r>
            <a:endParaRPr lang="en-US" altLang="ja-JP" sz="1200" b="1" dirty="0">
              <a:latin typeface="+mn-ea"/>
            </a:endParaRPr>
          </a:p>
        </p:txBody>
      </p:sp>
      <p:graphicFrame>
        <p:nvGraphicFramePr>
          <p:cNvPr id="52" name="表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377228"/>
              </p:ext>
            </p:extLst>
          </p:nvPr>
        </p:nvGraphicFramePr>
        <p:xfrm>
          <a:off x="183504" y="8436743"/>
          <a:ext cx="6524771" cy="47720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789221">
                  <a:extLst>
                    <a:ext uri="{9D8B030D-6E8A-4147-A177-3AD203B41FA5}">
                      <a16:colId xmlns:a16="http://schemas.microsoft.com/office/drawing/2014/main" val="3699158175"/>
                    </a:ext>
                  </a:extLst>
                </a:gridCol>
                <a:gridCol w="1250998">
                  <a:extLst>
                    <a:ext uri="{9D8B030D-6E8A-4147-A177-3AD203B41FA5}">
                      <a16:colId xmlns:a16="http://schemas.microsoft.com/office/drawing/2014/main" val="3261314877"/>
                    </a:ext>
                  </a:extLst>
                </a:gridCol>
                <a:gridCol w="1250998">
                  <a:extLst>
                    <a:ext uri="{9D8B030D-6E8A-4147-A177-3AD203B41FA5}">
                      <a16:colId xmlns:a16="http://schemas.microsoft.com/office/drawing/2014/main" val="3676930958"/>
                    </a:ext>
                  </a:extLst>
                </a:gridCol>
                <a:gridCol w="3233554">
                  <a:extLst>
                    <a:ext uri="{9D8B030D-6E8A-4147-A177-3AD203B41FA5}">
                      <a16:colId xmlns:a16="http://schemas.microsoft.com/office/drawing/2014/main" val="3334675586"/>
                    </a:ext>
                  </a:extLst>
                </a:gridCol>
              </a:tblGrid>
              <a:tr h="2386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</a:rPr>
                        <a:t>　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u="none" strike="noStrike" dirty="0">
                          <a:effectLst/>
                        </a:rPr>
                        <a:t>電気温水器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u="none" strike="noStrike" dirty="0">
                          <a:effectLst/>
                        </a:rPr>
                        <a:t>蓄熱暖房機</a:t>
                      </a:r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</a:rPr>
                        <a:t>   高効率給湯器の導入と併せて</a:t>
                      </a:r>
                      <a:r>
                        <a:rPr lang="ja-JP" altLang="en-US" sz="1000" b="1" u="none" strike="noStrike" dirty="0">
                          <a:effectLst/>
                        </a:rPr>
                        <a:t>電気温水器</a:t>
                      </a:r>
                      <a:r>
                        <a:rPr lang="ja-JP" altLang="en-US" sz="800" u="none" strike="noStrike" dirty="0">
                          <a:effectLst/>
                        </a:rPr>
                        <a:t>または</a:t>
                      </a:r>
                      <a:r>
                        <a:rPr lang="ja-JP" altLang="en-US" sz="800" b="1" u="none" strike="noStrike" dirty="0">
                          <a:effectLst/>
                        </a:rPr>
                        <a:t>蓄熱暖房機</a:t>
                      </a:r>
                      <a:r>
                        <a:rPr lang="ja-JP" altLang="en-US" sz="800" u="none" strike="noStrike" dirty="0">
                          <a:effectLst/>
                        </a:rPr>
                        <a:t>を</a:t>
                      </a:r>
                      <a:endParaRPr lang="en-US" altLang="ja-JP" sz="8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800" u="none" strike="noStrike" dirty="0">
                          <a:effectLst/>
                        </a:rPr>
                        <a:t>   撤去する場合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05840"/>
                  </a:ext>
                </a:extLst>
              </a:tr>
              <a:tr h="2386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</a:rPr>
                        <a:t>加算額</a:t>
                      </a:r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万円</a:t>
                      </a:r>
                      <a:r>
                        <a:rPr lang="en-US" altLang="ja-JP" sz="1200" b="1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ja-JP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台</a:t>
                      </a:r>
                      <a:r>
                        <a:rPr lang="en-US" altLang="ja-JP" sz="700" u="none" strike="noStrike" dirty="0">
                          <a:effectLst/>
                          <a:latin typeface="+mn-ea"/>
                          <a:ea typeface="+mn-ea"/>
                        </a:rPr>
                        <a:t>※2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1" u="none" strike="noStrike" dirty="0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万円</a:t>
                      </a:r>
                      <a:r>
                        <a:rPr lang="en-US" altLang="ja-JP" sz="1200" b="1" u="none" strike="noStrike" dirty="0"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ja-JP" altLang="en-US" sz="1200" b="1" u="none" strike="noStrike" dirty="0">
                          <a:effectLst/>
                          <a:latin typeface="+mn-ea"/>
                          <a:ea typeface="+mn-ea"/>
                        </a:rPr>
                        <a:t>台</a:t>
                      </a:r>
                      <a:r>
                        <a:rPr lang="ja-JP" altLang="en-US" sz="700" b="0" u="none" strike="noStrike" dirty="0">
                          <a:effectLst/>
                        </a:rPr>
                        <a:t>（上限</a:t>
                      </a:r>
                      <a:r>
                        <a:rPr lang="en-US" altLang="ja-JP" sz="700" b="0" u="none" strike="noStrike" dirty="0">
                          <a:effectLst/>
                        </a:rPr>
                        <a:t>2</a:t>
                      </a:r>
                      <a:r>
                        <a:rPr lang="ja-JP" altLang="en-US" sz="700" b="0" u="none" strike="noStrike" dirty="0">
                          <a:effectLst/>
                        </a:rPr>
                        <a:t>台）</a:t>
                      </a:r>
                      <a:endParaRPr lang="ja-JP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911" marR="4911" marT="4911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33107"/>
                  </a:ext>
                </a:extLst>
              </a:tr>
            </a:tbl>
          </a:graphicData>
        </a:graphic>
      </p:graphicFrame>
      <p:sp>
        <p:nvSpPr>
          <p:cNvPr id="53" name="テキスト ボックス 52"/>
          <p:cNvSpPr txBox="1"/>
          <p:nvPr/>
        </p:nvSpPr>
        <p:spPr>
          <a:xfrm>
            <a:off x="72282" y="8178053"/>
            <a:ext cx="3095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64C2B2"/>
                </a:solidFill>
                <a:latin typeface="+mn-ea"/>
              </a:rPr>
              <a:t>■</a:t>
            </a:r>
            <a:r>
              <a:rPr lang="ja-JP" altLang="en-US" sz="1200" b="1" dirty="0">
                <a:latin typeface="+mn-ea"/>
              </a:rPr>
              <a:t>機器の導入に加えて、以下を実施</a:t>
            </a:r>
            <a:endParaRPr lang="en-US" altLang="ja-JP" sz="1200" b="1" dirty="0">
              <a:latin typeface="+mn-ea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2282" y="8909266"/>
            <a:ext cx="24256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latin typeface="+mn-ea"/>
              </a:rPr>
              <a:t>※2</a:t>
            </a:r>
            <a:r>
              <a:rPr kumimoji="1" lang="ja-JP" altLang="en-US" sz="800" dirty="0">
                <a:latin typeface="+mn-ea"/>
              </a:rPr>
              <a:t> 高効率導入により、補助を受ける台数まで。</a:t>
            </a:r>
            <a:endParaRPr kumimoji="1" lang="en-US" altLang="ja-JP" sz="800" dirty="0">
              <a:latin typeface="+mn-ea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CA15C43C-CB54-ED82-E8E9-0C83D405C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503854"/>
              </p:ext>
            </p:extLst>
          </p:nvPr>
        </p:nvGraphicFramePr>
        <p:xfrm>
          <a:off x="203836" y="688311"/>
          <a:ext cx="6465551" cy="5774180"/>
        </p:xfrm>
        <a:graphic>
          <a:graphicData uri="http://schemas.openxmlformats.org/drawingml/2006/table">
            <a:tbl>
              <a:tblPr/>
              <a:tblGrid>
                <a:gridCol w="798963">
                  <a:extLst>
                    <a:ext uri="{9D8B030D-6E8A-4147-A177-3AD203B41FA5}">
                      <a16:colId xmlns:a16="http://schemas.microsoft.com/office/drawing/2014/main" val="492080553"/>
                    </a:ext>
                  </a:extLst>
                </a:gridCol>
                <a:gridCol w="1223213">
                  <a:extLst>
                    <a:ext uri="{9D8B030D-6E8A-4147-A177-3AD203B41FA5}">
                      <a16:colId xmlns:a16="http://schemas.microsoft.com/office/drawing/2014/main" val="3052193189"/>
                    </a:ext>
                  </a:extLst>
                </a:gridCol>
                <a:gridCol w="2490883">
                  <a:extLst>
                    <a:ext uri="{9D8B030D-6E8A-4147-A177-3AD203B41FA5}">
                      <a16:colId xmlns:a16="http://schemas.microsoft.com/office/drawing/2014/main" val="622444627"/>
                    </a:ext>
                  </a:extLst>
                </a:gridCol>
                <a:gridCol w="1073750">
                  <a:extLst>
                    <a:ext uri="{9D8B030D-6E8A-4147-A177-3AD203B41FA5}">
                      <a16:colId xmlns:a16="http://schemas.microsoft.com/office/drawing/2014/main" val="243496252"/>
                    </a:ext>
                  </a:extLst>
                </a:gridCol>
                <a:gridCol w="878742">
                  <a:extLst>
                    <a:ext uri="{9D8B030D-6E8A-4147-A177-3AD203B41FA5}">
                      <a16:colId xmlns:a16="http://schemas.microsoft.com/office/drawing/2014/main" val="1815210253"/>
                    </a:ext>
                  </a:extLst>
                </a:gridCol>
              </a:tblGrid>
              <a:tr h="194414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/>
                        <a:t>商品タイプ</a:t>
                      </a:r>
                    </a:p>
                  </a:txBody>
                  <a:tcPr marL="89874" marR="89874" marT="44937" marB="449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型式</a:t>
                      </a:r>
                    </a:p>
                  </a:txBody>
                  <a:tcPr marL="4405" marR="4405" marT="440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年間給湯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保温</a:t>
                      </a:r>
                      <a:r>
                        <a:rPr lang="zh-TW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効率</a:t>
                      </a:r>
                      <a:r>
                        <a:rPr lang="en-US" altLang="ja-JP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※1</a:t>
                      </a:r>
                      <a:endParaRPr lang="zh-TW" altLang="en-US" sz="700" b="0" i="0" u="none" strike="noStrike" baseline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補助金額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01307"/>
                  </a:ext>
                </a:extLst>
              </a:tr>
              <a:tr h="148025">
                <a:tc rowSpan="1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一般地</a:t>
                      </a:r>
                    </a:p>
                  </a:txBody>
                  <a:tcPr marL="89874" marR="89874" marT="44937" marB="449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CHP-HXE37AZ1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4.0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840600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CHP-HXE46AZ1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21743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マイクロバブル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CHP-E37LUX1・ES46LUX1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85003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CHP-ES46AZ1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296396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CHP-E37AZ1・E46 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710778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CHP-37AZ1・37AZ1-2・46AZ1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555556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耐塩害・耐重塩害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CHP-37AZ1JE・46AZ1JE・37AZ1JJ・46AZ1JJ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617625"/>
                  </a:ext>
                </a:extLst>
              </a:tr>
              <a:tr h="1815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おひさまエコキュート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CHP-E37AZ1V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3.6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03104"/>
                  </a:ext>
                </a:extLst>
              </a:tr>
              <a:tr h="1815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おひさまエコキュート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CHP-E46AZ1V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041812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２缶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CHP-ED302AZ1・E372AZ1・E462AZ1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3.0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652531"/>
                  </a:ext>
                </a:extLst>
              </a:tr>
              <a:tr h="18159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集合用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CHP-S30AZ1-12・S30AZ1JE-12・S30AZ1JJ-12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3.3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331987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集合用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CHP-37AZ1-42・37AZ1E-42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807641"/>
                  </a:ext>
                </a:extLst>
              </a:tr>
              <a:tr h="148025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寒冷地</a:t>
                      </a:r>
                    </a:p>
                  </a:txBody>
                  <a:tcPr marL="89874" marR="89874" marT="44937" marB="449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CHP-HXE37AZ1K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3.3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107085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CHP-HXE46AZ1K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019192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CHP-ES46AZ1K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752818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CHP-E37AZ1K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44924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CHP-S46AZ1K・S46AZ1K-2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320007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CHP-37AZ1K・37AZ1K-2・46AZ1K　　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707183"/>
                  </a:ext>
                </a:extLst>
              </a:tr>
              <a:tr h="148025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一般地</a:t>
                      </a:r>
                    </a:p>
                  </a:txBody>
                  <a:tcPr marL="5608" marR="5608" marT="5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CHP-HXE37AZ2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4.0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753190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CHP-HXE46AZ2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100556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アドバンス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CHP-XE37AZ2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・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XE46AZ2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3.7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585957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CHP-ES46AZ2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271722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CHP-E37AZ2・E46AZ2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46699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CHP-37AZ2・37AZ2-2・46AZ2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359495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耐塩害・耐重塩害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CHP-37AZ2JE・46AZ2JE・37AZ2JJ・46AZ2JJ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82942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２缶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CHP-ED302AZ2・E372AZ2・E462AZ2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3.0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55382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5706" marR="5706" marT="57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オート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CHP-37SAZ2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・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46SAZ2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220516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5706" marR="5706" marT="57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給湯専用スリム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CHP-S30NZ2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3.3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05296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5706" marR="5706" marT="57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給湯専用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CHP-37NZ2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・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46NZ2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500967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5706" marR="5706" marT="57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給湯専用耐重塩害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CHP-37NZ2JJ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・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46NZ2JJ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3.5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880128"/>
                  </a:ext>
                </a:extLst>
              </a:tr>
              <a:tr h="148025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寒冷地</a:t>
                      </a:r>
                    </a:p>
                  </a:txBody>
                  <a:tcPr marL="5608" marR="5608" marT="5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CHP-HXE37AZ2K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3.3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5437771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プレミアム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CHP-HXE46AZ2K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3.2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100,000</a:t>
                      </a:r>
                      <a:r>
                        <a:rPr lang="ja-JP" alt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1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931834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CHP-ES46AZ2K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970393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高圧ハイグレード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CHP-E37AZ2K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577247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スリム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CHP-S46AZ2K・S46AZ2K-2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3913755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ハイグレード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CHP-37AZ2K・37AZ2K-2・46AZ2K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5531539"/>
                  </a:ext>
                </a:extLst>
              </a:tr>
              <a:tr h="148025">
                <a:tc vMerge="1">
                  <a:txBody>
                    <a:bodyPr/>
                    <a:lstStyle/>
                    <a:p>
                      <a:pPr algn="ctr" rtl="0" fontAlgn="ctr"/>
                      <a:endParaRPr lang="ja-JP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5706" marR="5706" marT="57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給湯専用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CHP-37NZ2K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・</a:t>
                      </a: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46NZ2K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2.9</a:t>
                      </a: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70,000</a:t>
                      </a:r>
                      <a:r>
                        <a:rPr lang="ja-JP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50" charset="-128"/>
                          <a:ea typeface="Yu Gothic" panose="020B0400000000000000" pitchFamily="50" charset="-128"/>
                        </a:rPr>
                        <a:t>円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Yu Gothic" panose="020B0400000000000000" pitchFamily="50" charset="-128"/>
                        <a:ea typeface="Yu Gothic" panose="020B0400000000000000" pitchFamily="50" charset="-128"/>
                      </a:endParaRPr>
                    </a:p>
                  </a:txBody>
                  <a:tcPr marL="4405" marR="4405" marT="44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097407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23A32A-3955-4ACB-F7F7-12C0C7A37DF9}"/>
              </a:ext>
            </a:extLst>
          </p:cNvPr>
          <p:cNvSpPr txBox="1"/>
          <p:nvPr/>
        </p:nvSpPr>
        <p:spPr>
          <a:xfrm>
            <a:off x="148887" y="6473583"/>
            <a:ext cx="5978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1" lang="en-US" altLang="ja-JP" sz="800" dirty="0">
                <a:latin typeface="+mn-ea"/>
              </a:rPr>
              <a:t>※1 </a:t>
            </a:r>
            <a:r>
              <a:rPr kumimoji="1" lang="ja-JP" altLang="en-US" sz="800" dirty="0">
                <a:latin typeface="+mn-ea"/>
              </a:rPr>
              <a:t>一般地向けオート・給湯専用タイプは年間給湯効率、寒冷地向けフルオートタイプは寒冷地年間給湯保温効率、</a:t>
            </a:r>
            <a:endParaRPr kumimoji="1" lang="en-US" altLang="ja-JP" sz="800" dirty="0">
              <a:latin typeface="+mn-ea"/>
            </a:endParaRPr>
          </a:p>
          <a:p>
            <a:pPr lvl="0"/>
            <a:r>
              <a:rPr kumimoji="1" lang="ja-JP" altLang="en-US" sz="800" dirty="0">
                <a:latin typeface="+mn-ea"/>
              </a:rPr>
              <a:t>　　寒冷地向け給湯専用タイプは寒冷地年間給湯効率となります。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FD9628-25BD-04CA-3AD8-9978DEA018B7}"/>
              </a:ext>
            </a:extLst>
          </p:cNvPr>
          <p:cNvSpPr/>
          <p:nvPr/>
        </p:nvSpPr>
        <p:spPr>
          <a:xfrm>
            <a:off x="1000107" y="869444"/>
            <a:ext cx="5705504" cy="304800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99B18C1-9426-4A22-243D-FA7BBB1E05CE}"/>
              </a:ext>
            </a:extLst>
          </p:cNvPr>
          <p:cNvSpPr/>
          <p:nvPr/>
        </p:nvSpPr>
        <p:spPr>
          <a:xfrm>
            <a:off x="1002647" y="2439893"/>
            <a:ext cx="5705504" cy="183730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5B83E90-07B8-B29D-F625-1FDDA4562328}"/>
              </a:ext>
            </a:extLst>
          </p:cNvPr>
          <p:cNvSpPr/>
          <p:nvPr/>
        </p:nvSpPr>
        <p:spPr>
          <a:xfrm>
            <a:off x="1000106" y="2749327"/>
            <a:ext cx="5708045" cy="304800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DCB1768-DC4E-E2F3-B272-9284892CE3D3}"/>
              </a:ext>
            </a:extLst>
          </p:cNvPr>
          <p:cNvSpPr/>
          <p:nvPr/>
        </p:nvSpPr>
        <p:spPr>
          <a:xfrm>
            <a:off x="1000106" y="3647440"/>
            <a:ext cx="5669280" cy="457200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C02BD1D-F6F8-77EA-6D80-645E8E407077}"/>
              </a:ext>
            </a:extLst>
          </p:cNvPr>
          <p:cNvSpPr/>
          <p:nvPr/>
        </p:nvSpPr>
        <p:spPr>
          <a:xfrm>
            <a:off x="1000106" y="4981386"/>
            <a:ext cx="5669280" cy="136664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E35DAF7-3DCF-B069-6D22-8AFB4598B4C8}"/>
              </a:ext>
            </a:extLst>
          </p:cNvPr>
          <p:cNvSpPr/>
          <p:nvPr/>
        </p:nvSpPr>
        <p:spPr>
          <a:xfrm>
            <a:off x="1000106" y="5435600"/>
            <a:ext cx="5669280" cy="304800"/>
          </a:xfrm>
          <a:prstGeom prst="rect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8FEA0A5-72F9-05AF-5095-3EC8EA47D9F9}"/>
              </a:ext>
            </a:extLst>
          </p:cNvPr>
          <p:cNvGrpSpPr/>
          <p:nvPr/>
        </p:nvGrpSpPr>
        <p:grpSpPr>
          <a:xfrm>
            <a:off x="148887" y="6851442"/>
            <a:ext cx="6559388" cy="1267751"/>
            <a:chOff x="149306" y="7402192"/>
            <a:chExt cx="6559388" cy="1267751"/>
          </a:xfrm>
        </p:grpSpPr>
        <p:sp>
          <p:nvSpPr>
            <p:cNvPr id="21" name="フリーフォーム: 図形 20">
              <a:extLst>
                <a:ext uri="{FF2B5EF4-FFF2-40B4-BE49-F238E27FC236}">
                  <a16:creationId xmlns:a16="http://schemas.microsoft.com/office/drawing/2014/main" id="{31B58302-1543-336B-A5E6-563991D56306}"/>
                </a:ext>
              </a:extLst>
            </p:cNvPr>
            <p:cNvSpPr/>
            <p:nvPr/>
          </p:nvSpPr>
          <p:spPr>
            <a:xfrm>
              <a:off x="152808" y="7402192"/>
              <a:ext cx="6555763" cy="243934"/>
            </a:xfrm>
            <a:custGeom>
              <a:avLst/>
              <a:gdLst>
                <a:gd name="connsiteX0" fmla="*/ 63340 w 6555763"/>
                <a:gd name="connsiteY0" fmla="*/ 0 h 243934"/>
                <a:gd name="connsiteX1" fmla="*/ 6492423 w 6555763"/>
                <a:gd name="connsiteY1" fmla="*/ 0 h 243934"/>
                <a:gd name="connsiteX2" fmla="*/ 6555763 w 6555763"/>
                <a:gd name="connsiteY2" fmla="*/ 63340 h 243934"/>
                <a:gd name="connsiteX3" fmla="*/ 6555763 w 6555763"/>
                <a:gd name="connsiteY3" fmla="*/ 243934 h 243934"/>
                <a:gd name="connsiteX4" fmla="*/ 0 w 6555763"/>
                <a:gd name="connsiteY4" fmla="*/ 243934 h 243934"/>
                <a:gd name="connsiteX5" fmla="*/ 0 w 6555763"/>
                <a:gd name="connsiteY5" fmla="*/ 63340 h 243934"/>
                <a:gd name="connsiteX6" fmla="*/ 63340 w 6555763"/>
                <a:gd name="connsiteY6" fmla="*/ 0 h 24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5763" h="243934">
                  <a:moveTo>
                    <a:pt x="63340" y="0"/>
                  </a:moveTo>
                  <a:lnTo>
                    <a:pt x="6492423" y="0"/>
                  </a:lnTo>
                  <a:cubicBezTo>
                    <a:pt x="6527405" y="0"/>
                    <a:pt x="6555763" y="28358"/>
                    <a:pt x="6555763" y="63340"/>
                  </a:cubicBezTo>
                  <a:lnTo>
                    <a:pt x="6555763" y="243934"/>
                  </a:lnTo>
                  <a:lnTo>
                    <a:pt x="0" y="243934"/>
                  </a:lnTo>
                  <a:lnTo>
                    <a:pt x="0" y="63340"/>
                  </a:lnTo>
                  <a:cubicBezTo>
                    <a:pt x="0" y="28358"/>
                    <a:pt x="28358" y="0"/>
                    <a:pt x="6334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B9DCA3D-31EA-5E31-7429-12B2DDC6BC1A}"/>
                </a:ext>
              </a:extLst>
            </p:cNvPr>
            <p:cNvSpPr txBox="1"/>
            <p:nvPr/>
          </p:nvSpPr>
          <p:spPr>
            <a:xfrm>
              <a:off x="233839" y="7437204"/>
              <a:ext cx="5146975" cy="2500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kumimoji="1" lang="ja-JP" altLang="en-US" sz="1200" b="1" spc="50" dirty="0">
                  <a:solidFill>
                    <a:srgbClr val="002060"/>
                  </a:solidFill>
                  <a:latin typeface="+mn-ea"/>
                </a:rPr>
                <a:t>エコキュートの性能・機能により、補助金額が変わります。</a:t>
              </a:r>
              <a:endParaRPr lang="ja-JP" altLang="en-US" sz="1200" b="1" spc="50" dirty="0">
                <a:solidFill>
                  <a:srgbClr val="002060"/>
                </a:solidFill>
              </a:endParaRPr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33EAAA62-28CC-872A-FCE3-2379725A5E2C}"/>
                </a:ext>
              </a:extLst>
            </p:cNvPr>
            <p:cNvSpPr/>
            <p:nvPr/>
          </p:nvSpPr>
          <p:spPr>
            <a:xfrm>
              <a:off x="149306" y="7405167"/>
              <a:ext cx="6559388" cy="1264776"/>
            </a:xfrm>
            <a:prstGeom prst="roundRect">
              <a:avLst>
                <a:gd name="adj" fmla="val 5004"/>
              </a:avLst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3604B3D-FAA3-B175-7451-A2CEFEFFF7F6}"/>
                </a:ext>
              </a:extLst>
            </p:cNvPr>
            <p:cNvSpPr txBox="1"/>
            <p:nvPr/>
          </p:nvSpPr>
          <p:spPr>
            <a:xfrm>
              <a:off x="192155" y="7687272"/>
              <a:ext cx="6344290" cy="4165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ja-JP" altLang="en-US" sz="1200" b="1" dirty="0">
                  <a:solidFill>
                    <a:srgbClr val="002060"/>
                  </a:solidFill>
                  <a:latin typeface="+mn-ea"/>
                </a:rPr>
                <a:t>性能要件を満たした場合の補助額</a:t>
              </a:r>
              <a:r>
                <a:rPr kumimoji="1" lang="en-US" altLang="ja-JP" sz="1100" b="1" dirty="0">
                  <a:solidFill>
                    <a:srgbClr val="002060"/>
                  </a:solidFill>
                  <a:latin typeface="+mn-ea"/>
                </a:rPr>
                <a:t>: </a:t>
              </a:r>
              <a:r>
                <a:rPr kumimoji="1" lang="en-US" altLang="ja-JP" sz="1300" b="1" dirty="0">
                  <a:solidFill>
                    <a:srgbClr val="002060"/>
                  </a:solidFill>
                  <a:latin typeface="+mn-ea"/>
                </a:rPr>
                <a:t>7</a:t>
              </a:r>
              <a:r>
                <a:rPr kumimoji="1" lang="ja-JP" altLang="en-US" sz="1100" b="1" dirty="0">
                  <a:solidFill>
                    <a:srgbClr val="002060"/>
                  </a:solidFill>
                  <a:latin typeface="+mn-ea"/>
                </a:rPr>
                <a:t>万円</a:t>
              </a:r>
              <a:r>
                <a:rPr kumimoji="1" lang="en-US" altLang="ja-JP" sz="1100" b="1" dirty="0">
                  <a:solidFill>
                    <a:srgbClr val="002060"/>
                  </a:solidFill>
                  <a:latin typeface="+mn-ea"/>
                </a:rPr>
                <a:t>/</a:t>
              </a:r>
              <a:r>
                <a:rPr kumimoji="1" lang="ja-JP" altLang="en-US" sz="1100" b="1" dirty="0">
                  <a:solidFill>
                    <a:srgbClr val="002060"/>
                  </a:solidFill>
                  <a:latin typeface="+mn-ea"/>
                </a:rPr>
                <a:t>台</a:t>
              </a:r>
              <a:endParaRPr kumimoji="1" lang="en-US" altLang="ja-JP" sz="800" b="1" spc="-300" dirty="0">
                <a:solidFill>
                  <a:srgbClr val="002060"/>
                </a:solidFill>
                <a:latin typeface="+mn-ea"/>
              </a:endParaRPr>
            </a:p>
            <a:p>
              <a:pPr>
                <a:lnSpc>
                  <a:spcPts val="1300"/>
                </a:lnSpc>
              </a:pPr>
              <a:r>
                <a:rPr kumimoji="1" lang="ja-JP" altLang="en-US" sz="900" spc="-150" dirty="0">
                  <a:solidFill>
                    <a:srgbClr val="002060"/>
                  </a:solidFill>
                  <a:latin typeface="+mn-ea"/>
                </a:rPr>
                <a:t>トップランナー基準以上の機器であり、インターネットに接続可能で、昼間の余剰再エネ電気を活用できる機種、又は、おひさまエコキュート</a:t>
              </a:r>
              <a:endParaRPr kumimoji="1" lang="en-US" altLang="ja-JP" sz="900" spc="-150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F3DBF90-9CAB-4222-FAE7-FC50D6E983AC}"/>
                </a:ext>
              </a:extLst>
            </p:cNvPr>
            <p:cNvSpPr txBox="1"/>
            <p:nvPr/>
          </p:nvSpPr>
          <p:spPr>
            <a:xfrm>
              <a:off x="194215" y="8057697"/>
              <a:ext cx="6385095" cy="592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ja-JP" altLang="en-US" sz="1200" b="1" dirty="0">
                  <a:solidFill>
                    <a:srgbClr val="002060"/>
                  </a:solidFill>
                </a:rPr>
                <a:t>性能加算要件を満たした場合の補助額</a:t>
              </a:r>
              <a:r>
                <a:rPr lang="ja-JP" altLang="en-US" sz="1050" b="1" dirty="0">
                  <a:solidFill>
                    <a:srgbClr val="002060"/>
                  </a:solidFill>
                </a:rPr>
                <a:t>（</a:t>
              </a:r>
              <a:r>
                <a:rPr kumimoji="1" lang="ja-JP" altLang="en-US" sz="1050" b="1" dirty="0">
                  <a:solidFill>
                    <a:srgbClr val="002060"/>
                  </a:solidFill>
                  <a:latin typeface="+mn-ea"/>
                </a:rPr>
                <a:t>加算額）</a:t>
              </a:r>
              <a:r>
                <a:rPr kumimoji="1" lang="en-US" altLang="ja-JP" sz="1100" b="1" dirty="0">
                  <a:solidFill>
                    <a:srgbClr val="002060"/>
                  </a:solidFill>
                  <a:latin typeface="+mn-ea"/>
                </a:rPr>
                <a:t>: </a:t>
              </a:r>
              <a:r>
                <a:rPr kumimoji="1" lang="en-US" altLang="ja-JP" sz="1300" b="1" dirty="0">
                  <a:solidFill>
                    <a:srgbClr val="FF0000"/>
                  </a:solidFill>
                  <a:latin typeface="+mn-ea"/>
                </a:rPr>
                <a:t>3</a:t>
              </a:r>
              <a:r>
                <a:rPr kumimoji="1" lang="ja-JP" altLang="en-US" sz="1100" b="1" dirty="0">
                  <a:solidFill>
                    <a:srgbClr val="FF0000"/>
                  </a:solidFill>
                  <a:latin typeface="+mn-ea"/>
                </a:rPr>
                <a:t>万円</a:t>
              </a:r>
              <a:r>
                <a:rPr kumimoji="1" lang="en-US" altLang="ja-JP" sz="1100" b="1" dirty="0">
                  <a:solidFill>
                    <a:srgbClr val="002060"/>
                  </a:solidFill>
                  <a:latin typeface="+mn-ea"/>
                </a:rPr>
                <a:t>/</a:t>
              </a:r>
              <a:r>
                <a:rPr kumimoji="1" lang="ja-JP" altLang="en-US" sz="1100" b="1" dirty="0">
                  <a:solidFill>
                    <a:srgbClr val="002060"/>
                  </a:solidFill>
                  <a:latin typeface="+mn-ea"/>
                </a:rPr>
                <a:t>台</a:t>
              </a:r>
              <a:endParaRPr kumimoji="1" lang="en-US" altLang="ja-JP" sz="800" b="1" spc="-300" dirty="0">
                <a:solidFill>
                  <a:srgbClr val="002060"/>
                </a:solidFill>
                <a:latin typeface="+mn-ea"/>
              </a:endParaRPr>
            </a:p>
            <a:p>
              <a:pPr>
                <a:lnSpc>
                  <a:spcPts val="1300"/>
                </a:lnSpc>
              </a:pP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基本の性能要件の機種と比べて、</a:t>
              </a:r>
              <a:r>
                <a:rPr lang="en-US" altLang="ja-JP" sz="900" dirty="0">
                  <a:solidFill>
                    <a:srgbClr val="002060"/>
                  </a:solidFill>
                  <a:latin typeface="+mn-ea"/>
                </a:rPr>
                <a:t>5</a:t>
              </a: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％以上</a:t>
              </a:r>
              <a:r>
                <a:rPr lang="en-US" altLang="ja-JP" sz="900" dirty="0">
                  <a:solidFill>
                    <a:srgbClr val="002060"/>
                  </a:solidFill>
                  <a:latin typeface="+mn-ea"/>
                </a:rPr>
                <a:t>CO2</a:t>
              </a: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排出量が少ないもので、</a:t>
              </a:r>
              <a:r>
                <a:rPr lang="en-US" altLang="ja-JP" sz="900" dirty="0">
                  <a:solidFill>
                    <a:srgbClr val="002060"/>
                  </a:solidFill>
                  <a:latin typeface="+mn-ea"/>
                </a:rPr>
                <a:t>2025</a:t>
              </a: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年度の目標基準値（</a:t>
              </a:r>
              <a:r>
                <a:rPr lang="en-US" altLang="ja-JP" sz="900" dirty="0">
                  <a:solidFill>
                    <a:srgbClr val="002060"/>
                  </a:solidFill>
                  <a:latin typeface="+mn-ea"/>
                </a:rPr>
                <a:t>JIS C 9220 </a:t>
              </a: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年間給湯保温効率又は年間給湯効率（寒冷地含む））＋</a:t>
              </a:r>
              <a:r>
                <a:rPr lang="en-US" altLang="ja-JP" sz="900" dirty="0">
                  <a:solidFill>
                    <a:srgbClr val="002060"/>
                  </a:solidFill>
                  <a:latin typeface="+mn-ea"/>
                </a:rPr>
                <a:t>0.2</a:t>
              </a:r>
              <a:r>
                <a:rPr lang="ja-JP" altLang="en-US" sz="900" dirty="0">
                  <a:solidFill>
                    <a:srgbClr val="002060"/>
                  </a:solidFill>
                  <a:latin typeface="+mn-ea"/>
                </a:rPr>
                <a:t>以上の性能値を有するもの</a:t>
              </a:r>
              <a:r>
                <a:rPr lang="ja-JP" altLang="en-US" sz="1100" dirty="0">
                  <a:solidFill>
                    <a:srgbClr val="002060"/>
                  </a:solidFill>
                  <a:latin typeface="+mn-ea"/>
                </a:rPr>
                <a:t>。</a:t>
              </a:r>
              <a:endParaRPr kumimoji="1" lang="en-US" altLang="ja-JP" sz="1100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9FAFBB5-3253-FC13-AF62-B3D14AEC62DD}"/>
              </a:ext>
            </a:extLst>
          </p:cNvPr>
          <p:cNvSpPr/>
          <p:nvPr/>
        </p:nvSpPr>
        <p:spPr>
          <a:xfrm>
            <a:off x="183504" y="9143520"/>
            <a:ext cx="6485884" cy="46014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n-ea"/>
              </a:rPr>
              <a:t>＜参考＞</a:t>
            </a:r>
            <a:endParaRPr kumimoji="1" lang="en-US" altLang="ja-JP" sz="900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  <a:latin typeface="+mn-ea"/>
              </a:rPr>
              <a:t>「高効率給湯器導入促進による家庭部門の省エネルギー推進事業」は、</a:t>
            </a:r>
            <a:r>
              <a:rPr lang="ja-JP" altLang="en-US" sz="900" dirty="0">
                <a:solidFill>
                  <a:schemeClr val="tx1"/>
                </a:solidFill>
                <a:latin typeface="+mn-ea"/>
              </a:rPr>
              <a:t>⾼効率給湯器の導⼊⽀援を⾏い、</a:t>
            </a:r>
            <a:endParaRPr lang="en-US" altLang="ja-JP" sz="900" dirty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900" dirty="0">
                <a:solidFill>
                  <a:schemeClr val="tx1"/>
                </a:solidFill>
                <a:latin typeface="+mn-ea"/>
              </a:rPr>
              <a:t>  その普及拡⼤により、「</a:t>
            </a:r>
            <a:r>
              <a:rPr lang="en-US" altLang="ja-JP" sz="900" dirty="0">
                <a:solidFill>
                  <a:schemeClr val="tx1"/>
                </a:solidFill>
                <a:latin typeface="+mn-ea"/>
              </a:rPr>
              <a:t>2030</a:t>
            </a:r>
            <a:r>
              <a:rPr lang="ja-JP" altLang="en-US" sz="900" dirty="0">
                <a:solidFill>
                  <a:schemeClr val="tx1"/>
                </a:solidFill>
                <a:latin typeface="+mn-ea"/>
              </a:rPr>
              <a:t>年度におけるエネルギー需給の⾒通し」の達成に寄与することを⽬的とした事業です。</a:t>
            </a:r>
            <a:endParaRPr lang="en-US" altLang="ja-JP" sz="9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440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3195</TotalTime>
  <Words>915</Words>
  <Application>Microsoft Office PowerPoint</Application>
  <PresentationFormat>A4 210 x 297 mm</PresentationFormat>
  <Paragraphs>217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椎野 博之</dc:creator>
  <cp:lastModifiedBy>中野　祐汰</cp:lastModifiedBy>
  <cp:revision>222</cp:revision>
  <cp:lastPrinted>2026-09-30T00:04:19Z</cp:lastPrinted>
  <dcterms:created xsi:type="dcterms:W3CDTF">2022-11-16T23:29:15Z</dcterms:created>
  <dcterms:modified xsi:type="dcterms:W3CDTF">2026-10-01T07:41:09Z</dcterms:modified>
</cp:coreProperties>
</file>