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85" autoAdjust="0"/>
    <p:restoredTop sz="91872" autoAdjust="0"/>
  </p:normalViewPr>
  <p:slideViewPr>
    <p:cSldViewPr snapToGrid="0">
      <p:cViewPr varScale="1">
        <p:scale>
          <a:sx n="61" d="100"/>
          <a:sy n="61" d="100"/>
        </p:scale>
        <p:origin x="84" y="720"/>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jpeg"/><Relationship Id="rId17" Type="http://schemas.openxmlformats.org/officeDocument/2006/relationships/image" Target="../media/image15.png"/><Relationship Id="rId25" Type="http://schemas.openxmlformats.org/officeDocument/2006/relationships/image" Target="../media/image23.jpg"/><Relationship Id="rId2" Type="http://schemas.openxmlformats.org/officeDocument/2006/relationships/notesSlide" Target="../notesSlides/notesSlide1.xml"/><Relationship Id="rId16" Type="http://schemas.openxmlformats.org/officeDocument/2006/relationships/image" Target="../media/image14.jpe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jpe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9.png"/><Relationship Id="rId18" Type="http://schemas.openxmlformats.org/officeDocument/2006/relationships/image" Target="../media/image34.png"/><Relationship Id="rId26" Type="http://schemas.openxmlformats.org/officeDocument/2006/relationships/image" Target="../media/image40.svg"/><Relationship Id="rId3" Type="http://schemas.openxmlformats.org/officeDocument/2006/relationships/image" Target="../media/image24.svg"/><Relationship Id="rId21" Type="http://schemas.openxmlformats.org/officeDocument/2006/relationships/image" Target="../media/image37.png"/><Relationship Id="rId7" Type="http://schemas.openxmlformats.org/officeDocument/2006/relationships/image" Target="../media/image3.png"/><Relationship Id="rId12" Type="http://schemas.openxmlformats.org/officeDocument/2006/relationships/image" Target="../media/image28.png"/><Relationship Id="rId17" Type="http://schemas.openxmlformats.org/officeDocument/2006/relationships/image" Target="../media/image33.png"/><Relationship Id="rId25" Type="http://schemas.openxmlformats.org/officeDocument/2006/relationships/image" Target="../media/image19.png"/><Relationship Id="rId2" Type="http://schemas.openxmlformats.org/officeDocument/2006/relationships/notesSlide" Target="../notesSlides/notesSlide2.xml"/><Relationship Id="rId16" Type="http://schemas.openxmlformats.org/officeDocument/2006/relationships/image" Target="../media/image32.png"/><Relationship Id="rId20"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27.png"/><Relationship Id="rId24" Type="http://schemas.openxmlformats.org/officeDocument/2006/relationships/image" Target="../media/image18.png"/><Relationship Id="rId5" Type="http://schemas.openxmlformats.org/officeDocument/2006/relationships/image" Target="../media/image1.png"/><Relationship Id="rId15" Type="http://schemas.openxmlformats.org/officeDocument/2006/relationships/image" Target="../media/image31.jpeg"/><Relationship Id="rId23" Type="http://schemas.openxmlformats.org/officeDocument/2006/relationships/image" Target="../media/image39.emf"/><Relationship Id="rId10" Type="http://schemas.openxmlformats.org/officeDocument/2006/relationships/image" Target="../media/image26.png"/><Relationship Id="rId19" Type="http://schemas.openxmlformats.org/officeDocument/2006/relationships/image" Target="../media/image35.jpeg"/><Relationship Id="rId4" Type="http://schemas.openxmlformats.org/officeDocument/2006/relationships/image" Target="../media/image25.png"/><Relationship Id="rId9" Type="http://schemas.openxmlformats.org/officeDocument/2006/relationships/image" Target="../media/image5.png"/><Relationship Id="rId14" Type="http://schemas.openxmlformats.org/officeDocument/2006/relationships/image" Target="../media/image30.jpeg"/><Relationship Id="rId22" Type="http://schemas.openxmlformats.org/officeDocument/2006/relationships/image" Target="../media/image38.jpg"/><Relationship Id="rId27" Type="http://schemas.openxmlformats.org/officeDocument/2006/relationships/image" Target="../media/image4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3" name="直線コネクタ 9">
            <a:extLst>
              <a:ext uri="{FF2B5EF4-FFF2-40B4-BE49-F238E27FC236}">
                <a16:creationId xmlns:a16="http://schemas.microsoft.com/office/drawing/2014/main" id="{8620F087-255F-EB0A-1C24-86FB89F65E1B}"/>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370L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4">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ふろ自動</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スイッチオン</a:t>
                  </a:r>
                  <a:endParaRPr lang="ja-JP" altLang="en-US" sz="500">
                    <a:ea typeface="ＭＳ Ｐゴシック" panose="020B0600070205080204" pitchFamily="50" charset="-128"/>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お湯はり開始</a:t>
                  </a:r>
                  <a:endParaRPr lang="ja-JP" altLang="en-US" sz="500">
                    <a:ea typeface="ＭＳ Ｐゴシック" panose="020B0600070205080204" pitchFamily="50" charset="-128"/>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設定された湯温・</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湯量でお湯はり停止</a:t>
                  </a:r>
                  <a:endParaRPr lang="ja-JP" altLang="en-US" sz="500">
                    <a:ea typeface="ＭＳ Ｐゴシック" panose="020B0600070205080204" pitchFamily="50" charset="-128"/>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メロディと音声</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ガイドでお知らせ</a:t>
                  </a:r>
                  <a:endParaRPr lang="ja-JP" altLang="en-US" sz="500">
                    <a:ea typeface="ＭＳ Ｐゴシック" panose="020B0600070205080204" pitchFamily="50" charset="-128"/>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入浴を待機</a:t>
                  </a:r>
                  <a:endParaRPr lang="ja-JP" altLang="en-US" sz="500">
                    <a:ea typeface="ＭＳ Ｐゴシック" panose="020B0600070205080204" pitchFamily="50" charset="-128"/>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入浴を検知して</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設定湯温に追いだき</a:t>
                  </a:r>
                  <a:endParaRPr lang="ja-JP" altLang="en-US" sz="500">
                    <a:ea typeface="ＭＳ Ｐゴシック" panose="020B0600070205080204" pitchFamily="50" charset="-128"/>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22" name="Picture 429" descr="C:\Users\0128282\Desktop\アセット 1 - コピー.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19" name="図 178"/>
              <p:cNvPicPr>
                <a:picLocks noChangeAspect="1"/>
              </p:cNvPicPr>
              <p:nvPr/>
            </p:nvPicPr>
            <p:blipFill>
              <a:blip r:embed="rId6">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38" name="テキスト ボックス 13"/>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388" name="正方形/長方形 387"/>
          <p:cNvSpPr/>
          <p:nvPr/>
        </p:nvSpPr>
        <p:spPr>
          <a:xfrm>
            <a:off x="6940463" y="3777517"/>
            <a:ext cx="5163594"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AZ2</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シリーズは様々な電気料金メニューに対応します！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sp>
        <p:nvSpPr>
          <p:cNvPr id="389" name="テキスト ボックス 13"/>
          <p:cNvSpPr txBox="1">
            <a:spLocks noChangeArrowheads="1"/>
          </p:cNvSpPr>
          <p:nvPr/>
        </p:nvSpPr>
        <p:spPr bwMode="auto">
          <a:xfrm>
            <a:off x="6163085" y="1189344"/>
            <a:ext cx="2706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対応インターホンリモコン</a:t>
            </a:r>
          </a:p>
        </p:txBody>
      </p:sp>
      <p:sp>
        <p:nvSpPr>
          <p:cNvPr id="390" name="テキスト ボックス 14"/>
          <p:cNvSpPr txBox="1">
            <a:spLocks noChangeArrowheads="1"/>
          </p:cNvSpPr>
          <p:nvPr/>
        </p:nvSpPr>
        <p:spPr bwMode="auto">
          <a:xfrm>
            <a:off x="6133783" y="1516299"/>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99" name="図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36194" y="1886705"/>
            <a:ext cx="1765264" cy="116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 name="図 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427653" y="3058390"/>
            <a:ext cx="2505814" cy="415498"/>
          </a:xfrm>
          <a:prstGeom prst="rect">
            <a:avLst/>
          </a:prstGeom>
          <a:noFill/>
        </p:spPr>
        <p:txBody>
          <a:bodyPr wrap="none">
            <a:spAutoFit/>
          </a:bodyPr>
          <a:lstStyle/>
          <a:p>
            <a:pPr algn="ctr">
              <a:defRPr/>
            </a:pP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RBP-GADW2(S)</a:t>
            </a:r>
          </a:p>
          <a:p>
            <a:pPr algn="ctr">
              <a:defRPr/>
            </a:pP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希望小売価格 </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77,000</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円</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（税抜</a:t>
            </a:r>
            <a:r>
              <a:rPr kumimoji="1" lang="en-US" altLang="ja-JP" sz="800" dirty="0">
                <a:solidFill>
                  <a:schemeClr val="tx1">
                    <a:lumMod val="75000"/>
                    <a:lumOff val="25000"/>
                  </a:schemeClr>
                </a:solidFill>
                <a:latin typeface="Meiryo UI" panose="020B0604030504040204" pitchFamily="50" charset="-128"/>
                <a:ea typeface="Meiryo UI" panose="020B0604030504040204" pitchFamily="50" charset="-128"/>
              </a:rPr>
              <a:t>70,000</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円）</a:t>
            </a:r>
          </a:p>
        </p:txBody>
      </p:sp>
      <p:cxnSp>
        <p:nvCxnSpPr>
          <p:cNvPr id="414" name="直線コネクタ 9"/>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5" name="正方形/長方形 19"/>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pic>
        <p:nvPicPr>
          <p:cNvPr id="416" name="Picture 24" descr="7"/>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296387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3.0</a:t>
            </a:r>
          </a:p>
        </p:txBody>
      </p:sp>
      <p:sp>
        <p:nvSpPr>
          <p:cNvPr id="419" name="Rectangle 33"/>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949840"/>
            <a:ext cx="2419350" cy="473123"/>
            <a:chOff x="168669" y="2921069"/>
            <a:chExt cx="2419350" cy="473123"/>
          </a:xfrm>
        </p:grpSpPr>
        <p:sp>
          <p:nvSpPr>
            <p:cNvPr id="421" name="Rectangle 26"/>
            <p:cNvSpPr>
              <a:spLocks/>
            </p:cNvSpPr>
            <p:nvPr/>
          </p:nvSpPr>
          <p:spPr bwMode="auto">
            <a:xfrm>
              <a:off x="168669" y="2921069"/>
              <a:ext cx="360033"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I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800619" y="3056462"/>
              <a:ext cx="787400" cy="16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年間給湯保温効率</a:t>
              </a:r>
            </a:p>
          </p:txBody>
        </p:sp>
        <p:sp>
          <p:nvSpPr>
            <p:cNvPr id="426" name="Rectangle 31"/>
            <p:cNvSpPr>
              <a:spLocks/>
            </p:cNvSpPr>
            <p:nvPr/>
          </p:nvSpPr>
          <p:spPr bwMode="auto">
            <a:xfrm>
              <a:off x="1054125" y="3114814"/>
              <a:ext cx="470640"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3.0</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76550" y="2353702"/>
            <a:ext cx="1662635"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リモコン除く</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2761" y="2491252"/>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1,312,300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1,193,000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253658" y="1995368"/>
            <a:ext cx="1463945"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CHP-E372AZ2</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442" name="図 441"/>
          <p:cNvPicPr>
            <a:picLocks noChangeAspect="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45600" y="853421"/>
            <a:ext cx="2258484" cy="1088902"/>
          </a:xfrm>
          <a:prstGeom prst="rect">
            <a:avLst/>
          </a:prstGeom>
        </p:spPr>
      </p:pic>
      <p:sp>
        <p:nvSpPr>
          <p:cNvPr id="443" name="Rectangle 61"/>
          <p:cNvSpPr>
            <a:spLocks/>
          </p:cNvSpPr>
          <p:nvPr/>
        </p:nvSpPr>
        <p:spPr bwMode="auto">
          <a:xfrm>
            <a:off x="146427" y="1105673"/>
            <a:ext cx="2262187" cy="590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115000"/>
              </a:lnSpc>
              <a:spcBef>
                <a:spcPct val="0"/>
              </a:spcBef>
              <a:buSzTx/>
              <a:buFontTx/>
              <a:buNone/>
            </a:pPr>
            <a:r>
              <a:rPr lang="ja-JP" altLang="en-US" sz="1200" dirty="0">
                <a:solidFill>
                  <a:schemeClr val="tx1">
                    <a:lumMod val="75000"/>
                    <a:lumOff val="25000"/>
                  </a:schemeClr>
                </a:solidFill>
                <a:latin typeface="ＭＳ Ｐゴシック" panose="020B0600070205080204" pitchFamily="50" charset="-128"/>
                <a:ea typeface="HGPｺﾞｼｯｸE" panose="020B0900000000000000" pitchFamily="50" charset="-128"/>
                <a:sym typeface="ＭＳ Ｐゴシック" panose="020B0600070205080204" pitchFamily="50" charset="-128"/>
              </a:rPr>
              <a:t>　</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　コロナエコキュートで</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　　安心で快適な給湯生活</a:t>
            </a:r>
          </a:p>
        </p:txBody>
      </p:sp>
      <p:pic>
        <p:nvPicPr>
          <p:cNvPr id="2" name="図 1"/>
          <p:cNvPicPr>
            <a:picLocks noChangeAspect="1"/>
          </p:cNvPicPr>
          <p:nvPr/>
        </p:nvPicPr>
        <p:blipFill rotWithShape="1">
          <a:blip r:embed="rId12" cstate="print">
            <a:extLst>
              <a:ext uri="{28A0092B-C50C-407E-A947-70E740481C1C}">
                <a14:useLocalDpi xmlns:a14="http://schemas.microsoft.com/office/drawing/2010/main" val="0"/>
              </a:ext>
            </a:extLst>
          </a:blip>
          <a:srcRect l="6648" t="3253" r="7346" b="9170"/>
          <a:stretch/>
        </p:blipFill>
        <p:spPr>
          <a:xfrm>
            <a:off x="6131196" y="1942040"/>
            <a:ext cx="1248007" cy="1017519"/>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741200" y="1082880"/>
            <a:ext cx="1489893" cy="602623"/>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43" name="テキスト ボックス 10">
            <a:extLst>
              <a:ext uri="{FF2B5EF4-FFF2-40B4-BE49-F238E27FC236}">
                <a16:creationId xmlns:a16="http://schemas.microsoft.com/office/drawing/2014/main" id="{755379C3-35A2-CDD7-E015-E7E0B1C077B9}"/>
              </a:ext>
            </a:extLst>
          </p:cNvPr>
          <p:cNvSpPr txBox="1">
            <a:spLocks noChangeArrowheads="1"/>
          </p:cNvSpPr>
          <p:nvPr/>
        </p:nvSpPr>
        <p:spPr bwMode="auto">
          <a:xfrm>
            <a:off x="9304919" y="1261226"/>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給湯圧力の向上によりシャワーも湯はりも快適に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57" name="テキスト ボックス 6">
            <a:extLst>
              <a:ext uri="{FF2B5EF4-FFF2-40B4-BE49-F238E27FC236}">
                <a16:creationId xmlns:a16="http://schemas.microsoft.com/office/drawing/2014/main" id="{42C8B1C6-B867-B8E7-2A17-0A9E75BEEEFD}"/>
              </a:ext>
            </a:extLst>
          </p:cNvPr>
          <p:cNvSpPr txBox="1">
            <a:spLocks noChangeArrowheads="1"/>
          </p:cNvSpPr>
          <p:nvPr/>
        </p:nvSpPr>
        <p:spPr bwMode="auto">
          <a:xfrm>
            <a:off x="6749150" y="6680720"/>
            <a:ext cx="610317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700" b="1" dirty="0">
                <a:latin typeface="BIZ UDPゴシック" panose="020B0400000000000000" pitchFamily="50" charset="-128"/>
                <a:ea typeface="BIZ UDPゴシック" panose="020B0400000000000000" pitchFamily="50" charset="-128"/>
              </a:rPr>
              <a:t>（注</a:t>
            </a:r>
            <a:r>
              <a:rPr kumimoji="1" lang="ja-JP" altLang="en-US" sz="700" b="1" dirty="0">
                <a:latin typeface="メイリオ" panose="020B0604030504040204" pitchFamily="50" charset="-128"/>
                <a:ea typeface="メイリオ" panose="020B0604030504040204" pitchFamily="50" charset="-128"/>
              </a:rPr>
              <a:t>）</a:t>
            </a:r>
            <a:endParaRPr kumimoji="1" lang="en-US" altLang="ja-JP" sz="7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7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7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7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700" dirty="0">
                <a:latin typeface="メイリオ" panose="020B0604030504040204" pitchFamily="50" charset="-128"/>
                <a:ea typeface="メイリオ" panose="020B0604030504040204" pitchFamily="50" charset="-128"/>
              </a:rPr>
              <a:t>げ</a:t>
            </a:r>
            <a:r>
              <a:rPr lang="ja-JP" altLang="ja-JP" sz="7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7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700" dirty="0">
                <a:latin typeface="メイリオ" panose="020B0604030504040204" pitchFamily="50" charset="-128"/>
                <a:ea typeface="メイリオ" panose="020B0604030504040204" pitchFamily="50" charset="-128"/>
              </a:rPr>
              <a:t>「エネルギー性能計算プログラム（住宅版）」（通称</a:t>
            </a:r>
            <a:r>
              <a:rPr lang="en-US" altLang="ja-JP" sz="700" dirty="0">
                <a:latin typeface="メイリオ" panose="020B0604030504040204" pitchFamily="50" charset="-128"/>
                <a:ea typeface="メイリオ" panose="020B0604030504040204" pitchFamily="50" charset="-128"/>
              </a:rPr>
              <a:t>Web</a:t>
            </a:r>
            <a:r>
              <a:rPr lang="ja-JP" altLang="ja-JP" sz="700" dirty="0">
                <a:latin typeface="メイリオ" panose="020B0604030504040204" pitchFamily="50" charset="-128"/>
                <a:ea typeface="メイリオ" panose="020B0604030504040204" pitchFamily="50" charset="-128"/>
              </a:rPr>
              <a:t>プロ）では、給湯設備（ヒートポンプ給湯機）</a:t>
            </a:r>
            <a:r>
              <a:rPr lang="ja-JP" altLang="en-US" sz="700" dirty="0">
                <a:latin typeface="メイリオ" panose="020B0604030504040204" pitchFamily="50" charset="-128"/>
                <a:ea typeface="メイリオ" panose="020B0604030504040204" pitchFamily="50" charset="-128"/>
              </a:rPr>
              <a:t>の</a:t>
            </a:r>
            <a:r>
              <a:rPr lang="ja-JP" altLang="ja-JP" sz="7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7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7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4"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5" cstate="print"/>
            <a:stretch>
              <a:fillRect/>
            </a:stretch>
          </p:blipFill>
          <p:spPr>
            <a:xfrm>
              <a:off x="1079921" y="2323413"/>
              <a:ext cx="199285" cy="107861"/>
            </a:xfrm>
            <a:prstGeom prst="rect">
              <a:avLst/>
            </a:prstGeom>
          </p:spPr>
        </p:pic>
      </p:grpSp>
      <p:grpSp>
        <p:nvGrpSpPr>
          <p:cNvPr id="159" name="object 33">
            <a:extLst>
              <a:ext uri="{FF2B5EF4-FFF2-40B4-BE49-F238E27FC236}">
                <a16:creationId xmlns:a16="http://schemas.microsoft.com/office/drawing/2014/main" id="{832C6653-392B-BD50-2A88-13CF506D2566}"/>
              </a:ext>
            </a:extLst>
          </p:cNvPr>
          <p:cNvGrpSpPr/>
          <p:nvPr/>
        </p:nvGrpSpPr>
        <p:grpSpPr>
          <a:xfrm>
            <a:off x="12333825" y="3728220"/>
            <a:ext cx="432434" cy="432434"/>
            <a:chOff x="909735" y="2161233"/>
            <a:chExt cx="432434" cy="432434"/>
          </a:xfrm>
        </p:grpSpPr>
        <p:sp>
          <p:nvSpPr>
            <p:cNvPr id="160" name="object 34">
              <a:extLst>
                <a:ext uri="{FF2B5EF4-FFF2-40B4-BE49-F238E27FC236}">
                  <a16:creationId xmlns:a16="http://schemas.microsoft.com/office/drawing/2014/main" id="{A65CC7E2-EFE8-3532-181C-F4FC2E1F8E36}"/>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61" name="object 35">
              <a:extLst>
                <a:ext uri="{FF2B5EF4-FFF2-40B4-BE49-F238E27FC236}">
                  <a16:creationId xmlns:a16="http://schemas.microsoft.com/office/drawing/2014/main" id="{D799B5AC-AFE3-17D8-2787-D7EB63955FDF}"/>
                </a:ext>
              </a:extLst>
            </p:cNvPr>
            <p:cNvPicPr/>
            <p:nvPr/>
          </p:nvPicPr>
          <p:blipFill>
            <a:blip r:embed="rId14" cstate="print"/>
            <a:stretch>
              <a:fillRect/>
            </a:stretch>
          </p:blipFill>
          <p:spPr>
            <a:xfrm>
              <a:off x="972442" y="2324323"/>
              <a:ext cx="87109" cy="106311"/>
            </a:xfrm>
            <a:prstGeom prst="rect">
              <a:avLst/>
            </a:prstGeom>
          </p:spPr>
        </p:pic>
        <p:pic>
          <p:nvPicPr>
            <p:cNvPr id="162" name="object 36">
              <a:extLst>
                <a:ext uri="{FF2B5EF4-FFF2-40B4-BE49-F238E27FC236}">
                  <a16:creationId xmlns:a16="http://schemas.microsoft.com/office/drawing/2014/main" id="{356A0D4B-DF98-67E1-FFC8-0ADF8964417F}"/>
                </a:ext>
              </a:extLst>
            </p:cNvPr>
            <p:cNvPicPr/>
            <p:nvPr/>
          </p:nvPicPr>
          <p:blipFill>
            <a:blip r:embed="rId15" cstate="print"/>
            <a:stretch>
              <a:fillRect/>
            </a:stretch>
          </p:blipFill>
          <p:spPr>
            <a:xfrm>
              <a:off x="1079921" y="2323413"/>
              <a:ext cx="199285" cy="107861"/>
            </a:xfrm>
            <a:prstGeom prst="rect">
              <a:avLst/>
            </a:prstGeom>
          </p:spPr>
        </p:pic>
      </p:grpSp>
      <p:cxnSp>
        <p:nvCxnSpPr>
          <p:cNvPr id="181" name="直線コネクタ 9">
            <a:extLst>
              <a:ext uri="{FF2B5EF4-FFF2-40B4-BE49-F238E27FC236}">
                <a16:creationId xmlns:a16="http://schemas.microsoft.com/office/drawing/2014/main" id="{36626261-C2D8-1620-0872-508748AD66C1}"/>
              </a:ext>
            </a:extLst>
          </p:cNvPr>
          <p:cNvCxnSpPr>
            <a:cxnSpLocks noChangeShapeType="1"/>
          </p:cNvCxnSpPr>
          <p:nvPr/>
        </p:nvCxnSpPr>
        <p:spPr bwMode="auto">
          <a:xfrm>
            <a:off x="6846858" y="7821483"/>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2" name="正方形/長方形 181">
            <a:extLst>
              <a:ext uri="{FF2B5EF4-FFF2-40B4-BE49-F238E27FC236}">
                <a16:creationId xmlns:a16="http://schemas.microsoft.com/office/drawing/2014/main" id="{40EF42BA-351D-12A8-0609-FAFEE37B0244}"/>
              </a:ext>
            </a:extLst>
          </p:cNvPr>
          <p:cNvSpPr/>
          <p:nvPr/>
        </p:nvSpPr>
        <p:spPr>
          <a:xfrm>
            <a:off x="6972470" y="7834397"/>
            <a:ext cx="2826415"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奥行</a:t>
            </a:r>
            <a:r>
              <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45</a:t>
            </a: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ｃｍの省スペース設計</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83" name="直線コネクタ 9">
            <a:extLst>
              <a:ext uri="{FF2B5EF4-FFF2-40B4-BE49-F238E27FC236}">
                <a16:creationId xmlns:a16="http://schemas.microsoft.com/office/drawing/2014/main" id="{0946CA46-D3F8-7BD7-FB6C-E24C94C5847A}"/>
              </a:ext>
            </a:extLst>
          </p:cNvPr>
          <p:cNvCxnSpPr>
            <a:cxnSpLocks noChangeShapeType="1"/>
          </p:cNvCxnSpPr>
          <p:nvPr/>
        </p:nvCxnSpPr>
        <p:spPr bwMode="auto">
          <a:xfrm>
            <a:off x="6814228" y="8189473"/>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4" name="正方形/長方形 19">
            <a:extLst>
              <a:ext uri="{FF2B5EF4-FFF2-40B4-BE49-F238E27FC236}">
                <a16:creationId xmlns:a16="http://schemas.microsoft.com/office/drawing/2014/main" id="{C62AD299-6405-F9ED-49A4-44B775F6CBB6}"/>
              </a:ext>
            </a:extLst>
          </p:cNvPr>
          <p:cNvSpPr>
            <a:spLocks noChangeArrowheads="1"/>
          </p:cNvSpPr>
          <p:nvPr/>
        </p:nvSpPr>
        <p:spPr bwMode="auto">
          <a:xfrm>
            <a:off x="6809465"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98" name="テキスト ボックス 197">
            <a:extLst>
              <a:ext uri="{FF2B5EF4-FFF2-40B4-BE49-F238E27FC236}">
                <a16:creationId xmlns:a16="http://schemas.microsoft.com/office/drawing/2014/main" id="{1279C0B3-08FF-2035-307E-A6A031357930}"/>
              </a:ext>
            </a:extLst>
          </p:cNvPr>
          <p:cNvSpPr txBox="1"/>
          <p:nvPr/>
        </p:nvSpPr>
        <p:spPr>
          <a:xfrm>
            <a:off x="11110174" y="8366980"/>
            <a:ext cx="1987766" cy="954107"/>
          </a:xfrm>
          <a:prstGeom prst="rect">
            <a:avLst/>
          </a:prstGeom>
          <a:noFill/>
        </p:spPr>
        <p:txBody>
          <a:bodyPr wrap="square" rtlCol="0">
            <a:spAutoFit/>
          </a:bodyPr>
          <a:lstStyle/>
          <a:p>
            <a:r>
              <a:rPr kumimoji="1" lang="ja-JP" altLang="en-US" sz="1600" b="1" u="sng" dirty="0">
                <a:latin typeface="Meiryo UI" panose="020B0604030504040204" pitchFamily="50" charset="-128"/>
                <a:ea typeface="Meiryo UI" panose="020B0604030504040204" pitchFamily="50" charset="-128"/>
              </a:rPr>
              <a:t>奥行</a:t>
            </a:r>
            <a:r>
              <a:rPr kumimoji="1" lang="en-US" altLang="ja-JP" sz="1600" b="1" u="sng" dirty="0">
                <a:latin typeface="Meiryo UI" panose="020B0604030504040204" pitchFamily="50" charset="-128"/>
                <a:ea typeface="Meiryo UI" panose="020B0604030504040204" pitchFamily="50" charset="-128"/>
              </a:rPr>
              <a:t>45</a:t>
            </a:r>
            <a:r>
              <a:rPr kumimoji="1" lang="ja-JP" altLang="en-US" sz="1600" b="1" u="sng" dirty="0">
                <a:latin typeface="Meiryo UI" panose="020B0604030504040204" pitchFamily="50" charset="-128"/>
                <a:ea typeface="Meiryo UI" panose="020B0604030504040204" pitchFamily="50" charset="-128"/>
              </a:rPr>
              <a:t>㎝の</a:t>
            </a:r>
            <a:endParaRPr kumimoji="1" lang="en-US" altLang="ja-JP" sz="1600" b="1" u="sng" dirty="0">
              <a:latin typeface="Meiryo UI" panose="020B0604030504040204" pitchFamily="50" charset="-128"/>
              <a:ea typeface="Meiryo UI" panose="020B0604030504040204" pitchFamily="50" charset="-128"/>
            </a:endParaRPr>
          </a:p>
          <a:p>
            <a:r>
              <a:rPr kumimoji="1" lang="ja-JP" altLang="en-US" sz="1600" b="1" u="sng" dirty="0">
                <a:latin typeface="Meiryo UI" panose="020B0604030504040204" pitchFamily="50" charset="-128"/>
                <a:ea typeface="Meiryo UI" panose="020B0604030504040204" pitchFamily="50" charset="-128"/>
              </a:rPr>
              <a:t>省スペース設置</a:t>
            </a:r>
            <a:endParaRPr kumimoji="1" lang="en-US" altLang="ja-JP" sz="1600" b="1" u="sng" dirty="0">
              <a:latin typeface="Meiryo UI" panose="020B0604030504040204" pitchFamily="50" charset="-128"/>
              <a:ea typeface="Meiryo UI" panose="020B0604030504040204" pitchFamily="50" charset="-128"/>
            </a:endParaRPr>
          </a:p>
          <a:p>
            <a:endParaRPr kumimoji="1" lang="en-US" altLang="ja-JP" sz="1200" b="1" u="sng" dirty="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狭い敷地にもジャストフィット</a:t>
            </a:r>
          </a:p>
        </p:txBody>
      </p:sp>
      <p:pic>
        <p:nvPicPr>
          <p:cNvPr id="199" name="Picture 1090" descr="パース">
            <a:extLst>
              <a:ext uri="{FF2B5EF4-FFF2-40B4-BE49-F238E27FC236}">
                <a16:creationId xmlns:a16="http://schemas.microsoft.com/office/drawing/2014/main" id="{2CCE600B-B760-E042-6332-BD409C19C7BF}"/>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l="14908" t="7272" r="1709"/>
          <a:stretch>
            <a:fillRect/>
          </a:stretch>
        </p:blipFill>
        <p:spPr bwMode="auto">
          <a:xfrm>
            <a:off x="9633678" y="8224936"/>
            <a:ext cx="1517385" cy="1246010"/>
          </a:xfrm>
          <a:prstGeom prst="rect">
            <a:avLst/>
          </a:prstGeom>
          <a:ln>
            <a:noFill/>
          </a:ln>
          <a:effectLst>
            <a:softEdge rad="112500"/>
          </a:effectLst>
        </p:spPr>
      </p:pic>
      <p:pic>
        <p:nvPicPr>
          <p:cNvPr id="201" name="図 200" descr="ダイアグラム が含まれている画像&#10;&#10;AI によって生成されたコンテンツは間違っている可能性があります。">
            <a:extLst>
              <a:ext uri="{FF2B5EF4-FFF2-40B4-BE49-F238E27FC236}">
                <a16:creationId xmlns:a16="http://schemas.microsoft.com/office/drawing/2014/main" id="{8299B568-04CE-153B-4725-DE36899E2913}"/>
              </a:ext>
            </a:extLst>
          </p:cNvPr>
          <p:cNvPicPr>
            <a:picLocks noChangeAspect="1"/>
          </p:cNvPicPr>
          <p:nvPr/>
        </p:nvPicPr>
        <p:blipFill>
          <a:blip r:embed="rId17" cstate="print">
            <a:extLst>
              <a:ext uri="{28A0092B-C50C-407E-A947-70E740481C1C}">
                <a14:useLocalDpi xmlns:a14="http://schemas.microsoft.com/office/drawing/2010/main" val="0"/>
              </a:ext>
            </a:extLst>
          </a:blip>
          <a:srcRect b="12402"/>
          <a:stretch/>
        </p:blipFill>
        <p:spPr>
          <a:xfrm>
            <a:off x="7095192" y="8254038"/>
            <a:ext cx="2462287" cy="1377172"/>
          </a:xfrm>
          <a:prstGeom prst="rect">
            <a:avLst/>
          </a:prstGeom>
        </p:spPr>
      </p:pic>
      <p:pic>
        <p:nvPicPr>
          <p:cNvPr id="41" name="図 40"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EA937E3E-C06E-B1A2-5A5A-9844946B0B14}"/>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488339" y="1215882"/>
            <a:ext cx="2542651" cy="2256477"/>
          </a:xfrm>
          <a:prstGeom prst="rect">
            <a:avLst/>
          </a:prstGeom>
        </p:spPr>
      </p:pic>
      <p:sp>
        <p:nvSpPr>
          <p:cNvPr id="34" name="テキスト ボックス 33">
            <a:extLst>
              <a:ext uri="{FF2B5EF4-FFF2-40B4-BE49-F238E27FC236}">
                <a16:creationId xmlns:a16="http://schemas.microsoft.com/office/drawing/2014/main" id="{FB586BDB-7C30-0613-8A4E-5C3515BE1533}"/>
              </a:ext>
            </a:extLst>
          </p:cNvPr>
          <p:cNvSpPr txBox="1"/>
          <p:nvPr/>
        </p:nvSpPr>
        <p:spPr>
          <a:xfrm>
            <a:off x="9428897" y="1558927"/>
            <a:ext cx="2185989" cy="615553"/>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endParaRPr lang="en-US" altLang="ja-JP" sz="1000" dirty="0">
              <a:effectLst/>
              <a:latin typeface="HGPｺﾞｼｯｸM" panose="020B0600000000000000" pitchFamily="50" charset="-128"/>
              <a:ea typeface="HGPｺﾞｼｯｸM" panose="020B0600000000000000" pitchFamily="50" charset="-128"/>
            </a:endParaRPr>
          </a:p>
          <a:p>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latin typeface="HGPｺﾞｼｯｸE" panose="020B0900000000000000" pitchFamily="50" charset="-128"/>
                <a:ea typeface="HGPｺﾞｼｯｸE" panose="020B0900000000000000" pitchFamily="50" charset="-128"/>
              </a:rPr>
              <a:t>26</a:t>
            </a:r>
            <a:r>
              <a:rPr lang="en-US" altLang="ja-JP" sz="2000" dirty="0">
                <a:effectLst/>
                <a:latin typeface="HGPｺﾞｼｯｸE" panose="020B0900000000000000" pitchFamily="50" charset="-128"/>
                <a:ea typeface="HGPｺﾞｼｯｸE" panose="020B0900000000000000" pitchFamily="50" charset="-128"/>
              </a:rPr>
              <a:t>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39" name="テキスト ボックス 38">
            <a:extLst>
              <a:ext uri="{FF2B5EF4-FFF2-40B4-BE49-F238E27FC236}">
                <a16:creationId xmlns:a16="http://schemas.microsoft.com/office/drawing/2014/main" id="{71A80A35-1359-6E38-BB6C-4889C230107A}"/>
              </a:ext>
            </a:extLst>
          </p:cNvPr>
          <p:cNvSpPr txBox="1"/>
          <p:nvPr/>
        </p:nvSpPr>
        <p:spPr>
          <a:xfrm>
            <a:off x="10633292" y="1844703"/>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300kPa</a:t>
            </a:r>
            <a:endParaRPr lang="ja-JP" altLang="en-US" sz="36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40" name="矢印: 右 39">
            <a:extLst>
              <a:ext uri="{FF2B5EF4-FFF2-40B4-BE49-F238E27FC236}">
                <a16:creationId xmlns:a16="http://schemas.microsoft.com/office/drawing/2014/main" id="{D94D5549-D878-AEB7-4BE0-B4520E22287A}"/>
              </a:ext>
            </a:extLst>
          </p:cNvPr>
          <p:cNvSpPr/>
          <p:nvPr/>
        </p:nvSpPr>
        <p:spPr>
          <a:xfrm>
            <a:off x="10202731" y="1929874"/>
            <a:ext cx="617996" cy="430887"/>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2" name="図 41" descr="グラフ, ダイアグラム&#10;&#10;AI によって生成されたコンテンツは間違っている可能性があります。">
            <a:extLst>
              <a:ext uri="{FF2B5EF4-FFF2-40B4-BE49-F238E27FC236}">
                <a16:creationId xmlns:a16="http://schemas.microsoft.com/office/drawing/2014/main" id="{600670B1-1362-E139-9573-DF2C2AD6BBAF}"/>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b="17163"/>
          <a:stretch/>
        </p:blipFill>
        <p:spPr bwMode="auto">
          <a:xfrm>
            <a:off x="10486217" y="2469188"/>
            <a:ext cx="2312484" cy="1050749"/>
          </a:xfrm>
          <a:prstGeom prst="rect">
            <a:avLst/>
          </a:prstGeom>
          <a:noFill/>
          <a:ln>
            <a:noFill/>
          </a:ln>
          <a:extLst>
            <a:ext uri="{53640926-AAD7-44D8-BBD7-CCE9431645EC}">
              <a14:shadowObscured xmlns:a14="http://schemas.microsoft.com/office/drawing/2010/main"/>
            </a:ext>
          </a:extLst>
        </p:spPr>
      </p:pic>
      <p:sp>
        <p:nvSpPr>
          <p:cNvPr id="48" name="テキスト ボックス 274">
            <a:extLst>
              <a:ext uri="{FF2B5EF4-FFF2-40B4-BE49-F238E27FC236}">
                <a16:creationId xmlns:a16="http://schemas.microsoft.com/office/drawing/2014/main" id="{FA4FB78A-6B14-3645-3701-D5533AD10849}"/>
              </a:ext>
            </a:extLst>
          </p:cNvPr>
          <p:cNvSpPr txBox="1"/>
          <p:nvPr/>
        </p:nvSpPr>
        <p:spPr>
          <a:xfrm>
            <a:off x="9295945" y="2620232"/>
            <a:ext cx="1190272" cy="55399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350kPa</a:t>
            </a:r>
            <a:r>
              <a:rPr lang="ja-JP" altLang="en-US" sz="600" dirty="0">
                <a:latin typeface="メイリオ" panose="020B0604030504040204" pitchFamily="50" charset="-128"/>
                <a:ea typeface="メイリオ" panose="020B0604030504040204" pitchFamily="50" charset="-128"/>
              </a:rPr>
              <a:t>、</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レクト出湯、 架橋ポリエ</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がり。</a:t>
            </a:r>
            <a:endParaRPr kumimoji="1" lang="ja-JP" altLang="en-US" sz="600" dirty="0">
              <a:latin typeface="メイリオ" panose="020B0604030504040204" pitchFamily="50" charset="-128"/>
              <a:ea typeface="メイリオ" panose="020B0604030504040204" pitchFamily="50" charset="-128"/>
            </a:endParaRPr>
          </a:p>
        </p:txBody>
      </p:sp>
      <p:sp>
        <p:nvSpPr>
          <p:cNvPr id="49" name="吹き出し: 円形 48">
            <a:extLst>
              <a:ext uri="{FF2B5EF4-FFF2-40B4-BE49-F238E27FC236}">
                <a16:creationId xmlns:a16="http://schemas.microsoft.com/office/drawing/2014/main" id="{A56647DB-2F5B-2969-E9A7-A51A4F9D5B8D}"/>
              </a:ext>
            </a:extLst>
          </p:cNvPr>
          <p:cNvSpPr/>
          <p:nvPr/>
        </p:nvSpPr>
        <p:spPr>
          <a:xfrm>
            <a:off x="12160142" y="1516665"/>
            <a:ext cx="518040" cy="373208"/>
          </a:xfrm>
          <a:prstGeom prst="wedgeEllipseCallout">
            <a:avLst>
              <a:gd name="adj1" fmla="val -54844"/>
              <a:gd name="adj2" fmla="val 52349"/>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dirty="0"/>
          </a:p>
        </p:txBody>
      </p:sp>
      <p:sp>
        <p:nvSpPr>
          <p:cNvPr id="50" name="正方形/長方形 49">
            <a:extLst>
              <a:ext uri="{FF2B5EF4-FFF2-40B4-BE49-F238E27FC236}">
                <a16:creationId xmlns:a16="http://schemas.microsoft.com/office/drawing/2014/main" id="{43FB657C-0D26-46B9-6090-A73B233D42C6}"/>
              </a:ext>
            </a:extLst>
          </p:cNvPr>
          <p:cNvSpPr/>
          <p:nvPr/>
        </p:nvSpPr>
        <p:spPr>
          <a:xfrm>
            <a:off x="12162524" y="1497121"/>
            <a:ext cx="546945" cy="430887"/>
          </a:xfrm>
          <a:prstGeom prst="rect">
            <a:avLst/>
          </a:prstGeom>
          <a:noFill/>
        </p:spPr>
        <p:txBody>
          <a:bodyPr wrap="none" lIns="91440" tIns="45720" rIns="91440" bIns="45720">
            <a:spAutoFit/>
          </a:bodyPr>
          <a:lstStyle/>
          <a:p>
            <a:pPr algn="ctr"/>
            <a:r>
              <a:rPr lang="ja-JP" altLang="en-US" sz="800" b="0" cap="none" spc="0" dirty="0">
                <a:ln w="0"/>
                <a:solidFill>
                  <a:schemeClr val="bg1"/>
                </a:solidFill>
                <a:effectLst>
                  <a:outerShdw blurRad="38100" dist="19050" dir="2700000" algn="tl" rotWithShape="0">
                    <a:schemeClr val="dk1">
                      <a:alpha val="40000"/>
                    </a:schemeClr>
                  </a:outerShdw>
                </a:effectLst>
              </a:rPr>
              <a:t>約</a:t>
            </a:r>
            <a:r>
              <a:rPr lang="en-US" altLang="ja-JP" sz="1200" b="0" cap="none" spc="0" dirty="0">
                <a:ln w="0"/>
                <a:solidFill>
                  <a:schemeClr val="bg1"/>
                </a:solidFill>
                <a:effectLst>
                  <a:outerShdw blurRad="38100" dist="19050" dir="2700000" algn="tl" rotWithShape="0">
                    <a:schemeClr val="dk1">
                      <a:alpha val="40000"/>
                    </a:schemeClr>
                  </a:outerShdw>
                </a:effectLst>
              </a:rPr>
              <a:t>15</a:t>
            </a:r>
            <a:r>
              <a:rPr lang="ja-JP" altLang="en-US" sz="800" b="0" cap="none" spc="0" dirty="0">
                <a:ln w="0"/>
                <a:solidFill>
                  <a:schemeClr val="bg1"/>
                </a:solidFill>
                <a:effectLst>
                  <a:outerShdw blurRad="38100" dist="19050" dir="2700000" algn="tl" rotWithShape="0">
                    <a:schemeClr val="dk1">
                      <a:alpha val="40000"/>
                    </a:schemeClr>
                  </a:outerShdw>
                </a:effectLst>
              </a:rPr>
              <a:t>％</a:t>
            </a:r>
            <a:endParaRPr lang="en-US" altLang="ja-JP" sz="800" b="0" cap="none" spc="0" dirty="0">
              <a:ln w="0"/>
              <a:solidFill>
                <a:schemeClr val="bg1"/>
              </a:solidFill>
              <a:effectLst>
                <a:outerShdw blurRad="38100" dist="19050" dir="2700000" algn="tl" rotWithShape="0">
                  <a:schemeClr val="dk1">
                    <a:alpha val="40000"/>
                  </a:schemeClr>
                </a:outerShdw>
              </a:effectLst>
            </a:endParaRPr>
          </a:p>
          <a:p>
            <a:pPr algn="ctr"/>
            <a:r>
              <a:rPr lang="en-US" altLang="ja-JP" sz="1000" b="0" cap="none" spc="0" dirty="0">
                <a:ln w="0"/>
                <a:solidFill>
                  <a:schemeClr val="bg1"/>
                </a:solidFill>
                <a:effectLst>
                  <a:outerShdw blurRad="38100" dist="19050" dir="2700000" algn="tl" rotWithShape="0">
                    <a:schemeClr val="dk1">
                      <a:alpha val="40000"/>
                    </a:schemeClr>
                  </a:outerShdw>
                </a:effectLst>
              </a:rPr>
              <a:t>UP</a:t>
            </a:r>
            <a:endParaRPr lang="ja-JP" altLang="en-US" sz="1000" b="0" cap="none" spc="0" dirty="0">
              <a:ln w="0"/>
              <a:solidFill>
                <a:schemeClr val="bg1"/>
              </a:solidFill>
              <a:effectLst>
                <a:outerShdw blurRad="38100" dist="19050" dir="2700000" algn="tl" rotWithShape="0">
                  <a:schemeClr val="dk1">
                    <a:alpha val="40000"/>
                  </a:schemeClr>
                </a:outerShdw>
              </a:effectLst>
            </a:endParaRPr>
          </a:p>
        </p:txBody>
      </p:sp>
      <p:grpSp>
        <p:nvGrpSpPr>
          <p:cNvPr id="3" name="グループ化 2">
            <a:extLst>
              <a:ext uri="{FF2B5EF4-FFF2-40B4-BE49-F238E27FC236}">
                <a16:creationId xmlns:a16="http://schemas.microsoft.com/office/drawing/2014/main" id="{66780B9E-004E-23F9-A7D1-27C5F087897B}"/>
              </a:ext>
            </a:extLst>
          </p:cNvPr>
          <p:cNvGrpSpPr/>
          <p:nvPr/>
        </p:nvGrpSpPr>
        <p:grpSpPr>
          <a:xfrm>
            <a:off x="5963859" y="4147035"/>
            <a:ext cx="591636" cy="1228988"/>
            <a:chOff x="4553023" y="4890757"/>
            <a:chExt cx="1018959" cy="2116656"/>
          </a:xfrm>
        </p:grpSpPr>
        <p:pic>
          <p:nvPicPr>
            <p:cNvPr id="52" name="Picture 2" descr="「スマートフォン」の画像検索結果">
              <a:extLst>
                <a:ext uri="{FF2B5EF4-FFF2-40B4-BE49-F238E27FC236}">
                  <a16:creationId xmlns:a16="http://schemas.microsoft.com/office/drawing/2014/main" id="{FA2A6886-F256-E4DB-6967-136AA85C373D}"/>
                </a:ext>
              </a:extLst>
            </p:cNvPr>
            <p:cNvPicPr>
              <a:picLocks noChangeAspect="1" noChangeArrowheads="1"/>
            </p:cNvPicPr>
            <p:nvPr/>
          </p:nvPicPr>
          <p:blipFill>
            <a:blip r:embed="rId20"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図 52">
              <a:extLst>
                <a:ext uri="{FF2B5EF4-FFF2-40B4-BE49-F238E27FC236}">
                  <a16:creationId xmlns:a16="http://schemas.microsoft.com/office/drawing/2014/main" id="{94B9D503-91A1-F7F4-2A24-E6C7FF78ED42}"/>
                </a:ext>
              </a:extLst>
            </p:cNvPr>
            <p:cNvPicPr>
              <a:picLocks noChangeAspect="1"/>
            </p:cNvPicPr>
            <p:nvPr/>
          </p:nvPicPr>
          <p:blipFill rotWithShape="1">
            <a:blip r:embed="rId21"/>
            <a:srcRect b="20647"/>
            <a:stretch/>
          </p:blipFill>
          <p:spPr>
            <a:xfrm>
              <a:off x="4652057" y="5196348"/>
              <a:ext cx="763793" cy="1533426"/>
            </a:xfrm>
            <a:prstGeom prst="rect">
              <a:avLst/>
            </a:prstGeom>
          </p:spPr>
        </p:pic>
        <p:pic>
          <p:nvPicPr>
            <p:cNvPr id="54" name="図 53">
              <a:extLst>
                <a:ext uri="{FF2B5EF4-FFF2-40B4-BE49-F238E27FC236}">
                  <a16:creationId xmlns:a16="http://schemas.microsoft.com/office/drawing/2014/main" id="{D6CCC24C-0298-6171-D728-18FC0423B5BC}"/>
                </a:ext>
              </a:extLst>
            </p:cNvPr>
            <p:cNvPicPr>
              <a:picLocks noChangeAspect="1"/>
            </p:cNvPicPr>
            <p:nvPr/>
          </p:nvPicPr>
          <p:blipFill rotWithShape="1">
            <a:blip r:embed="rId21"/>
            <a:srcRect t="93213"/>
            <a:stretch/>
          </p:blipFill>
          <p:spPr>
            <a:xfrm>
              <a:off x="4644106" y="6594445"/>
              <a:ext cx="766167" cy="131560"/>
            </a:xfrm>
            <a:prstGeom prst="rect">
              <a:avLst/>
            </a:prstGeom>
          </p:spPr>
        </p:pic>
      </p:grpSp>
      <p:pic>
        <p:nvPicPr>
          <p:cNvPr id="55" name="図 54">
            <a:extLst>
              <a:ext uri="{FF2B5EF4-FFF2-40B4-BE49-F238E27FC236}">
                <a16:creationId xmlns:a16="http://schemas.microsoft.com/office/drawing/2014/main" id="{C3438148-55A2-B066-AB7A-3E7B09B4CDD8}"/>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56" name="テキスト ボックス 8">
            <a:extLst>
              <a:ext uri="{FF2B5EF4-FFF2-40B4-BE49-F238E27FC236}">
                <a16:creationId xmlns:a16="http://schemas.microsoft.com/office/drawing/2014/main" id="{98D6195E-D851-84AC-9935-0B7D4B7A496F}"/>
              </a:ext>
            </a:extLst>
          </p:cNvPr>
          <p:cNvSpPr txBox="1">
            <a:spLocks noChangeArrowheads="1"/>
          </p:cNvSpPr>
          <p:nvPr/>
        </p:nvSpPr>
        <p:spPr bwMode="auto">
          <a:xfrm>
            <a:off x="103902" y="57376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58" name="テキスト ボックス 289">
            <a:extLst>
              <a:ext uri="{FF2B5EF4-FFF2-40B4-BE49-F238E27FC236}">
                <a16:creationId xmlns:a16="http://schemas.microsoft.com/office/drawing/2014/main" id="{7C8AFF27-8DF9-E2ED-4978-321E9C45EE97}"/>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59" name="正方形/長方形 290">
            <a:extLst>
              <a:ext uri="{FF2B5EF4-FFF2-40B4-BE49-F238E27FC236}">
                <a16:creationId xmlns:a16="http://schemas.microsoft.com/office/drawing/2014/main" id="{A2CB83CF-64B9-82E7-FF14-72BE390A2455}"/>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60" name="正方形/長方形 291">
            <a:extLst>
              <a:ext uri="{FF2B5EF4-FFF2-40B4-BE49-F238E27FC236}">
                <a16:creationId xmlns:a16="http://schemas.microsoft.com/office/drawing/2014/main" id="{5DD37E8B-D653-3916-31D1-78698B90C91A}"/>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61" name="テキスト ボックス 292">
            <a:extLst>
              <a:ext uri="{FF2B5EF4-FFF2-40B4-BE49-F238E27FC236}">
                <a16:creationId xmlns:a16="http://schemas.microsoft.com/office/drawing/2014/main" id="{006E4C00-A85D-C14C-58BC-0DB84998AEA6}"/>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62" name="テキスト ボックス 293">
            <a:extLst>
              <a:ext uri="{FF2B5EF4-FFF2-40B4-BE49-F238E27FC236}">
                <a16:creationId xmlns:a16="http://schemas.microsoft.com/office/drawing/2014/main" id="{648D2DA0-0B02-8FE2-6015-F267D3E73CAA}"/>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63" name="角丸四角形 17">
            <a:extLst>
              <a:ext uri="{FF2B5EF4-FFF2-40B4-BE49-F238E27FC236}">
                <a16:creationId xmlns:a16="http://schemas.microsoft.com/office/drawing/2014/main" id="{FAAC03EB-FE5E-79F6-2243-CD6B6CE5C710}"/>
              </a:ext>
            </a:extLst>
          </p:cNvPr>
          <p:cNvSpPr>
            <a:spLocks noChangeArrowheads="1"/>
          </p:cNvSpPr>
          <p:nvPr/>
        </p:nvSpPr>
        <p:spPr bwMode="auto">
          <a:xfrm>
            <a:off x="1128470" y="5695372"/>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28" name="テキスト ボックス 19">
            <a:extLst>
              <a:ext uri="{FF2B5EF4-FFF2-40B4-BE49-F238E27FC236}">
                <a16:creationId xmlns:a16="http://schemas.microsoft.com/office/drawing/2014/main" id="{10F85AF2-5C55-9757-2028-8ECFA6406BEE}"/>
              </a:ext>
            </a:extLst>
          </p:cNvPr>
          <p:cNvSpPr txBox="1">
            <a:spLocks noChangeArrowheads="1"/>
          </p:cNvSpPr>
          <p:nvPr/>
        </p:nvSpPr>
        <p:spPr bwMode="auto">
          <a:xfrm>
            <a:off x="1128470" y="5740753"/>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129" name="角丸四角形 305">
            <a:extLst>
              <a:ext uri="{FF2B5EF4-FFF2-40B4-BE49-F238E27FC236}">
                <a16:creationId xmlns:a16="http://schemas.microsoft.com/office/drawing/2014/main" id="{0CCFD0C1-5015-5CF5-AAA8-F9362A447C8D}"/>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30" name="テキスト ボックス 258">
            <a:extLst>
              <a:ext uri="{FF2B5EF4-FFF2-40B4-BE49-F238E27FC236}">
                <a16:creationId xmlns:a16="http://schemas.microsoft.com/office/drawing/2014/main" id="{46553069-1825-C2E8-DD8E-8B614DA18CE3}"/>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131" name="テキスト ボックス 258">
            <a:extLst>
              <a:ext uri="{FF2B5EF4-FFF2-40B4-BE49-F238E27FC236}">
                <a16:creationId xmlns:a16="http://schemas.microsoft.com/office/drawing/2014/main" id="{14778C2C-1C15-A6C4-7464-118A47390D54}"/>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きます。前日のお湯の使用有無、長湯を知らせ</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132" name="角丸四角形 322">
            <a:extLst>
              <a:ext uri="{FF2B5EF4-FFF2-40B4-BE49-F238E27FC236}">
                <a16:creationId xmlns:a16="http://schemas.microsoft.com/office/drawing/2014/main" id="{F59336A3-173E-9550-AE7F-50779CD6EEC0}"/>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33" name="テキスト ボックス 323">
            <a:extLst>
              <a:ext uri="{FF2B5EF4-FFF2-40B4-BE49-F238E27FC236}">
                <a16:creationId xmlns:a16="http://schemas.microsoft.com/office/drawing/2014/main" id="{9D0D2FCA-5964-41CC-4799-549D976E31C3}"/>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134" name="角丸四角形 325">
            <a:extLst>
              <a:ext uri="{FF2B5EF4-FFF2-40B4-BE49-F238E27FC236}">
                <a16:creationId xmlns:a16="http://schemas.microsoft.com/office/drawing/2014/main" id="{59FA0426-BC9D-CDBC-5835-AB0C5933461F}"/>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135" name="正方形/長方形 134">
            <a:extLst>
              <a:ext uri="{FF2B5EF4-FFF2-40B4-BE49-F238E27FC236}">
                <a16:creationId xmlns:a16="http://schemas.microsoft.com/office/drawing/2014/main" id="{446F4A80-5C8F-84E9-C5C7-75229F05A6ED}"/>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136" name="テキスト ボックス 258">
            <a:extLst>
              <a:ext uri="{FF2B5EF4-FFF2-40B4-BE49-F238E27FC236}">
                <a16:creationId xmlns:a16="http://schemas.microsoft.com/office/drawing/2014/main" id="{AC7FE8DD-E471-B951-9039-0AF2E4EE5A67}"/>
              </a:ext>
            </a:extLst>
          </p:cNvPr>
          <p:cNvSpPr txBox="1">
            <a:spLocks noChangeArrowheads="1"/>
          </p:cNvSpPr>
          <p:nvPr/>
        </p:nvSpPr>
        <p:spPr bwMode="auto">
          <a:xfrm>
            <a:off x="95487" y="6449888"/>
            <a:ext cx="30700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■休止設定　■湯増し一時休止　■ふろ自動一時停止</a:t>
            </a:r>
            <a:endParaRPr kumimoji="1" lang="en-US" altLang="ja-JP" sz="900" dirty="0">
              <a:latin typeface="メイリオ" panose="020B0604030504040204" pitchFamily="50" charset="-128"/>
              <a:ea typeface="メイリオ" panose="020B0604030504040204" pitchFamily="50" charset="-128"/>
            </a:endParaRPr>
          </a:p>
        </p:txBody>
      </p:sp>
      <p:sp>
        <p:nvSpPr>
          <p:cNvPr id="137" name="テキスト ボックス 258">
            <a:extLst>
              <a:ext uri="{FF2B5EF4-FFF2-40B4-BE49-F238E27FC236}">
                <a16:creationId xmlns:a16="http://schemas.microsoft.com/office/drawing/2014/main" id="{0F41CD4A-F655-550A-F104-7F9DFD5229C6}"/>
              </a:ext>
            </a:extLst>
          </p:cNvPr>
          <p:cNvSpPr txBox="1">
            <a:spLocks noChangeArrowheads="1"/>
          </p:cNvSpPr>
          <p:nvPr/>
        </p:nvSpPr>
        <p:spPr bwMode="auto">
          <a:xfrm>
            <a:off x="88830" y="6221141"/>
            <a:ext cx="249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■ふろ自動　■ふろ予約　■タンク湯増し　</a:t>
            </a:r>
            <a:endParaRPr kumimoji="1" lang="en-US" altLang="ja-JP" sz="900" dirty="0">
              <a:latin typeface="メイリオ" panose="020B0604030504040204" pitchFamily="50" charset="-128"/>
              <a:ea typeface="メイリオ" panose="020B0604030504040204" pitchFamily="50" charset="-128"/>
            </a:endParaRPr>
          </a:p>
        </p:txBody>
      </p:sp>
      <p:sp>
        <p:nvSpPr>
          <p:cNvPr id="138" name="テキスト ボックス 137">
            <a:extLst>
              <a:ext uri="{FF2B5EF4-FFF2-40B4-BE49-F238E27FC236}">
                <a16:creationId xmlns:a16="http://schemas.microsoft.com/office/drawing/2014/main" id="{6C3347ED-2AE2-DF93-9088-8037AA8D8320}"/>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139" name="テキスト ボックス 138">
            <a:extLst>
              <a:ext uri="{FF2B5EF4-FFF2-40B4-BE49-F238E27FC236}">
                <a16:creationId xmlns:a16="http://schemas.microsoft.com/office/drawing/2014/main" id="{DC94BAF5-61FC-8DB2-04D1-564E970F86CF}"/>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140" name="テキスト ボックス 139">
            <a:extLst>
              <a:ext uri="{FF2B5EF4-FFF2-40B4-BE49-F238E27FC236}">
                <a16:creationId xmlns:a16="http://schemas.microsoft.com/office/drawing/2014/main" id="{3066DBB5-314A-A85B-A06B-6B17E9253066}"/>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141" name="テキスト ボックス 140">
            <a:extLst>
              <a:ext uri="{FF2B5EF4-FFF2-40B4-BE49-F238E27FC236}">
                <a16:creationId xmlns:a16="http://schemas.microsoft.com/office/drawing/2014/main" id="{0F41D2E4-AEE8-CA72-8BFA-CE5BECA49AC6}"/>
              </a:ext>
            </a:extLst>
          </p:cNvPr>
          <p:cNvSpPr txBox="1"/>
          <p:nvPr/>
        </p:nvSpPr>
        <p:spPr>
          <a:xfrm>
            <a:off x="3247261" y="5205326"/>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142" name="テキスト ボックス 141">
            <a:extLst>
              <a:ext uri="{FF2B5EF4-FFF2-40B4-BE49-F238E27FC236}">
                <a16:creationId xmlns:a16="http://schemas.microsoft.com/office/drawing/2014/main" id="{B4111D84-E666-726C-EB40-13F69DCE3251}"/>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143" name="テキスト ボックス 142">
            <a:extLst>
              <a:ext uri="{FF2B5EF4-FFF2-40B4-BE49-F238E27FC236}">
                <a16:creationId xmlns:a16="http://schemas.microsoft.com/office/drawing/2014/main" id="{94D3154D-0C55-85D5-D78B-F08C4FA00E0D}"/>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144" name="直線コネクタ 143">
            <a:extLst>
              <a:ext uri="{FF2B5EF4-FFF2-40B4-BE49-F238E27FC236}">
                <a16:creationId xmlns:a16="http://schemas.microsoft.com/office/drawing/2014/main" id="{B256BF4A-D2CA-CCEA-32FF-8FB5CFF372E7}"/>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5" name="直線コネクタ 144">
            <a:extLst>
              <a:ext uri="{FF2B5EF4-FFF2-40B4-BE49-F238E27FC236}">
                <a16:creationId xmlns:a16="http://schemas.microsoft.com/office/drawing/2014/main" id="{14D42A9B-7FD4-ED41-B429-7646A33E18F3}"/>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46" name="テキスト ボックス 258">
            <a:extLst>
              <a:ext uri="{FF2B5EF4-FFF2-40B4-BE49-F238E27FC236}">
                <a16:creationId xmlns:a16="http://schemas.microsoft.com/office/drawing/2014/main" id="{35DB2F11-5980-B71D-097A-F382D9B10201}"/>
              </a:ext>
            </a:extLst>
          </p:cNvPr>
          <p:cNvSpPr txBox="1">
            <a:spLocks noChangeArrowheads="1"/>
          </p:cNvSpPr>
          <p:nvPr/>
        </p:nvSpPr>
        <p:spPr bwMode="auto">
          <a:xfrm>
            <a:off x="2621925" y="379854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147" name="図 197">
            <a:extLst>
              <a:ext uri="{FF2B5EF4-FFF2-40B4-BE49-F238E27FC236}">
                <a16:creationId xmlns:a16="http://schemas.microsoft.com/office/drawing/2014/main" id="{006862C7-DE94-7DBA-1445-A4468554C61B}"/>
              </a:ext>
            </a:extLst>
          </p:cNvPr>
          <p:cNvPicPr>
            <a:picLocks noChangeAspect="1"/>
          </p:cNvPicPr>
          <p:nvPr/>
        </p:nvPicPr>
        <p:blipFill>
          <a:blip r:embed="rId23" cstate="print">
            <a:extLst>
              <a:ext uri="{28A0092B-C50C-407E-A947-70E740481C1C}">
                <a14:useLocalDpi xmlns:a14="http://schemas.microsoft.com/office/drawing/2010/main" val="0"/>
              </a:ext>
            </a:extLst>
          </a:blip>
          <a:srcRect/>
          <a:stretch>
            <a:fillRect/>
          </a:stretch>
        </p:blipFill>
        <p:spPr bwMode="auto">
          <a:xfrm>
            <a:off x="412793"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8" name="テキスト ボックス 306">
            <a:extLst>
              <a:ext uri="{FF2B5EF4-FFF2-40B4-BE49-F238E27FC236}">
                <a16:creationId xmlns:a16="http://schemas.microsoft.com/office/drawing/2014/main" id="{2FC841F9-FA5C-94D6-A3C0-8728A65F9B12}"/>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149" name="図 148">
            <a:extLst>
              <a:ext uri="{FF2B5EF4-FFF2-40B4-BE49-F238E27FC236}">
                <a16:creationId xmlns:a16="http://schemas.microsoft.com/office/drawing/2014/main" id="{DEA3704C-D130-087E-8815-C2D13A50D1DA}"/>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5151513" y="4191571"/>
            <a:ext cx="717570" cy="717570"/>
          </a:xfrm>
          <a:prstGeom prst="rect">
            <a:avLst/>
          </a:prstGeom>
        </p:spPr>
      </p:pic>
      <p:sp>
        <p:nvSpPr>
          <p:cNvPr id="150" name="テキスト ボックス 203">
            <a:extLst>
              <a:ext uri="{FF2B5EF4-FFF2-40B4-BE49-F238E27FC236}">
                <a16:creationId xmlns:a16="http://schemas.microsoft.com/office/drawing/2014/main" id="{784107F7-8052-8EA2-2C18-51633837ECDC}"/>
              </a:ext>
            </a:extLst>
          </p:cNvPr>
          <p:cNvSpPr txBox="1"/>
          <p:nvPr/>
        </p:nvSpPr>
        <p:spPr>
          <a:xfrm>
            <a:off x="5281408" y="4834291"/>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151" name="直線コネクタ 9">
            <a:extLst>
              <a:ext uri="{FF2B5EF4-FFF2-40B4-BE49-F238E27FC236}">
                <a16:creationId xmlns:a16="http://schemas.microsoft.com/office/drawing/2014/main" id="{4324DABB-704F-56A2-19EC-2F9C548C3111}"/>
              </a:ext>
            </a:extLst>
          </p:cNvPr>
          <p:cNvCxnSpPr>
            <a:cxnSpLocks noChangeShapeType="1"/>
          </p:cNvCxnSpPr>
          <p:nvPr/>
        </p:nvCxnSpPr>
        <p:spPr bwMode="auto">
          <a:xfrm>
            <a:off x="129874" y="4138500"/>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2" name="正方形/長方形 19">
            <a:extLst>
              <a:ext uri="{FF2B5EF4-FFF2-40B4-BE49-F238E27FC236}">
                <a16:creationId xmlns:a16="http://schemas.microsoft.com/office/drawing/2014/main" id="{3818684D-A77E-80B9-BE9D-6BD26FDB88E3}"/>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153" name="直線コネクタ 9">
            <a:extLst>
              <a:ext uri="{FF2B5EF4-FFF2-40B4-BE49-F238E27FC236}">
                <a16:creationId xmlns:a16="http://schemas.microsoft.com/office/drawing/2014/main" id="{55442AD6-20ED-4709-275B-84CEE2B5F9E7}"/>
              </a:ext>
            </a:extLst>
          </p:cNvPr>
          <p:cNvCxnSpPr>
            <a:cxnSpLocks noChangeShapeType="1"/>
          </p:cNvCxnSpPr>
          <p:nvPr/>
        </p:nvCxnSpPr>
        <p:spPr bwMode="auto">
          <a:xfrm>
            <a:off x="125111" y="3761391"/>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4" name="正方形/長方形 153">
            <a:extLst>
              <a:ext uri="{FF2B5EF4-FFF2-40B4-BE49-F238E27FC236}">
                <a16:creationId xmlns:a16="http://schemas.microsoft.com/office/drawing/2014/main" id="{09270172-FB3E-49DB-0752-5420DACCEC23}"/>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55" name="直線コネクタ 9">
            <a:extLst>
              <a:ext uri="{FF2B5EF4-FFF2-40B4-BE49-F238E27FC236}">
                <a16:creationId xmlns:a16="http://schemas.microsoft.com/office/drawing/2014/main" id="{7F9634DC-1594-6F1E-1FB2-EB71CBFF9E99}"/>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7" name="直線コネクタ 9">
            <a:extLst>
              <a:ext uri="{FF2B5EF4-FFF2-40B4-BE49-F238E27FC236}">
                <a16:creationId xmlns:a16="http://schemas.microsoft.com/office/drawing/2014/main" id="{4911E65A-A5DA-2D6D-91DA-96326D992F61}"/>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8" name="正方形/長方形 19">
            <a:extLst>
              <a:ext uri="{FF2B5EF4-FFF2-40B4-BE49-F238E27FC236}">
                <a16:creationId xmlns:a16="http://schemas.microsoft.com/office/drawing/2014/main" id="{F1DC631D-9D57-7309-E389-C027C8C18032}"/>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65" name="正方形/長方形 164">
            <a:extLst>
              <a:ext uri="{FF2B5EF4-FFF2-40B4-BE49-F238E27FC236}">
                <a16:creationId xmlns:a16="http://schemas.microsoft.com/office/drawing/2014/main" id="{A24676EB-F256-E2CA-1CDA-B20B4DBF43A1}"/>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167" name="図 166" descr="QR コード&#10;&#10;AI 生成コンテンツは誤りを含む可能性があります。">
            <a:extLst>
              <a:ext uri="{FF2B5EF4-FFF2-40B4-BE49-F238E27FC236}">
                <a16:creationId xmlns:a16="http://schemas.microsoft.com/office/drawing/2014/main" id="{0D80738C-28E2-F44F-41E4-C7B619AC5568}"/>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grpSp>
        <p:nvGrpSpPr>
          <p:cNvPr id="168" name="object 33">
            <a:extLst>
              <a:ext uri="{FF2B5EF4-FFF2-40B4-BE49-F238E27FC236}">
                <a16:creationId xmlns:a16="http://schemas.microsoft.com/office/drawing/2014/main" id="{CAFD2A1D-9E19-C4C1-B899-B4CBC5FAAE03}"/>
              </a:ext>
            </a:extLst>
          </p:cNvPr>
          <p:cNvGrpSpPr/>
          <p:nvPr/>
        </p:nvGrpSpPr>
        <p:grpSpPr>
          <a:xfrm>
            <a:off x="6098056" y="7785884"/>
            <a:ext cx="432434" cy="432434"/>
            <a:chOff x="909735" y="2161233"/>
            <a:chExt cx="432434" cy="432434"/>
          </a:xfrm>
        </p:grpSpPr>
        <p:sp>
          <p:nvSpPr>
            <p:cNvPr id="169" name="object 34">
              <a:extLst>
                <a:ext uri="{FF2B5EF4-FFF2-40B4-BE49-F238E27FC236}">
                  <a16:creationId xmlns:a16="http://schemas.microsoft.com/office/drawing/2014/main" id="{8393945F-69A2-3E47-66C0-F2A7325CBB68}"/>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70" name="object 35">
              <a:extLst>
                <a:ext uri="{FF2B5EF4-FFF2-40B4-BE49-F238E27FC236}">
                  <a16:creationId xmlns:a16="http://schemas.microsoft.com/office/drawing/2014/main" id="{6387FC28-C7F0-1BB8-917E-77952B6B453F}"/>
                </a:ext>
              </a:extLst>
            </p:cNvPr>
            <p:cNvPicPr/>
            <p:nvPr/>
          </p:nvPicPr>
          <p:blipFill>
            <a:blip r:embed="rId14" cstate="print"/>
            <a:stretch>
              <a:fillRect/>
            </a:stretch>
          </p:blipFill>
          <p:spPr>
            <a:xfrm>
              <a:off x="972442" y="2324323"/>
              <a:ext cx="87109" cy="106311"/>
            </a:xfrm>
            <a:prstGeom prst="rect">
              <a:avLst/>
            </a:prstGeom>
          </p:spPr>
        </p:pic>
        <p:pic>
          <p:nvPicPr>
            <p:cNvPr id="171" name="object 36">
              <a:extLst>
                <a:ext uri="{FF2B5EF4-FFF2-40B4-BE49-F238E27FC236}">
                  <a16:creationId xmlns:a16="http://schemas.microsoft.com/office/drawing/2014/main" id="{8A7941D6-B026-1524-991D-4BDF4B15F146}"/>
                </a:ext>
              </a:extLst>
            </p:cNvPr>
            <p:cNvPicPr/>
            <p:nvPr/>
          </p:nvPicPr>
          <p:blipFill>
            <a:blip r:embed="rId15" cstate="print"/>
            <a:stretch>
              <a:fillRect/>
            </a:stretch>
          </p:blipFill>
          <p:spPr>
            <a:xfrm>
              <a:off x="1079921" y="2323413"/>
              <a:ext cx="199285" cy="107861"/>
            </a:xfrm>
            <a:prstGeom prst="rect">
              <a:avLst/>
            </a:prstGeom>
          </p:spPr>
        </p:pic>
      </p:grpSp>
      <p:sp>
        <p:nvSpPr>
          <p:cNvPr id="172" name="テキスト ボックス 171">
            <a:extLst>
              <a:ext uri="{FF2B5EF4-FFF2-40B4-BE49-F238E27FC236}">
                <a16:creationId xmlns:a16="http://schemas.microsoft.com/office/drawing/2014/main" id="{F8B4EE9B-3A93-93BF-259A-1E073EBB77A5}"/>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173" name="直線コネクタ 172">
            <a:extLst>
              <a:ext uri="{FF2B5EF4-FFF2-40B4-BE49-F238E27FC236}">
                <a16:creationId xmlns:a16="http://schemas.microsoft.com/office/drawing/2014/main" id="{93EA46C5-6D26-22F4-7904-6BA3D39EF89D}"/>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4" name="直線コネクタ 173">
            <a:extLst>
              <a:ext uri="{FF2B5EF4-FFF2-40B4-BE49-F238E27FC236}">
                <a16:creationId xmlns:a16="http://schemas.microsoft.com/office/drawing/2014/main" id="{9F962BA9-EC53-D8BF-66EC-F6FABC921C1A}"/>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75" name="テキスト ボックス 323">
            <a:extLst>
              <a:ext uri="{FF2B5EF4-FFF2-40B4-BE49-F238E27FC236}">
                <a16:creationId xmlns:a16="http://schemas.microsoft.com/office/drawing/2014/main" id="{03752C20-99EC-8C7B-054C-00BF31747FBA}"/>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176" name="矢印: 右 175">
            <a:extLst>
              <a:ext uri="{FF2B5EF4-FFF2-40B4-BE49-F238E27FC236}">
                <a16:creationId xmlns:a16="http://schemas.microsoft.com/office/drawing/2014/main" id="{BA30A96C-1533-D938-5D91-934A78E8EB3F}"/>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7" name="テキスト ボックス 6">
            <a:extLst>
              <a:ext uri="{FF2B5EF4-FFF2-40B4-BE49-F238E27FC236}">
                <a16:creationId xmlns:a16="http://schemas.microsoft.com/office/drawing/2014/main" id="{A13AF95F-E9A2-6D2A-A370-54AF7BD6A55E}"/>
              </a:ext>
            </a:extLst>
          </p:cNvPr>
          <p:cNvSpPr txBox="1">
            <a:spLocks noChangeArrowheads="1"/>
          </p:cNvSpPr>
          <p:nvPr/>
        </p:nvSpPr>
        <p:spPr bwMode="auto">
          <a:xfrm>
            <a:off x="6803481" y="4196351"/>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a:t>
            </a:r>
            <a:r>
              <a:rPr kumimoji="1" lang="ja-JP" altLang="en-US" sz="1100" dirty="0">
                <a:latin typeface="メイリオ" panose="020B0604030504040204" pitchFamily="50" charset="-128"/>
                <a:ea typeface="メイリオ" panose="020B0604030504040204" pitchFamily="50" charset="-128"/>
              </a:rPr>
              <a:t>した</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179" name="テキスト ボックス 178">
            <a:extLst>
              <a:ext uri="{FF2B5EF4-FFF2-40B4-BE49-F238E27FC236}">
                <a16:creationId xmlns:a16="http://schemas.microsoft.com/office/drawing/2014/main" id="{C7FB9D9B-9891-71F5-03BA-6D93830D22EF}"/>
              </a:ext>
            </a:extLst>
          </p:cNvPr>
          <p:cNvSpPr txBox="1"/>
          <p:nvPr/>
        </p:nvSpPr>
        <p:spPr>
          <a:xfrm>
            <a:off x="6758924" y="4729411"/>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185" name="テキスト ボックス 6">
            <a:extLst>
              <a:ext uri="{FF2B5EF4-FFF2-40B4-BE49-F238E27FC236}">
                <a16:creationId xmlns:a16="http://schemas.microsoft.com/office/drawing/2014/main" id="{12EB1C83-DDD3-2B73-2AB2-73005D07ABEC}"/>
              </a:ext>
            </a:extLst>
          </p:cNvPr>
          <p:cNvSpPr txBox="1">
            <a:spLocks noChangeArrowheads="1"/>
          </p:cNvSpPr>
          <p:nvPr/>
        </p:nvSpPr>
        <p:spPr bwMode="auto">
          <a:xfrm>
            <a:off x="11435491" y="6290826"/>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187" name="表 186">
            <a:extLst>
              <a:ext uri="{FF2B5EF4-FFF2-40B4-BE49-F238E27FC236}">
                <a16:creationId xmlns:a16="http://schemas.microsoft.com/office/drawing/2014/main" id="{70C145A7-8F72-F33F-28B8-EFBE2F65CD4E}"/>
              </a:ext>
            </a:extLst>
          </p:cNvPr>
          <p:cNvGraphicFramePr>
            <a:graphicFrameLocks noGrp="1"/>
          </p:cNvGraphicFramePr>
          <p:nvPr>
            <p:extLst>
              <p:ext uri="{D42A27DB-BD31-4B8C-83A1-F6EECF244321}">
                <p14:modId xmlns:p14="http://schemas.microsoft.com/office/powerpoint/2010/main" val="2823358037"/>
              </p:ext>
            </p:extLst>
          </p:nvPr>
        </p:nvGraphicFramePr>
        <p:xfrm>
          <a:off x="6982287" y="5043556"/>
          <a:ext cx="4499954" cy="1483276"/>
        </p:xfrm>
        <a:graphic>
          <a:graphicData uri="http://schemas.openxmlformats.org/drawingml/2006/table">
            <a:tbl>
              <a:tblPr firstRow="1" bandRow="1">
                <a:tableStyleId>{93296810-A885-4BE3-A3E7-6D5BEEA58F35}</a:tableStyleId>
              </a:tblPr>
              <a:tblGrid>
                <a:gridCol w="657672">
                  <a:extLst>
                    <a:ext uri="{9D8B030D-6E8A-4147-A177-3AD203B41FA5}">
                      <a16:colId xmlns:a16="http://schemas.microsoft.com/office/drawing/2014/main" val="3927586217"/>
                    </a:ext>
                  </a:extLst>
                </a:gridCol>
                <a:gridCol w="1592305">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299646">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23599">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117893">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189" name="テキスト ボックス 274">
            <a:extLst>
              <a:ext uri="{FF2B5EF4-FFF2-40B4-BE49-F238E27FC236}">
                <a16:creationId xmlns:a16="http://schemas.microsoft.com/office/drawing/2014/main" id="{4B0A264F-6EED-D8E0-B073-793A6ABCD319}"/>
              </a:ext>
            </a:extLst>
          </p:cNvPr>
          <p:cNvSpPr txBox="1"/>
          <p:nvPr/>
        </p:nvSpPr>
        <p:spPr>
          <a:xfrm>
            <a:off x="9776018" y="6310739"/>
            <a:ext cx="1771242"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1881036" y="6778679"/>
            <a:ext cx="1025780" cy="1398791"/>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一般地向け（－</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10℃</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370L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6">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ふろ自動</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スイッチオン</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お湯はり開始</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設定された湯温・</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湯量でお湯はり停止</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メロディと音声</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ガイドでお知らせ</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入浴を待機</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入浴を検知して</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設定湯温に追いだき</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22" name="Picture 429" descr="C:\Users\0128282\Desktop\アセット 1 - コピー.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19" name="図 178"/>
              <p:cNvPicPr>
                <a:picLocks noChangeAspect="1"/>
              </p:cNvPicPr>
              <p:nvPr/>
            </p:nvPicPr>
            <p:blipFill>
              <a:blip r:embed="rId8">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pic>
        <p:nvPicPr>
          <p:cNvPr id="140" name="図 13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918202" y="6765992"/>
            <a:ext cx="1448874" cy="1699558"/>
          </a:xfrm>
          <a:prstGeom prst="rect">
            <a:avLst/>
          </a:prstGeom>
        </p:spPr>
      </p:pic>
      <p:pic>
        <p:nvPicPr>
          <p:cNvPr id="141" name="図 1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35121" y="6743428"/>
            <a:ext cx="1240678" cy="1644323"/>
          </a:xfrm>
          <a:prstGeom prst="rect">
            <a:avLst/>
          </a:prstGeom>
        </p:spPr>
      </p:pic>
      <p:pic>
        <p:nvPicPr>
          <p:cNvPr id="144" name="図 1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33714" y="6778679"/>
            <a:ext cx="1206687" cy="1589088"/>
          </a:xfrm>
          <a:prstGeom prst="rect">
            <a:avLst/>
          </a:prstGeom>
        </p:spPr>
      </p:pic>
      <p:pic>
        <p:nvPicPr>
          <p:cNvPr id="145" name="図 14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180955" y="6756827"/>
            <a:ext cx="1206686" cy="1644323"/>
          </a:xfrm>
          <a:prstGeom prst="rect">
            <a:avLst/>
          </a:prstGeom>
        </p:spPr>
      </p:pic>
      <p:sp>
        <p:nvSpPr>
          <p:cNvPr id="146" name="テキスト ボックス 145"/>
          <p:cNvSpPr txBox="1"/>
          <p:nvPr/>
        </p:nvSpPr>
        <p:spPr>
          <a:xfrm>
            <a:off x="7008801" y="6401106"/>
            <a:ext cx="449465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台所リモコンのお知らせサインが</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入浴者</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の状況をお知らせします。</a:t>
            </a:r>
          </a:p>
        </p:txBody>
      </p:sp>
      <p:grpSp>
        <p:nvGrpSpPr>
          <p:cNvPr id="147" name="グループ化 146"/>
          <p:cNvGrpSpPr/>
          <p:nvPr/>
        </p:nvGrpSpPr>
        <p:grpSpPr>
          <a:xfrm>
            <a:off x="5775675" y="6335104"/>
            <a:ext cx="1305311" cy="451463"/>
            <a:chOff x="96895" y="1731177"/>
            <a:chExt cx="1305311" cy="451463"/>
          </a:xfrm>
        </p:grpSpPr>
        <p:sp>
          <p:nvSpPr>
            <p:cNvPr id="148" name="正方形/長方形 147"/>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9" name="テキスト ボックス 148"/>
            <p:cNvSpPr txBox="1"/>
            <p:nvPr/>
          </p:nvSpPr>
          <p:spPr>
            <a:xfrm>
              <a:off x="96895" y="1751753"/>
              <a:ext cx="130531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入浴お知らせ</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50" name="テキスト ボックス 149"/>
          <p:cNvSpPr txBox="1"/>
          <p:nvPr/>
        </p:nvSpPr>
        <p:spPr>
          <a:xfrm>
            <a:off x="7020137" y="67893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浴室に</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入ったわね</a:t>
            </a:r>
          </a:p>
        </p:txBody>
      </p:sp>
      <p:sp>
        <p:nvSpPr>
          <p:cNvPr id="152" name="テキスト ボックス 151"/>
          <p:cNvSpPr txBox="1"/>
          <p:nvPr/>
        </p:nvSpPr>
        <p:spPr>
          <a:xfrm>
            <a:off x="8955305" y="6828115"/>
            <a:ext cx="569387"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入浴中ね！</a:t>
            </a:r>
          </a:p>
        </p:txBody>
      </p:sp>
      <p:sp>
        <p:nvSpPr>
          <p:cNvPr id="153" name="テキスト ボックス 152"/>
          <p:cNvSpPr txBox="1"/>
          <p:nvPr/>
        </p:nvSpPr>
        <p:spPr>
          <a:xfrm>
            <a:off x="10648574" y="67714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おふろを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出たわね！</a:t>
            </a:r>
          </a:p>
        </p:txBody>
      </p:sp>
      <p:sp>
        <p:nvSpPr>
          <p:cNvPr id="154" name="テキスト ボックス 153"/>
          <p:cNvSpPr txBox="1"/>
          <p:nvPr/>
        </p:nvSpPr>
        <p:spPr>
          <a:xfrm>
            <a:off x="12356207" y="6769982"/>
            <a:ext cx="4924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出たのね</a:t>
            </a:r>
          </a:p>
        </p:txBody>
      </p:sp>
      <p:sp>
        <p:nvSpPr>
          <p:cNvPr id="155" name="二等辺三角形 154"/>
          <p:cNvSpPr/>
          <p:nvPr/>
        </p:nvSpPr>
        <p:spPr>
          <a:xfrm rot="5400000">
            <a:off x="7320441" y="7548161"/>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9" name="二等辺三角形 158"/>
          <p:cNvSpPr/>
          <p:nvPr/>
        </p:nvSpPr>
        <p:spPr>
          <a:xfrm rot="5400000">
            <a:off x="9106054" y="7530703"/>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0" name="二等辺三角形 159"/>
          <p:cNvSpPr/>
          <p:nvPr/>
        </p:nvSpPr>
        <p:spPr>
          <a:xfrm rot="5400000">
            <a:off x="10730630" y="7546679"/>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2" name="テキスト ボックス 161"/>
          <p:cNvSpPr txBox="1"/>
          <p:nvPr/>
        </p:nvSpPr>
        <p:spPr>
          <a:xfrm>
            <a:off x="5826687" y="9093369"/>
            <a:ext cx="2386900"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85000"/>
                    <a:lumOff val="15000"/>
                  </a:schemeClr>
                </a:solidFill>
                <a:effectLst/>
                <a:uLnTx/>
                <a:uFillTx/>
                <a:latin typeface="BIZ UDPゴシック" panose="020B0400000000000000" pitchFamily="50" charset="-128"/>
                <a:ea typeface="BIZ UDPゴシック" panose="020B0400000000000000" pitchFamily="50" charset="-128"/>
                <a:cs typeface="+mn-cs"/>
              </a:rPr>
              <a:t>ワンボタンで浴室の音を聞くことができます。シャワーなどの小さい音も確認できて安心です。</a:t>
            </a:r>
          </a:p>
        </p:txBody>
      </p:sp>
      <p:grpSp>
        <p:nvGrpSpPr>
          <p:cNvPr id="164" name="グループ化 163"/>
          <p:cNvGrpSpPr/>
          <p:nvPr/>
        </p:nvGrpSpPr>
        <p:grpSpPr>
          <a:xfrm>
            <a:off x="5852291" y="8630435"/>
            <a:ext cx="1257233" cy="426329"/>
            <a:chOff x="125893" y="1729077"/>
            <a:chExt cx="1257233" cy="426329"/>
          </a:xfrm>
        </p:grpSpPr>
        <p:sp>
          <p:nvSpPr>
            <p:cNvPr id="166" name="正方形/長方形 165"/>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0" name="テキスト ボックス 169"/>
            <p:cNvSpPr txBox="1"/>
            <p:nvPr/>
          </p:nvSpPr>
          <p:spPr>
            <a:xfrm>
              <a:off x="125893" y="1729077"/>
              <a:ext cx="1257233" cy="41549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音声モニター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71" name="グループ化 170"/>
          <p:cNvGrpSpPr/>
          <p:nvPr/>
        </p:nvGrpSpPr>
        <p:grpSpPr>
          <a:xfrm>
            <a:off x="8566654" y="8604081"/>
            <a:ext cx="1213545" cy="434212"/>
            <a:chOff x="149235" y="1721194"/>
            <a:chExt cx="1213545" cy="434212"/>
          </a:xfrm>
        </p:grpSpPr>
        <p:sp>
          <p:nvSpPr>
            <p:cNvPr id="172" name="正方形/長方形 171"/>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90" name="テキスト ボックス 189"/>
            <p:cNvSpPr txBox="1"/>
            <p:nvPr/>
          </p:nvSpPr>
          <p:spPr>
            <a:xfrm>
              <a:off x="149235" y="1721194"/>
              <a:ext cx="1213545"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浴室モニター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91" name="テキスト ボックス 190"/>
          <p:cNvSpPr txBox="1"/>
          <p:nvPr/>
        </p:nvSpPr>
        <p:spPr>
          <a:xfrm>
            <a:off x="8542163" y="9088233"/>
            <a:ext cx="2327718" cy="5168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台所リモコンの「浴室モニタースイッチ」を押すと、入浴している方の入浴時間や状況を確認できます。</a:t>
            </a:r>
          </a:p>
        </p:txBody>
      </p:sp>
      <p:sp>
        <p:nvSpPr>
          <p:cNvPr id="207" name="テキスト ボックス 13"/>
          <p:cNvSpPr txBox="1">
            <a:spLocks noChangeArrowheads="1"/>
          </p:cNvSpPr>
          <p:nvPr/>
        </p:nvSpPr>
        <p:spPr bwMode="auto">
          <a:xfrm>
            <a:off x="6026845" y="5886379"/>
            <a:ext cx="412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コロナエコキュート</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みまもり機能充実</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a:t>
            </a:r>
            <a:endParaRPr kumimoji="1" lang="en-US" altLang="ja-JP"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8" name="テキスト ボックス 13"/>
          <p:cNvSpPr txBox="1">
            <a:spLocks noChangeArrowheads="1"/>
          </p:cNvSpPr>
          <p:nvPr/>
        </p:nvSpPr>
        <p:spPr bwMode="auto">
          <a:xfrm>
            <a:off x="9383158" y="5883857"/>
            <a:ext cx="3120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家族</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快適入浴</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サポート</a:t>
            </a:r>
            <a:endPar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9" name="テキスト ボックス 208"/>
          <p:cNvSpPr txBox="1"/>
          <p:nvPr/>
        </p:nvSpPr>
        <p:spPr>
          <a:xfrm>
            <a:off x="11335305" y="8524897"/>
            <a:ext cx="199881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コロナエコキュートで</a:t>
            </a:r>
          </a:p>
        </p:txBody>
      </p:sp>
      <p:pic>
        <p:nvPicPr>
          <p:cNvPr id="210" name="図 2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937891" y="8803652"/>
            <a:ext cx="690831" cy="690831"/>
          </a:xfrm>
          <a:prstGeom prst="rect">
            <a:avLst/>
          </a:prstGeom>
        </p:spPr>
      </p:pic>
      <p:pic>
        <p:nvPicPr>
          <p:cNvPr id="211" name="図 2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73395" y="8815833"/>
            <a:ext cx="680743" cy="680743"/>
          </a:xfrm>
          <a:prstGeom prst="rect">
            <a:avLst/>
          </a:prstGeom>
        </p:spPr>
      </p:pic>
      <p:sp>
        <p:nvSpPr>
          <p:cNvPr id="216" name="テキスト ボックス 215"/>
          <p:cNvSpPr txBox="1"/>
          <p:nvPr/>
        </p:nvSpPr>
        <p:spPr>
          <a:xfrm>
            <a:off x="11257148" y="8661536"/>
            <a:ext cx="161391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子育てママの困った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を解決！</a:t>
            </a:r>
          </a:p>
        </p:txBody>
      </p:sp>
      <p:sp>
        <p:nvSpPr>
          <p:cNvPr id="217" name="テキスト ボックス 216"/>
          <p:cNvSpPr txBox="1"/>
          <p:nvPr/>
        </p:nvSpPr>
        <p:spPr>
          <a:xfrm>
            <a:off x="12105884" y="9438435"/>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218" name="テキスト ボックス 217"/>
          <p:cNvSpPr txBox="1"/>
          <p:nvPr/>
        </p:nvSpPr>
        <p:spPr>
          <a:xfrm>
            <a:off x="11279913" y="9430142"/>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▲サイト</a:t>
            </a:r>
          </a:p>
        </p:txBody>
      </p:sp>
      <p:cxnSp>
        <p:nvCxnSpPr>
          <p:cNvPr id="219" name="直線コネクタ 218"/>
          <p:cNvCxnSpPr/>
          <p:nvPr/>
        </p:nvCxnSpPr>
        <p:spPr>
          <a:xfrm>
            <a:off x="8286452" y="8621085"/>
            <a:ext cx="0" cy="904593"/>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5779260" y="8485533"/>
            <a:ext cx="705580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10986794" y="8518528"/>
            <a:ext cx="0" cy="91990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23" name="角丸四角形 305"/>
          <p:cNvSpPr>
            <a:spLocks noChangeArrowheads="1"/>
          </p:cNvSpPr>
          <p:nvPr/>
        </p:nvSpPr>
        <p:spPr bwMode="auto">
          <a:xfrm>
            <a:off x="10310003" y="1657417"/>
            <a:ext cx="2375072" cy="445708"/>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26" name="テキスト ボックス 8"/>
          <p:cNvSpPr txBox="1">
            <a:spLocks noChangeArrowheads="1"/>
          </p:cNvSpPr>
          <p:nvPr/>
        </p:nvSpPr>
        <p:spPr bwMode="auto">
          <a:xfrm>
            <a:off x="10408396" y="1644386"/>
            <a:ext cx="16337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10405167" y="1933611"/>
            <a:ext cx="21339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33" name="テキスト ボックス 258"/>
          <p:cNvSpPr txBox="1">
            <a:spLocks noChangeArrowheads="1"/>
          </p:cNvSpPr>
          <p:nvPr/>
        </p:nvSpPr>
        <p:spPr bwMode="auto">
          <a:xfrm>
            <a:off x="10275351" y="2215215"/>
            <a:ext cx="24059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専用の</a:t>
            </a: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を介して天気予測データを基にエコキュートの運転を計画します。</a:t>
            </a:r>
            <a:endParaRPr kumimoji="1" lang="en-US" altLang="ja-JP" sz="1050" dirty="0">
              <a:latin typeface="メイリオ" panose="020B0604030504040204" pitchFamily="50" charset="-128"/>
              <a:ea typeface="メイリオ" panose="020B0604030504040204" pitchFamily="50" charset="-128"/>
            </a:endParaRPr>
          </a:p>
        </p:txBody>
      </p:sp>
      <p:sp>
        <p:nvSpPr>
          <p:cNvPr id="235" name="角丸四角形 305"/>
          <p:cNvSpPr>
            <a:spLocks noChangeArrowheads="1"/>
          </p:cNvSpPr>
          <p:nvPr/>
        </p:nvSpPr>
        <p:spPr bwMode="auto">
          <a:xfrm>
            <a:off x="10300594" y="2862294"/>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38" name="テキスト ボックス 8"/>
          <p:cNvSpPr txBox="1">
            <a:spLocks noChangeArrowheads="1"/>
          </p:cNvSpPr>
          <p:nvPr/>
        </p:nvSpPr>
        <p:spPr bwMode="auto">
          <a:xfrm>
            <a:off x="10346020" y="2856891"/>
            <a:ext cx="1757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239" name="テキスト ボックス 258"/>
          <p:cNvSpPr txBox="1">
            <a:spLocks noChangeArrowheads="1"/>
          </p:cNvSpPr>
          <p:nvPr/>
        </p:nvSpPr>
        <p:spPr bwMode="auto">
          <a:xfrm>
            <a:off x="10398661" y="3136942"/>
            <a:ext cx="6976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40" name="テキスト ボックス 258"/>
          <p:cNvSpPr txBox="1">
            <a:spLocks noChangeArrowheads="1"/>
          </p:cNvSpPr>
          <p:nvPr/>
        </p:nvSpPr>
        <p:spPr bwMode="auto">
          <a:xfrm>
            <a:off x="10299303" y="3421137"/>
            <a:ext cx="238577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50" dirty="0">
              <a:latin typeface="メイリオ" panose="020B0604030504040204" pitchFamily="50" charset="-128"/>
              <a:ea typeface="メイリオ" panose="020B0604030504040204" pitchFamily="50" charset="-128"/>
            </a:endParaRPr>
          </a:p>
        </p:txBody>
      </p:sp>
      <p:cxnSp>
        <p:nvCxnSpPr>
          <p:cNvPr id="242" name="直線コネクタ 241"/>
          <p:cNvCxnSpPr/>
          <p:nvPr/>
        </p:nvCxnSpPr>
        <p:spPr>
          <a:xfrm>
            <a:off x="10405167" y="1905565"/>
            <a:ext cx="2107466"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3" name="直線コネクタ 242"/>
          <p:cNvCxnSpPr/>
          <p:nvPr/>
        </p:nvCxnSpPr>
        <p:spPr>
          <a:xfrm>
            <a:off x="10405167" y="3118070"/>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45" name="図 244"/>
          <p:cNvPicPr>
            <a:picLocks noChangeAspect="1"/>
          </p:cNvPicPr>
          <p:nvPr/>
        </p:nvPicPr>
        <p:blipFill rotWithShape="1">
          <a:blip r:embed="rId16" cstate="print">
            <a:extLst>
              <a:ext uri="{28A0092B-C50C-407E-A947-70E740481C1C}">
                <a14:useLocalDpi xmlns:a14="http://schemas.microsoft.com/office/drawing/2010/main" val="0"/>
              </a:ext>
            </a:extLst>
          </a:blip>
          <a:srcRect t="12250" b="6188"/>
          <a:stretch/>
        </p:blipFill>
        <p:spPr>
          <a:xfrm>
            <a:off x="5977601" y="2276108"/>
            <a:ext cx="4185142" cy="1980844"/>
          </a:xfrm>
          <a:prstGeom prst="rect">
            <a:avLst/>
          </a:prstGeom>
        </p:spPr>
      </p:pic>
      <p:sp>
        <p:nvSpPr>
          <p:cNvPr id="246" name="テキスト ボックス 8"/>
          <p:cNvSpPr txBox="1">
            <a:spLocks noChangeArrowheads="1"/>
          </p:cNvSpPr>
          <p:nvPr/>
        </p:nvSpPr>
        <p:spPr bwMode="auto">
          <a:xfrm>
            <a:off x="10363365" y="4199070"/>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249" name="テキスト ボックス 258"/>
          <p:cNvSpPr txBox="1">
            <a:spLocks noChangeArrowheads="1"/>
          </p:cNvSpPr>
          <p:nvPr/>
        </p:nvSpPr>
        <p:spPr bwMode="auto">
          <a:xfrm>
            <a:off x="10377515" y="4486991"/>
            <a:ext cx="1620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アプリが自動で天気予報を確認</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10275351" y="4885472"/>
            <a:ext cx="2511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44915" y="1828834"/>
            <a:ext cx="4387810" cy="400110"/>
          </a:xfrm>
          <a:prstGeom prst="rect">
            <a:avLst/>
          </a:prstGeom>
          <a:noFill/>
        </p:spPr>
        <p:txBody>
          <a:bodyPr wrap="square" rtlCol="0">
            <a:spAutoFit/>
          </a:bodyPr>
          <a:lstStyle/>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a:t>
            </a:r>
            <a:endParaRPr kumimoji="1" lang="en-US" altLang="ja-JP" sz="1000"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した電力で沸き上げ運転を行うことができます。</a:t>
            </a:r>
          </a:p>
        </p:txBody>
      </p:sp>
      <p:sp>
        <p:nvSpPr>
          <p:cNvPr id="253" name="テキスト ボックス 252"/>
          <p:cNvSpPr txBox="1"/>
          <p:nvPr/>
        </p:nvSpPr>
        <p:spPr>
          <a:xfrm>
            <a:off x="9027067" y="2897231"/>
            <a:ext cx="1005403" cy="215444"/>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＜制御イメージ＞</a:t>
            </a:r>
          </a:p>
        </p:txBody>
      </p:sp>
      <p:sp>
        <p:nvSpPr>
          <p:cNvPr id="254" name="角丸四角形 305"/>
          <p:cNvSpPr>
            <a:spLocks noChangeArrowheads="1"/>
          </p:cNvSpPr>
          <p:nvPr/>
        </p:nvSpPr>
        <p:spPr bwMode="auto">
          <a:xfrm>
            <a:off x="5995817" y="4233580"/>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0" name="テキスト ボックス 8"/>
          <p:cNvSpPr txBox="1">
            <a:spLocks noChangeArrowheads="1"/>
          </p:cNvSpPr>
          <p:nvPr/>
        </p:nvSpPr>
        <p:spPr bwMode="auto">
          <a:xfrm>
            <a:off x="6053880" y="4254816"/>
            <a:ext cx="341926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12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※1</a:t>
            </a:r>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dirty="0">
                <a:solidFill>
                  <a:schemeClr val="tx1">
                    <a:lumMod val="75000"/>
                    <a:lumOff val="25000"/>
                  </a:schemeClr>
                </a:solidFill>
                <a:latin typeface="BIZ UDPゴシック" panose="020B0400000000000000" pitchFamily="50" charset="-128"/>
                <a:ea typeface="BIZ UDPゴシック" panose="020B0400000000000000" pitchFamily="50" charset="-128"/>
              </a:rPr>
              <a:t>関西</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b="1" dirty="0" err="1">
                <a:solidFill>
                  <a:schemeClr val="tx1">
                    <a:lumMod val="75000"/>
                    <a:lumOff val="25000"/>
                  </a:schemeClr>
                </a:solidFill>
                <a:latin typeface="BIZ UDPゴシック" panose="020B0400000000000000" pitchFamily="50" charset="-128"/>
                <a:ea typeface="BIZ UDPゴシック" panose="020B0400000000000000" pitchFamily="50" charset="-128"/>
              </a:rPr>
              <a:t>はぴ</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e</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タイム</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R </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1" name="右矢印 260"/>
          <p:cNvSpPr/>
          <p:nvPr/>
        </p:nvSpPr>
        <p:spPr>
          <a:xfrm>
            <a:off x="7947370" y="4703707"/>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2" name="直線コネクタ 261"/>
          <p:cNvCxnSpPr>
            <a:cxnSpLocks/>
          </p:cNvCxnSpPr>
          <p:nvPr/>
        </p:nvCxnSpPr>
        <p:spPr>
          <a:xfrm>
            <a:off x="6115908" y="4526535"/>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63" name="図 26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441604">
            <a:off x="9525464" y="4237224"/>
            <a:ext cx="556797" cy="356540"/>
          </a:xfrm>
          <a:prstGeom prst="rect">
            <a:avLst/>
          </a:prstGeom>
        </p:spPr>
      </p:pic>
      <p:sp>
        <p:nvSpPr>
          <p:cNvPr id="264" name="角丸四角形 305"/>
          <p:cNvSpPr>
            <a:spLocks noChangeArrowheads="1"/>
          </p:cNvSpPr>
          <p:nvPr/>
        </p:nvSpPr>
        <p:spPr bwMode="auto">
          <a:xfrm>
            <a:off x="10310003" y="4212406"/>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265" name="直線コネクタ 264"/>
          <p:cNvCxnSpPr/>
          <p:nvPr/>
        </p:nvCxnSpPr>
        <p:spPr>
          <a:xfrm>
            <a:off x="10414576" y="4468182"/>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29" name="テキスト ボックス 328"/>
          <p:cNvSpPr txBox="1"/>
          <p:nvPr/>
        </p:nvSpPr>
        <p:spPr>
          <a:xfrm>
            <a:off x="5839865" y="1473601"/>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330" name="グループ化 329"/>
          <p:cNvGrpSpPr/>
          <p:nvPr/>
        </p:nvGrpSpPr>
        <p:grpSpPr>
          <a:xfrm>
            <a:off x="12107890" y="4157501"/>
            <a:ext cx="407501" cy="452635"/>
            <a:chOff x="3289753" y="4746779"/>
            <a:chExt cx="407501" cy="452635"/>
          </a:xfrm>
        </p:grpSpPr>
        <p:pic>
          <p:nvPicPr>
            <p:cNvPr id="331" name="図 33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4" name="テキスト ボックス 274"/>
          <p:cNvSpPr txBox="1"/>
          <p:nvPr/>
        </p:nvSpPr>
        <p:spPr>
          <a:xfrm>
            <a:off x="5874550" y="5198195"/>
            <a:ext cx="4420180" cy="7386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a:t>
            </a:r>
            <a:r>
              <a:rPr kumimoji="1" lang="ja-JP" altLang="en-US" sz="600" dirty="0">
                <a:latin typeface="メイリオ" panose="020B0604030504040204" pitchFamily="50" charset="-128"/>
                <a:ea typeface="メイリオ" panose="020B0604030504040204" pitchFamily="50" charset="-128"/>
              </a:rPr>
              <a:t>において。大阪地区、給湯（保温）負荷は、</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に基づき試算。 運転モードはお買い上げ時の設定、ソーラーモードアプリは積極モード設定。・関西電力「はぴ</a:t>
            </a:r>
            <a:r>
              <a:rPr kumimoji="1" lang="en-US" altLang="ja-JP" sz="600" dirty="0">
                <a:latin typeface="メイリオ" panose="020B0604030504040204" pitchFamily="50" charset="-128"/>
                <a:ea typeface="メイリオ" panose="020B0604030504040204" pitchFamily="50" charset="-128"/>
              </a:rPr>
              <a:t>e</a:t>
            </a:r>
            <a:r>
              <a:rPr kumimoji="1" lang="ja-JP" altLang="en-US" sz="600" dirty="0">
                <a:latin typeface="メイリオ" panose="020B0604030504040204" pitchFamily="50" charset="-128"/>
                <a:ea typeface="メイリオ" panose="020B0604030504040204" pitchFamily="50" charset="-128"/>
              </a:rPr>
              <a:t>タイ</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ムＲ」</a:t>
            </a:r>
            <a:r>
              <a:rPr kumimoji="1" lang="zh-TW" altLang="en-US" sz="600" dirty="0">
                <a:latin typeface="メイリオ" panose="020B0604030504040204" pitchFamily="50" charset="-128"/>
                <a:ea typeface="メイリオ" panose="020B0604030504040204" pitchFamily="50" charset="-128"/>
              </a:rPr>
              <a:t>夜間料金</a:t>
            </a:r>
            <a:r>
              <a:rPr kumimoji="1" lang="en-US" altLang="zh-TW" sz="600" dirty="0">
                <a:latin typeface="メイリオ" panose="020B0604030504040204" pitchFamily="50" charset="-128"/>
                <a:ea typeface="メイリオ" panose="020B0604030504040204" pitchFamily="50" charset="-128"/>
              </a:rPr>
              <a:t>15.37</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ja-JP" sz="600" dirty="0">
                <a:latin typeface="メイリオ" panose="020B0604030504040204" pitchFamily="50" charset="-128"/>
                <a:ea typeface="メイリオ" panose="020B0604030504040204" pitchFamily="50" charset="-128"/>
              </a:rPr>
              <a:t>0.64</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err="1">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再生可能エネルギー発電促進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・太陽光発電の設置容量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・ランニングコストは、季節や地域、運転モードの設定、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ご利用状況、電力契約等により異なります。太陽光発電の自家消費による運転の消費電力は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a:p>
            <a:endParaRPr kumimoji="1" lang="ja-JP" altLang="en-US" sz="600" dirty="0">
              <a:latin typeface="メイリオ" panose="020B0604030504040204" pitchFamily="50" charset="-128"/>
              <a:ea typeface="メイリオ" panose="020B0604030504040204" pitchFamily="50" charset="-128"/>
            </a:endParaRP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340" name="直線コネクタ 9"/>
          <p:cNvCxnSpPr>
            <a:cxnSpLocks noChangeShapeType="1"/>
          </p:cNvCxnSpPr>
          <p:nvPr/>
        </p:nvCxnSpPr>
        <p:spPr bwMode="auto">
          <a:xfrm>
            <a:off x="5863434" y="6249582"/>
            <a:ext cx="681121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1" name="正方形/長方形 19"/>
          <p:cNvSpPr>
            <a:spLocks noChangeArrowheads="1"/>
          </p:cNvSpPr>
          <p:nvPr/>
        </p:nvSpPr>
        <p:spPr bwMode="auto">
          <a:xfrm>
            <a:off x="5858671" y="5873344"/>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26" name="テキスト ボックス 125"/>
          <p:cNvSpPr txBox="1"/>
          <p:nvPr/>
        </p:nvSpPr>
        <p:spPr>
          <a:xfrm>
            <a:off x="6041384" y="4589709"/>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27" name="テキスト ボックス 126"/>
          <p:cNvSpPr txBox="1"/>
          <p:nvPr/>
        </p:nvSpPr>
        <p:spPr>
          <a:xfrm flipH="1">
            <a:off x="6031608" y="4750815"/>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30,300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28" name="テキスト ボックス 127"/>
          <p:cNvSpPr txBox="1"/>
          <p:nvPr/>
        </p:nvSpPr>
        <p:spPr>
          <a:xfrm>
            <a:off x="8229752" y="4538859"/>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29" name="テキスト ボックス 128"/>
          <p:cNvSpPr txBox="1"/>
          <p:nvPr/>
        </p:nvSpPr>
        <p:spPr>
          <a:xfrm flipH="1">
            <a:off x="8344128" y="4697194"/>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22,400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7,900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転倒防止対策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693398"/>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54804"/>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20"/>
          <a:srcRect l="12285" t="20323" r="33121" b="13059"/>
          <a:stretch/>
        </p:blipFill>
        <p:spPr>
          <a:xfrm>
            <a:off x="3322583" y="5463885"/>
            <a:ext cx="2247900" cy="1737389"/>
          </a:xfrm>
          <a:prstGeom prst="rect">
            <a:avLst/>
          </a:prstGeom>
        </p:spPr>
      </p:pic>
      <p:pic>
        <p:nvPicPr>
          <p:cNvPr id="96" name="図 95">
            <a:extLst>
              <a:ext uri="{FF2B5EF4-FFF2-40B4-BE49-F238E27FC236}">
                <a16:creationId xmlns:a16="http://schemas.microsoft.com/office/drawing/2014/main" id="{AA50F2CD-3BF9-2C23-5924-9578DB19D739}"/>
              </a:ext>
            </a:extLst>
          </p:cNvPr>
          <p:cNvPicPr>
            <a:picLocks noChangeAspect="1"/>
          </p:cNvPicPr>
          <p:nvPr/>
        </p:nvPicPr>
        <p:blipFill>
          <a:blip r:embed="rId21"/>
          <a:srcRect l="11912" t="12752" r="33876" b="19830"/>
          <a:stretch/>
        </p:blipFill>
        <p:spPr>
          <a:xfrm>
            <a:off x="3338458" y="7415222"/>
            <a:ext cx="2216150" cy="1722428"/>
          </a:xfrm>
          <a:prstGeom prst="rect">
            <a:avLst/>
          </a:prstGeom>
        </p:spPr>
      </p:pic>
      <p:pic>
        <p:nvPicPr>
          <p:cNvPr id="97" name="図 96">
            <a:extLst>
              <a:ext uri="{FF2B5EF4-FFF2-40B4-BE49-F238E27FC236}">
                <a16:creationId xmlns:a16="http://schemas.microsoft.com/office/drawing/2014/main" id="{F1E03FD5-3254-6CF0-6C35-B372221CF79B}"/>
              </a:ext>
            </a:extLst>
          </p:cNvPr>
          <p:cNvPicPr>
            <a:picLocks noChangeAspect="1"/>
          </p:cNvPicPr>
          <p:nvPr/>
        </p:nvPicPr>
        <p:blipFill>
          <a:blip r:embed="rId22"/>
          <a:srcRect l="868" r="868"/>
          <a:stretch/>
        </p:blipFill>
        <p:spPr>
          <a:xfrm>
            <a:off x="1746737" y="8285142"/>
            <a:ext cx="963209" cy="783879"/>
          </a:xfrm>
          <a:prstGeom prst="rect">
            <a:avLst/>
          </a:prstGeom>
        </p:spPr>
      </p:pic>
      <p:grpSp>
        <p:nvGrpSpPr>
          <p:cNvPr id="98" name="グループ化 97">
            <a:extLst>
              <a:ext uri="{FF2B5EF4-FFF2-40B4-BE49-F238E27FC236}">
                <a16:creationId xmlns:a16="http://schemas.microsoft.com/office/drawing/2014/main" id="{A93989F6-9B72-C0F9-4562-629A747B85C7}"/>
              </a:ext>
            </a:extLst>
          </p:cNvPr>
          <p:cNvGrpSpPr/>
          <p:nvPr/>
        </p:nvGrpSpPr>
        <p:grpSpPr>
          <a:xfrm>
            <a:off x="314977" y="8052250"/>
            <a:ext cx="1027264" cy="1096817"/>
            <a:chOff x="4478171" y="5241779"/>
            <a:chExt cx="1651234" cy="1763034"/>
          </a:xfrm>
        </p:grpSpPr>
        <p:pic>
          <p:nvPicPr>
            <p:cNvPr id="99" name="図 51">
              <a:extLst>
                <a:ext uri="{FF2B5EF4-FFF2-40B4-BE49-F238E27FC236}">
                  <a16:creationId xmlns:a16="http://schemas.microsoft.com/office/drawing/2014/main" id="{487730C1-43F6-F1AF-2B60-E9800664344E}"/>
                </a:ext>
              </a:extLst>
            </p:cNvPr>
            <p:cNvPicPr>
              <a:picLocks noChangeAspect="1"/>
            </p:cNvPicPr>
            <p:nvPr/>
          </p:nvPicPr>
          <p:blipFill rotWithShape="1">
            <a:blip r:embed="rId23">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2" descr="「スマートフォン」の画像検索結果">
              <a:extLst>
                <a:ext uri="{FF2B5EF4-FFF2-40B4-BE49-F238E27FC236}">
                  <a16:creationId xmlns:a16="http://schemas.microsoft.com/office/drawing/2014/main" id="{1090F37C-E549-117D-E116-149EA5472EE1}"/>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図 100">
              <a:extLst>
                <a:ext uri="{FF2B5EF4-FFF2-40B4-BE49-F238E27FC236}">
                  <a16:creationId xmlns:a16="http://schemas.microsoft.com/office/drawing/2014/main" id="{B40789BF-60FB-D4A2-FF66-8DAAD7A96858}"/>
                </a:ext>
              </a:extLst>
            </p:cNvPr>
            <p:cNvPicPr>
              <a:picLocks noChangeAspect="1"/>
            </p:cNvPicPr>
            <p:nvPr/>
          </p:nvPicPr>
          <p:blipFill rotWithShape="1">
            <a:blip r:embed="rId25"/>
            <a:srcRect b="20647"/>
            <a:stretch/>
          </p:blipFill>
          <p:spPr>
            <a:xfrm>
              <a:off x="4567242" y="5462821"/>
              <a:ext cx="623077" cy="1250919"/>
            </a:xfrm>
            <a:prstGeom prst="rect">
              <a:avLst/>
            </a:prstGeom>
          </p:spPr>
        </p:pic>
        <p:pic>
          <p:nvPicPr>
            <p:cNvPr id="102" name="図 101">
              <a:extLst>
                <a:ext uri="{FF2B5EF4-FFF2-40B4-BE49-F238E27FC236}">
                  <a16:creationId xmlns:a16="http://schemas.microsoft.com/office/drawing/2014/main" id="{FA075302-7241-4843-D75A-6C6045A494A1}"/>
                </a:ext>
              </a:extLst>
            </p:cNvPr>
            <p:cNvPicPr>
              <a:picLocks noChangeAspect="1"/>
            </p:cNvPicPr>
            <p:nvPr/>
          </p:nvPicPr>
          <p:blipFill rotWithShape="1">
            <a:blip r:embed="rId25"/>
            <a:srcRect t="93213"/>
            <a:stretch/>
          </p:blipFill>
          <p:spPr>
            <a:xfrm>
              <a:off x="4558036" y="6659875"/>
              <a:ext cx="638166" cy="109581"/>
            </a:xfrm>
            <a:prstGeom prst="rect">
              <a:avLst/>
            </a:prstGeom>
          </p:spPr>
        </p:pic>
      </p:grpSp>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465550"/>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or</a:t>
            </a: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556912"/>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379032" y="5543470"/>
            <a:ext cx="2597468" cy="1162883"/>
          </a:xfrm>
          <a:prstGeom prst="rect">
            <a:avLst/>
          </a:prstGeom>
        </p:spPr>
      </p:pic>
      <p:sp>
        <p:nvSpPr>
          <p:cNvPr id="113" name="矢印: 右 112">
            <a:extLst>
              <a:ext uri="{FF2B5EF4-FFF2-40B4-BE49-F238E27FC236}">
                <a16:creationId xmlns:a16="http://schemas.microsoft.com/office/drawing/2014/main" id="{19DB9032-02B7-B381-C87A-F35C5744A39E}"/>
              </a:ext>
            </a:extLst>
          </p:cNvPr>
          <p:cNvSpPr/>
          <p:nvPr/>
        </p:nvSpPr>
        <p:spPr>
          <a:xfrm>
            <a:off x="2995001" y="6356903"/>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矢印: 右 113">
            <a:extLst>
              <a:ext uri="{FF2B5EF4-FFF2-40B4-BE49-F238E27FC236}">
                <a16:creationId xmlns:a16="http://schemas.microsoft.com/office/drawing/2014/main" id="{2C6BD78B-0E05-2F81-A582-91F687B5EB24}"/>
              </a:ext>
            </a:extLst>
          </p:cNvPr>
          <p:cNvSpPr/>
          <p:nvPr/>
        </p:nvSpPr>
        <p:spPr>
          <a:xfrm>
            <a:off x="2995001" y="8143211"/>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7355B7AF-0424-7DE7-3A27-0FA1D34F165E}"/>
              </a:ext>
            </a:extLst>
          </p:cNvPr>
          <p:cNvSpPr/>
          <p:nvPr/>
        </p:nvSpPr>
        <p:spPr>
          <a:xfrm>
            <a:off x="2995001" y="6448425"/>
            <a:ext cx="171102" cy="193932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a:extLst>
              <a:ext uri="{FF2B5EF4-FFF2-40B4-BE49-F238E27FC236}">
                <a16:creationId xmlns:a16="http://schemas.microsoft.com/office/drawing/2014/main" id="{F49C3E28-0A72-D992-D4BC-D8516FE44C1A}"/>
              </a:ext>
            </a:extLst>
          </p:cNvPr>
          <p:cNvSpPr/>
          <p:nvPr/>
        </p:nvSpPr>
        <p:spPr>
          <a:xfrm rot="5400000">
            <a:off x="2794144" y="7968542"/>
            <a:ext cx="171102" cy="35451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270550" y="6933331"/>
            <a:ext cx="584535" cy="53483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423826" y="6958774"/>
            <a:ext cx="723275"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直線コネクタ 9">
            <a:extLst>
              <a:ext uri="{FF2B5EF4-FFF2-40B4-BE49-F238E27FC236}">
                <a16:creationId xmlns:a16="http://schemas.microsoft.com/office/drawing/2014/main" id="{E3A93F7A-0E6C-4F6F-1584-E5D9F5D6CC84}"/>
              </a:ext>
            </a:extLst>
          </p:cNvPr>
          <p:cNvCxnSpPr>
            <a:cxnSpLocks noChangeShapeType="1"/>
          </p:cNvCxnSpPr>
          <p:nvPr/>
        </p:nvCxnSpPr>
        <p:spPr bwMode="auto">
          <a:xfrm>
            <a:off x="5858671" y="5873344"/>
            <a:ext cx="680655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42" name="図 341"/>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1810961" y="5821329"/>
            <a:ext cx="523750" cy="772651"/>
          </a:xfrm>
          <a:prstGeom prst="rect">
            <a:avLst/>
          </a:prstGeom>
        </p:spPr>
      </p:pic>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4321042C-BE30-573F-423B-3EA94301F1D4}"/>
              </a:ext>
            </a:extLst>
          </p:cNvPr>
          <p:cNvSpPr txBox="1"/>
          <p:nvPr/>
        </p:nvSpPr>
        <p:spPr>
          <a:xfrm>
            <a:off x="1872766" y="4928026"/>
            <a:ext cx="1601721" cy="184666"/>
          </a:xfrm>
          <a:prstGeom prst="rect">
            <a:avLst/>
          </a:prstGeom>
          <a:noFill/>
        </p:spPr>
        <p:txBody>
          <a:bodyPr wrap="none" rtlCol="0">
            <a:spAutoFit/>
          </a:bodyPr>
          <a:lstStyle/>
          <a:p>
            <a:r>
              <a:rPr kumimoji="1" lang="en-US" altLang="ja-JP" sz="600" dirty="0"/>
              <a:t>※</a:t>
            </a:r>
            <a:r>
              <a:rPr kumimoji="1" lang="ja-JP" altLang="en-US" sz="600" dirty="0"/>
              <a:t>写真は</a:t>
            </a:r>
            <a:r>
              <a:rPr kumimoji="1" lang="en-US" altLang="ja-JP" sz="600" dirty="0"/>
              <a:t>1</a:t>
            </a:r>
            <a:r>
              <a:rPr kumimoji="1" lang="ja-JP" altLang="en-US" sz="600" dirty="0"/>
              <a:t>缶</a:t>
            </a:r>
            <a:r>
              <a:rPr kumimoji="1" lang="en-US" altLang="ja-JP" sz="600" dirty="0"/>
              <a:t>370L</a:t>
            </a:r>
            <a:r>
              <a:rPr kumimoji="1" lang="ja-JP" altLang="en-US" sz="600" dirty="0"/>
              <a:t>を例に説明しています。</a:t>
            </a:r>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4993</TotalTime>
  <Words>1592</Words>
  <Application>Microsoft Office PowerPoint</Application>
  <PresentationFormat>A3 297x420 mm</PresentationFormat>
  <Paragraphs>208</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332</cp:revision>
  <cp:lastPrinted>2023-12-13T05:58:51Z</cp:lastPrinted>
  <dcterms:created xsi:type="dcterms:W3CDTF">2020-12-15T06:24:16Z</dcterms:created>
  <dcterms:modified xsi:type="dcterms:W3CDTF">2026-10-06T09:05:59Z</dcterms:modified>
</cp:coreProperties>
</file>