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88" autoAdjust="0"/>
    <p:restoredTop sz="91872" autoAdjust="0"/>
  </p:normalViewPr>
  <p:slideViewPr>
    <p:cSldViewPr snapToGrid="0">
      <p:cViewPr varScale="1">
        <p:scale>
          <a:sx n="56" d="100"/>
          <a:sy n="56" d="100"/>
        </p:scale>
        <p:origin x="102" y="930"/>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3.jp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jpeg"/><Relationship Id="rId24" Type="http://schemas.openxmlformats.org/officeDocument/2006/relationships/image" Target="../media/image22.jpe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9.png"/><Relationship Id="rId18" Type="http://schemas.openxmlformats.org/officeDocument/2006/relationships/image" Target="../media/image34.png"/><Relationship Id="rId26" Type="http://schemas.openxmlformats.org/officeDocument/2006/relationships/image" Target="../media/image40.svg"/><Relationship Id="rId3" Type="http://schemas.openxmlformats.org/officeDocument/2006/relationships/image" Target="../media/image24.svg"/><Relationship Id="rId21" Type="http://schemas.openxmlformats.org/officeDocument/2006/relationships/image" Target="../media/image37.png"/><Relationship Id="rId7" Type="http://schemas.openxmlformats.org/officeDocument/2006/relationships/image" Target="../media/image3.png"/><Relationship Id="rId12" Type="http://schemas.openxmlformats.org/officeDocument/2006/relationships/image" Target="../media/image28.png"/><Relationship Id="rId17" Type="http://schemas.openxmlformats.org/officeDocument/2006/relationships/image" Target="../media/image33.png"/><Relationship Id="rId25" Type="http://schemas.openxmlformats.org/officeDocument/2006/relationships/image" Target="../media/image19.png"/><Relationship Id="rId2" Type="http://schemas.openxmlformats.org/officeDocument/2006/relationships/notesSlide" Target="../notesSlides/notesSlide2.xml"/><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7.png"/><Relationship Id="rId24" Type="http://schemas.openxmlformats.org/officeDocument/2006/relationships/image" Target="../media/image18.png"/><Relationship Id="rId5" Type="http://schemas.openxmlformats.org/officeDocument/2006/relationships/image" Target="../media/image1.png"/><Relationship Id="rId15" Type="http://schemas.openxmlformats.org/officeDocument/2006/relationships/image" Target="../media/image31.jpeg"/><Relationship Id="rId23" Type="http://schemas.openxmlformats.org/officeDocument/2006/relationships/image" Target="../media/image39.emf"/><Relationship Id="rId10" Type="http://schemas.openxmlformats.org/officeDocument/2006/relationships/image" Target="../media/image26.png"/><Relationship Id="rId19" Type="http://schemas.openxmlformats.org/officeDocument/2006/relationships/image" Target="../media/image35.jpeg"/><Relationship Id="rId4" Type="http://schemas.openxmlformats.org/officeDocument/2006/relationships/image" Target="../media/image25.png"/><Relationship Id="rId9" Type="http://schemas.openxmlformats.org/officeDocument/2006/relationships/image" Target="../media/image5.png"/><Relationship Id="rId14" Type="http://schemas.openxmlformats.org/officeDocument/2006/relationships/image" Target="../media/image30.jpeg"/><Relationship Id="rId22" Type="http://schemas.openxmlformats.org/officeDocument/2006/relationships/image" Target="../media/image38.jpg"/><Relationship Id="rId27"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4">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ふろ自動</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スイッチオン</a:t>
                  </a:r>
                  <a:endParaRPr lang="ja-JP" altLang="en-US" sz="500">
                    <a:ea typeface="ＭＳ Ｐゴシック" panose="020B0600070205080204" pitchFamily="50" charset="-128"/>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お湯はり開始</a:t>
                  </a:r>
                  <a:endParaRPr lang="ja-JP" altLang="en-US" sz="500">
                    <a:ea typeface="ＭＳ Ｐゴシック" panose="020B0600070205080204" pitchFamily="50" charset="-128"/>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設定された湯温・</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湯量でお湯はり停止</a:t>
                  </a:r>
                  <a:endParaRPr lang="ja-JP" altLang="en-US" sz="500">
                    <a:ea typeface="ＭＳ Ｐゴシック" panose="020B0600070205080204" pitchFamily="50" charset="-128"/>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メロディと音声</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ガイドでお知らせ</a:t>
                  </a:r>
                  <a:endParaRPr lang="ja-JP" altLang="en-US" sz="500">
                    <a:ea typeface="ＭＳ Ｐゴシック" panose="020B0600070205080204" pitchFamily="50" charset="-128"/>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入浴を待機</a:t>
                  </a:r>
                  <a:endParaRPr lang="ja-JP" altLang="en-US" sz="500">
                    <a:ea typeface="ＭＳ Ｐゴシック" panose="020B0600070205080204" pitchFamily="50" charset="-128"/>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入浴を検知して</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設定湯温に追いだき</a:t>
                  </a:r>
                  <a:endParaRPr lang="ja-JP" altLang="en-US" sz="500">
                    <a:ea typeface="ＭＳ Ｐゴシック" panose="020B0600070205080204" pitchFamily="50" charset="-128"/>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22" name="Picture 429" descr="C:\Users\0128282\Desktop\アセット 1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19" name="図 178"/>
              <p:cNvPicPr>
                <a:picLocks noChangeAspect="1"/>
              </p:cNvPicPr>
              <p:nvPr/>
            </p:nvPicPr>
            <p:blipFill>
              <a:blip r:embed="rId6">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390" name="テキスト ボックス 14"/>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 name="図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6194" y="1886705"/>
            <a:ext cx="1765264" cy="11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 name="図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427653" y="305839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pic>
        <p:nvPicPr>
          <p:cNvPr id="416" name="Picture 24" descr="7"/>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0572" y="284656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9" name="Rectangle 33"/>
          <p:cNvSpPr>
            <a:spLocks/>
          </p:cNvSpPr>
          <p:nvPr/>
        </p:nvSpPr>
        <p:spPr bwMode="auto">
          <a:xfrm>
            <a:off x="2589962" y="266820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635580"/>
            <a:ext cx="2419350" cy="473123"/>
            <a:chOff x="168669" y="2921069"/>
            <a:chExt cx="2419350" cy="473123"/>
          </a:xfrm>
        </p:grpSpPr>
        <p:sp>
          <p:nvSpPr>
            <p:cNvPr id="421" name="Rectangle 26"/>
            <p:cNvSpPr>
              <a:spLocks/>
            </p:cNvSpPr>
            <p:nvPr/>
          </p:nvSpPr>
          <p:spPr bwMode="auto">
            <a:xfrm>
              <a:off x="168669" y="2921069"/>
              <a:ext cx="380871"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E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800619" y="3056462"/>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年間給湯保温効率</a:t>
              </a:r>
            </a:p>
          </p:txBody>
        </p:sp>
        <p:sp>
          <p:nvSpPr>
            <p:cNvPr id="426" name="Rectangle 31"/>
            <p:cNvSpPr>
              <a:spLocks/>
            </p:cNvSpPr>
            <p:nvPr/>
          </p:nvSpPr>
          <p:spPr bwMode="auto">
            <a:xfrm>
              <a:off x="1054125" y="3114814"/>
              <a:ext cx="470641"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111</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3.9</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2164490"/>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2302040"/>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1,478,400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1,344,000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53658" y="1910703"/>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CHP-HXE46AZ2</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2" name="図 1"/>
          <p:cNvPicPr>
            <a:picLocks noChangeAspect="1"/>
          </p:cNvPicPr>
          <p:nvPr/>
        </p:nvPicPr>
        <p:blipFill rotWithShape="1">
          <a:blip r:embed="rId11" cstate="print">
            <a:extLst>
              <a:ext uri="{28A0092B-C50C-407E-A947-70E740481C1C}">
                <a14:useLocalDpi xmlns:a14="http://schemas.microsoft.com/office/drawing/2010/main" val="0"/>
              </a:ext>
            </a:extLst>
          </a:blip>
          <a:srcRect l="6648" t="3253" r="7346" b="9170"/>
          <a:stretch/>
        </p:blipFill>
        <p:spPr>
          <a:xfrm>
            <a:off x="6131196" y="1942040"/>
            <a:ext cx="1248007" cy="1017519"/>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741200" y="1082880"/>
            <a:ext cx="1521927" cy="615580"/>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43" name="テキスト ボックス 10">
            <a:extLst>
              <a:ext uri="{FF2B5EF4-FFF2-40B4-BE49-F238E27FC236}">
                <a16:creationId xmlns:a16="http://schemas.microsoft.com/office/drawing/2014/main" id="{755379C3-35A2-CDD7-E015-E7E0B1C077B9}"/>
              </a:ext>
            </a:extLst>
          </p:cNvPr>
          <p:cNvSpPr txBox="1">
            <a:spLocks noChangeArrowheads="1"/>
          </p:cNvSpPr>
          <p:nvPr/>
        </p:nvSpPr>
        <p:spPr bwMode="auto">
          <a:xfrm>
            <a:off x="933723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51" name="テキスト ボックス 50">
            <a:extLst>
              <a:ext uri="{FF2B5EF4-FFF2-40B4-BE49-F238E27FC236}">
                <a16:creationId xmlns:a16="http://schemas.microsoft.com/office/drawing/2014/main" id="{8345C57B-3777-018A-EB76-41572C04C6E4}"/>
              </a:ext>
            </a:extLst>
          </p:cNvPr>
          <p:cNvSpPr txBox="1"/>
          <p:nvPr/>
        </p:nvSpPr>
        <p:spPr>
          <a:xfrm>
            <a:off x="9428897" y="1558927"/>
            <a:ext cx="2185989" cy="615553"/>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endParaRPr lang="en-US" altLang="ja-JP" sz="1000" dirty="0">
              <a:effectLst/>
              <a:latin typeface="HGPｺﾞｼｯｸM" panose="020B0600000000000000" pitchFamily="50" charset="-128"/>
              <a:ea typeface="HGPｺﾞｼｯｸM" panose="020B0600000000000000" pitchFamily="50" charset="-128"/>
            </a:endParaRPr>
          </a:p>
          <a:p>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latin typeface="HGPｺﾞｼｯｸE" panose="020B0900000000000000" pitchFamily="50" charset="-128"/>
                <a:ea typeface="HGPｺﾞｼｯｸE" panose="020B0900000000000000" pitchFamily="50" charset="-128"/>
              </a:rPr>
              <a:t>26</a:t>
            </a:r>
            <a:r>
              <a:rPr lang="en-US" altLang="ja-JP" sz="2000" dirty="0">
                <a:effectLst/>
                <a:latin typeface="HGPｺﾞｼｯｸE" panose="020B0900000000000000" pitchFamily="50" charset="-128"/>
                <a:ea typeface="HGPｺﾞｼｯｸE" panose="020B0900000000000000" pitchFamily="50" charset="-128"/>
              </a:rPr>
              <a:t>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52" name="テキスト ボックス 51">
            <a:extLst>
              <a:ext uri="{FF2B5EF4-FFF2-40B4-BE49-F238E27FC236}">
                <a16:creationId xmlns:a16="http://schemas.microsoft.com/office/drawing/2014/main" id="{49086CF1-1387-0142-D74B-35F5A3C98185}"/>
              </a:ext>
            </a:extLst>
          </p:cNvPr>
          <p:cNvSpPr txBox="1"/>
          <p:nvPr/>
        </p:nvSpPr>
        <p:spPr>
          <a:xfrm>
            <a:off x="10548126" y="1808350"/>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300kPa</a:t>
            </a:r>
            <a:endParaRPr lang="ja-JP" altLang="en-US" sz="36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3" name="矢印: 右 52">
            <a:extLst>
              <a:ext uri="{FF2B5EF4-FFF2-40B4-BE49-F238E27FC236}">
                <a16:creationId xmlns:a16="http://schemas.microsoft.com/office/drawing/2014/main" id="{2A0ACEA5-4876-FEE3-149A-A85DE0493C97}"/>
              </a:ext>
            </a:extLst>
          </p:cNvPr>
          <p:cNvSpPr/>
          <p:nvPr/>
        </p:nvSpPr>
        <p:spPr>
          <a:xfrm>
            <a:off x="10404756" y="1942040"/>
            <a:ext cx="432904"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3"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4" cstate="print"/>
            <a:stretch>
              <a:fillRect/>
            </a:stretch>
          </p:blipFill>
          <p:spPr>
            <a:xfrm>
              <a:off x="1079921" y="2323413"/>
              <a:ext cx="199285" cy="107861"/>
            </a:xfrm>
            <a:prstGeom prst="rect">
              <a:avLst/>
            </a:prstGeom>
          </p:spPr>
        </p:pic>
      </p:grpSp>
      <p:pic>
        <p:nvPicPr>
          <p:cNvPr id="180" name="図 179" descr="グラフ, ダイアグラム&#10;&#10;AI によって生成されたコンテンツは間違っている可能性があります。">
            <a:extLst>
              <a:ext uri="{FF2B5EF4-FFF2-40B4-BE49-F238E27FC236}">
                <a16:creationId xmlns:a16="http://schemas.microsoft.com/office/drawing/2014/main" id="{27AC7921-5C69-B1B9-D854-14E879019F34}"/>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b="17163"/>
          <a:stretch/>
        </p:blipFill>
        <p:spPr bwMode="auto">
          <a:xfrm>
            <a:off x="9416482" y="2403643"/>
            <a:ext cx="2312484" cy="1050749"/>
          </a:xfrm>
          <a:prstGeom prst="rect">
            <a:avLst/>
          </a:prstGeom>
          <a:noFill/>
          <a:ln>
            <a:noFill/>
          </a:ln>
          <a:extLst>
            <a:ext uri="{53640926-AAD7-44D8-BBD7-CCE9431645EC}">
              <a14:shadowObscured xmlns:a14="http://schemas.microsoft.com/office/drawing/2010/main"/>
            </a:ext>
          </a:extLst>
        </p:spPr>
      </p:pic>
      <p:sp>
        <p:nvSpPr>
          <p:cNvPr id="39" name="テキスト ボックス 274">
            <a:extLst>
              <a:ext uri="{FF2B5EF4-FFF2-40B4-BE49-F238E27FC236}">
                <a16:creationId xmlns:a16="http://schemas.microsoft.com/office/drawing/2014/main" id="{7BE1904D-8BD5-3EBD-DA56-9C7D86283A60}"/>
              </a:ext>
            </a:extLst>
          </p:cNvPr>
          <p:cNvSpPr txBox="1"/>
          <p:nvPr/>
        </p:nvSpPr>
        <p:spPr>
          <a:xfrm>
            <a:off x="11642160" y="2436473"/>
            <a:ext cx="1190272" cy="55399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350kPa</a:t>
            </a:r>
            <a:r>
              <a:rPr lang="ja-JP" altLang="en-US" sz="600" dirty="0">
                <a:latin typeface="メイリオ" panose="020B0604030504040204" pitchFamily="50" charset="-128"/>
                <a:ea typeface="メイリオ" panose="020B0604030504040204" pitchFamily="50" charset="-128"/>
              </a:rPr>
              <a:t>、</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レクト出湯、 架橋ポリエ</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がり。</a:t>
            </a:r>
            <a:endParaRPr kumimoji="1" lang="ja-JP" altLang="en-US" sz="600" dirty="0">
              <a:latin typeface="メイリオ" panose="020B0604030504040204" pitchFamily="50" charset="-128"/>
              <a:ea typeface="メイリオ" panose="020B0604030504040204" pitchFamily="50" charset="-128"/>
            </a:endParaRPr>
          </a:p>
        </p:txBody>
      </p:sp>
      <p:pic>
        <p:nvPicPr>
          <p:cNvPr id="3" name="図 2"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5BEC9D35-D301-3AAE-D021-99D2D2A992CF}"/>
              </a:ext>
            </a:extLst>
          </p:cNvPr>
          <p:cNvPicPr>
            <a:picLocks noChangeAspect="1"/>
          </p:cNvPicPr>
          <p:nvPr/>
        </p:nvPicPr>
        <p:blipFill>
          <a:blip r:embed="rId16" cstate="print">
            <a:extLst>
              <a:ext uri="{28A0092B-C50C-407E-A947-70E740481C1C}">
                <a14:useLocalDpi xmlns:a14="http://schemas.microsoft.com/office/drawing/2010/main" val="0"/>
              </a:ext>
            </a:extLst>
          </a:blip>
          <a:srcRect l="48133"/>
          <a:stretch/>
        </p:blipFill>
        <p:spPr>
          <a:xfrm>
            <a:off x="4740505" y="951976"/>
            <a:ext cx="1387292" cy="2588424"/>
          </a:xfrm>
          <a:prstGeom prst="rect">
            <a:avLst/>
          </a:prstGeom>
        </p:spPr>
      </p:pic>
      <p:sp>
        <p:nvSpPr>
          <p:cNvPr id="4" name="吹き出し: 円形 3">
            <a:extLst>
              <a:ext uri="{FF2B5EF4-FFF2-40B4-BE49-F238E27FC236}">
                <a16:creationId xmlns:a16="http://schemas.microsoft.com/office/drawing/2014/main" id="{70058126-1B8C-462C-E9DF-C3B37447594B}"/>
              </a:ext>
            </a:extLst>
          </p:cNvPr>
          <p:cNvSpPr/>
          <p:nvPr/>
        </p:nvSpPr>
        <p:spPr>
          <a:xfrm>
            <a:off x="12160142" y="1516665"/>
            <a:ext cx="518040" cy="373208"/>
          </a:xfrm>
          <a:prstGeom prst="wedgeEllipseCallout">
            <a:avLst>
              <a:gd name="adj1" fmla="val -54844"/>
              <a:gd name="adj2" fmla="val 52349"/>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dirty="0"/>
          </a:p>
        </p:txBody>
      </p:sp>
      <p:pic>
        <p:nvPicPr>
          <p:cNvPr id="34" name="図 33">
            <a:extLst>
              <a:ext uri="{FF2B5EF4-FFF2-40B4-BE49-F238E27FC236}">
                <a16:creationId xmlns:a16="http://schemas.microsoft.com/office/drawing/2014/main" id="{1B6323FE-BD7B-6499-EBE8-684AE031616C}"/>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656498" y="2479759"/>
            <a:ext cx="1225263" cy="974375"/>
          </a:xfrm>
          <a:prstGeom prst="rect">
            <a:avLst/>
          </a:prstGeom>
        </p:spPr>
      </p:pic>
      <p:pic>
        <p:nvPicPr>
          <p:cNvPr id="40" name="図 39">
            <a:extLst>
              <a:ext uri="{FF2B5EF4-FFF2-40B4-BE49-F238E27FC236}">
                <a16:creationId xmlns:a16="http://schemas.microsoft.com/office/drawing/2014/main" id="{3E09588F-EDDA-C1E5-706C-7315422EE53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57220" y="765223"/>
            <a:ext cx="2140158" cy="1152746"/>
          </a:xfrm>
          <a:prstGeom prst="rect">
            <a:avLst/>
          </a:prstGeom>
        </p:spPr>
      </p:pic>
      <p:sp>
        <p:nvSpPr>
          <p:cNvPr id="41" name="Rectangle 61">
            <a:extLst>
              <a:ext uri="{FF2B5EF4-FFF2-40B4-BE49-F238E27FC236}">
                <a16:creationId xmlns:a16="http://schemas.microsoft.com/office/drawing/2014/main" id="{1F8D3E82-7A0D-64C5-40AF-F8452A4A7430}"/>
              </a:ext>
            </a:extLst>
          </p:cNvPr>
          <p:cNvSpPr>
            <a:spLocks/>
          </p:cNvSpPr>
          <p:nvPr/>
        </p:nvSpPr>
        <p:spPr bwMode="auto">
          <a:xfrm>
            <a:off x="315048" y="1098941"/>
            <a:ext cx="2059422" cy="590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nSpc>
                <a:spcPct val="115000"/>
              </a:lnSpc>
              <a:spcBef>
                <a:spcPct val="0"/>
              </a:spcBef>
              <a:buSz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快適・便利機能をフル搭載</a:t>
            </a:r>
          </a:p>
          <a:p>
            <a:pPr algn="ctr">
              <a:lnSpc>
                <a:spcPct val="115000"/>
              </a:lnSpc>
              <a:spcBef>
                <a:spcPct val="0"/>
              </a:spcBef>
              <a:buSzTx/>
              <a:buNone/>
            </a:pPr>
            <a:r>
              <a:rPr lang="ja-JP" altLang="en-US" sz="1400" b="1"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プレミアム</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なエコキュート。</a:t>
            </a:r>
          </a:p>
        </p:txBody>
      </p:sp>
      <p:sp>
        <p:nvSpPr>
          <p:cNvPr id="42" name="Rectangle 30">
            <a:extLst>
              <a:ext uri="{FF2B5EF4-FFF2-40B4-BE49-F238E27FC236}">
                <a16:creationId xmlns:a16="http://schemas.microsoft.com/office/drawing/2014/main" id="{789A5DE5-0266-42C2-FFBA-0795CE49D156}"/>
              </a:ext>
            </a:extLst>
          </p:cNvPr>
          <p:cNvSpPr>
            <a:spLocks/>
          </p:cNvSpPr>
          <p:nvPr/>
        </p:nvSpPr>
        <p:spPr bwMode="auto">
          <a:xfrm>
            <a:off x="224024" y="3199246"/>
            <a:ext cx="2454048" cy="2308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★「エネルギー消費性能計算プログラムについて、詳しくはこちらをご覧ください。</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a:lnSpc>
                <a:spcPct val="90000"/>
              </a:lnSpc>
              <a:spcBef>
                <a:spcPct val="0"/>
              </a:spcBef>
              <a:buSz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https://www.corona.co.jp/eco/lowenergy-about/index.htm</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ｌ</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pic>
        <p:nvPicPr>
          <p:cNvPr id="48" name="図 47" descr="QR コード&#10;&#10;AI によって生成されたコンテンツは間違っている可能性があります。">
            <a:extLst>
              <a:ext uri="{FF2B5EF4-FFF2-40B4-BE49-F238E27FC236}">
                <a16:creationId xmlns:a16="http://schemas.microsoft.com/office/drawing/2014/main" id="{7060616A-6DBE-6401-53D9-39A902EAE804}"/>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580726" y="3144454"/>
            <a:ext cx="387396" cy="387396"/>
          </a:xfrm>
          <a:prstGeom prst="rect">
            <a:avLst/>
          </a:prstGeom>
        </p:spPr>
      </p:pic>
      <p:sp>
        <p:nvSpPr>
          <p:cNvPr id="49" name="Rectangle 30">
            <a:extLst>
              <a:ext uri="{FF2B5EF4-FFF2-40B4-BE49-F238E27FC236}">
                <a16:creationId xmlns:a16="http://schemas.microsoft.com/office/drawing/2014/main" id="{7D89D8AF-A4CE-F5FA-2141-1C7F6B6EE4A0}"/>
              </a:ext>
            </a:extLst>
          </p:cNvPr>
          <p:cNvSpPr>
            <a:spLocks/>
          </p:cNvSpPr>
          <p:nvPr/>
        </p:nvSpPr>
        <p:spPr bwMode="auto">
          <a:xfrm>
            <a:off x="2610717" y="2671927"/>
            <a:ext cx="787400" cy="4385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効率の入力値は、</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上記システム形式を指定ください。★</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50" name="正方形/長方形 49">
            <a:extLst>
              <a:ext uri="{FF2B5EF4-FFF2-40B4-BE49-F238E27FC236}">
                <a16:creationId xmlns:a16="http://schemas.microsoft.com/office/drawing/2014/main" id="{1B7E28A2-2B79-675F-A432-02A18EACE14F}"/>
              </a:ext>
            </a:extLst>
          </p:cNvPr>
          <p:cNvSpPr/>
          <p:nvPr/>
        </p:nvSpPr>
        <p:spPr>
          <a:xfrm>
            <a:off x="12117637" y="1544746"/>
            <a:ext cx="603050" cy="348813"/>
          </a:xfrm>
          <a:prstGeom prst="rect">
            <a:avLst/>
          </a:prstGeom>
          <a:noFill/>
        </p:spPr>
        <p:txBody>
          <a:bodyPr wrap="none" lIns="91440" tIns="45720" rIns="91440" bIns="45720">
            <a:spAutoFit/>
          </a:bodyPr>
          <a:lstStyle/>
          <a:p>
            <a:pPr algn="ctr">
              <a:lnSpc>
                <a:spcPts val="1000"/>
              </a:lnSpc>
            </a:pPr>
            <a:r>
              <a:rPr lang="ja-JP" altLang="en-US"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約</a:t>
            </a:r>
            <a:r>
              <a:rPr lang="en-US" altLang="ja-JP" sz="12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15</a:t>
            </a:r>
            <a:r>
              <a:rPr lang="ja-JP" altLang="en-US"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a:t>
            </a:r>
            <a:endParaRPr lang="en-US" altLang="ja-JP"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a:p>
            <a:pPr algn="ctr">
              <a:lnSpc>
                <a:spcPts val="1000"/>
              </a:lnSpc>
            </a:pPr>
            <a:r>
              <a:rPr lang="en-US" altLang="ja-JP" sz="9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UP</a:t>
            </a:r>
            <a:endParaRPr lang="ja-JP" altLang="en-US" sz="9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p:txBody>
      </p:sp>
      <p:cxnSp>
        <p:nvCxnSpPr>
          <p:cNvPr id="54" name="直線コネクタ 9">
            <a:extLst>
              <a:ext uri="{FF2B5EF4-FFF2-40B4-BE49-F238E27FC236}">
                <a16:creationId xmlns:a16="http://schemas.microsoft.com/office/drawing/2014/main" id="{A71C387C-A1F1-A818-3DB8-A975BA328866}"/>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2" name="テキスト ボックス 13">
            <a:extLst>
              <a:ext uri="{FF2B5EF4-FFF2-40B4-BE49-F238E27FC236}">
                <a16:creationId xmlns:a16="http://schemas.microsoft.com/office/drawing/2014/main" id="{449085D2-CA84-C83C-1CAC-B74DBE61D9F4}"/>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79" name="正方形/長方形 178">
            <a:extLst>
              <a:ext uri="{FF2B5EF4-FFF2-40B4-BE49-F238E27FC236}">
                <a16:creationId xmlns:a16="http://schemas.microsoft.com/office/drawing/2014/main" id="{00D7BEBB-9D4C-E5EB-0DDB-5EEC16B87058}"/>
              </a:ext>
            </a:extLst>
          </p:cNvPr>
          <p:cNvSpPr/>
          <p:nvPr/>
        </p:nvSpPr>
        <p:spPr>
          <a:xfrm>
            <a:off x="6923187" y="3778994"/>
            <a:ext cx="5163594"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AZ2</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シリーズは様々な電気料金メニューに対応します！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93" name="直線コネクタ 9">
            <a:extLst>
              <a:ext uri="{FF2B5EF4-FFF2-40B4-BE49-F238E27FC236}">
                <a16:creationId xmlns:a16="http://schemas.microsoft.com/office/drawing/2014/main" id="{701FDFAE-79FA-317E-AB38-2EC1F79D7E21}"/>
              </a:ext>
            </a:extLst>
          </p:cNvPr>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4" name="正方形/長方形 19">
            <a:extLst>
              <a:ext uri="{FF2B5EF4-FFF2-40B4-BE49-F238E27FC236}">
                <a16:creationId xmlns:a16="http://schemas.microsoft.com/office/drawing/2014/main" id="{2A0C984A-96BE-758A-9651-1471BDFEC79B}"/>
              </a:ext>
            </a:extLst>
          </p:cNvPr>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95" name="テキスト ボックス 6">
            <a:extLst>
              <a:ext uri="{FF2B5EF4-FFF2-40B4-BE49-F238E27FC236}">
                <a16:creationId xmlns:a16="http://schemas.microsoft.com/office/drawing/2014/main" id="{8FF0EA38-9D37-F191-EB59-8B217484AE13}"/>
              </a:ext>
            </a:extLst>
          </p:cNvPr>
          <p:cNvSpPr txBox="1">
            <a:spLocks noChangeArrowheads="1"/>
          </p:cNvSpPr>
          <p:nvPr/>
        </p:nvSpPr>
        <p:spPr bwMode="auto">
          <a:xfrm>
            <a:off x="6749297" y="7422341"/>
            <a:ext cx="598529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900" b="1" dirty="0">
                <a:latin typeface="BIZ UDPゴシック" panose="020B0400000000000000" pitchFamily="50" charset="-128"/>
                <a:ea typeface="BIZ UDPゴシック" panose="020B0400000000000000" pitchFamily="50" charset="-128"/>
              </a:rPr>
              <a:t>（注</a:t>
            </a:r>
            <a:r>
              <a:rPr kumimoji="1" lang="ja-JP" altLang="en-US" sz="900" b="1" dirty="0">
                <a:latin typeface="メイリオ" panose="020B0604030504040204" pitchFamily="50" charset="-128"/>
                <a:ea typeface="メイリオ" panose="020B0604030504040204" pitchFamily="50" charset="-128"/>
              </a:rPr>
              <a:t>）</a:t>
            </a:r>
            <a:endParaRPr kumimoji="1" lang="en-US" altLang="ja-JP" sz="900" b="1" dirty="0">
              <a:latin typeface="メイリオ" panose="020B0604030504040204" pitchFamily="50" charset="-128"/>
              <a:ea typeface="メイリオ" panose="020B0604030504040204" pitchFamily="50" charset="-128"/>
            </a:endParaRPr>
          </a:p>
          <a:p>
            <a:pPr>
              <a:spcBef>
                <a:spcPts val="0"/>
              </a:spcBef>
              <a:buNone/>
            </a:pPr>
            <a:endParaRPr kumimoji="1"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900" dirty="0">
                <a:latin typeface="メイリオ" panose="020B0604030504040204" pitchFamily="50" charset="-128"/>
                <a:ea typeface="メイリオ" panose="020B0604030504040204" pitchFamily="50" charset="-128"/>
              </a:rPr>
              <a:t>げ</a:t>
            </a:r>
            <a:r>
              <a:rPr lang="ja-JP" altLang="ja-JP" sz="9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「エネルギー性能計算プログラム（住宅版）」（通称</a:t>
            </a:r>
            <a:r>
              <a:rPr lang="en-US" altLang="ja-JP" sz="900" dirty="0">
                <a:latin typeface="メイリオ" panose="020B0604030504040204" pitchFamily="50" charset="-128"/>
                <a:ea typeface="メイリオ" panose="020B0604030504040204" pitchFamily="50" charset="-128"/>
              </a:rPr>
              <a:t>Web</a:t>
            </a:r>
            <a:r>
              <a:rPr lang="ja-JP" altLang="ja-JP" sz="900" dirty="0">
                <a:latin typeface="メイリオ" panose="020B0604030504040204" pitchFamily="50" charset="-128"/>
                <a:ea typeface="メイリオ" panose="020B0604030504040204" pitchFamily="50" charset="-128"/>
              </a:rPr>
              <a:t>プロ）では、給湯設備（ヒートポンプ給湯機）</a:t>
            </a:r>
            <a:r>
              <a:rPr lang="ja-JP" altLang="en-US" sz="900" dirty="0">
                <a:latin typeface="メイリオ" panose="020B0604030504040204" pitchFamily="50" charset="-128"/>
                <a:ea typeface="メイリオ" panose="020B0604030504040204" pitchFamily="50" charset="-128"/>
              </a:rPr>
              <a:t>の</a:t>
            </a:r>
            <a:r>
              <a:rPr lang="ja-JP" altLang="ja-JP" sz="9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pSp>
        <p:nvGrpSpPr>
          <p:cNvPr id="199" name="object 33">
            <a:extLst>
              <a:ext uri="{FF2B5EF4-FFF2-40B4-BE49-F238E27FC236}">
                <a16:creationId xmlns:a16="http://schemas.microsoft.com/office/drawing/2014/main" id="{E77D9F06-D9D5-5D84-D316-DC8CF66C53EB}"/>
              </a:ext>
            </a:extLst>
          </p:cNvPr>
          <p:cNvGrpSpPr/>
          <p:nvPr/>
        </p:nvGrpSpPr>
        <p:grpSpPr>
          <a:xfrm>
            <a:off x="12333825" y="3728220"/>
            <a:ext cx="432434" cy="432434"/>
            <a:chOff x="909735" y="2161233"/>
            <a:chExt cx="432434" cy="432434"/>
          </a:xfrm>
        </p:grpSpPr>
        <p:sp>
          <p:nvSpPr>
            <p:cNvPr id="200" name="object 34">
              <a:extLst>
                <a:ext uri="{FF2B5EF4-FFF2-40B4-BE49-F238E27FC236}">
                  <a16:creationId xmlns:a16="http://schemas.microsoft.com/office/drawing/2014/main" id="{67C195BC-F3CC-DDE2-A890-638A8F8D3A32}"/>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01" name="object 35">
              <a:extLst>
                <a:ext uri="{FF2B5EF4-FFF2-40B4-BE49-F238E27FC236}">
                  <a16:creationId xmlns:a16="http://schemas.microsoft.com/office/drawing/2014/main" id="{50DC2ED8-9CB3-AC47-9094-E285BB44AB9C}"/>
                </a:ext>
              </a:extLst>
            </p:cNvPr>
            <p:cNvPicPr/>
            <p:nvPr/>
          </p:nvPicPr>
          <p:blipFill>
            <a:blip r:embed="rId13" cstate="print"/>
            <a:stretch>
              <a:fillRect/>
            </a:stretch>
          </p:blipFill>
          <p:spPr>
            <a:xfrm>
              <a:off x="972442" y="2324323"/>
              <a:ext cx="87109" cy="106311"/>
            </a:xfrm>
            <a:prstGeom prst="rect">
              <a:avLst/>
            </a:prstGeom>
          </p:spPr>
        </p:pic>
        <p:pic>
          <p:nvPicPr>
            <p:cNvPr id="202" name="object 36">
              <a:extLst>
                <a:ext uri="{FF2B5EF4-FFF2-40B4-BE49-F238E27FC236}">
                  <a16:creationId xmlns:a16="http://schemas.microsoft.com/office/drawing/2014/main" id="{7D2F39B7-4A51-EC4E-E25C-009C523D7CC5}"/>
                </a:ext>
              </a:extLst>
            </p:cNvPr>
            <p:cNvPicPr/>
            <p:nvPr/>
          </p:nvPicPr>
          <p:blipFill>
            <a:blip r:embed="rId14" cstate="print"/>
            <a:stretch>
              <a:fillRect/>
            </a:stretch>
          </p:blipFill>
          <p:spPr>
            <a:xfrm>
              <a:off x="1079921" y="2323413"/>
              <a:ext cx="199285" cy="107861"/>
            </a:xfrm>
            <a:prstGeom prst="rect">
              <a:avLst/>
            </a:prstGeom>
          </p:spPr>
        </p:pic>
      </p:grpSp>
      <p:grpSp>
        <p:nvGrpSpPr>
          <p:cNvPr id="57" name="グループ化 56">
            <a:extLst>
              <a:ext uri="{FF2B5EF4-FFF2-40B4-BE49-F238E27FC236}">
                <a16:creationId xmlns:a16="http://schemas.microsoft.com/office/drawing/2014/main" id="{E82749F2-4DA1-3DD0-EC6C-308FD9C95BEB}"/>
              </a:ext>
            </a:extLst>
          </p:cNvPr>
          <p:cNvGrpSpPr/>
          <p:nvPr/>
        </p:nvGrpSpPr>
        <p:grpSpPr>
          <a:xfrm>
            <a:off x="5963859" y="4147035"/>
            <a:ext cx="591636" cy="1228988"/>
            <a:chOff x="4553023" y="4890757"/>
            <a:chExt cx="1018959" cy="2116656"/>
          </a:xfrm>
        </p:grpSpPr>
        <p:pic>
          <p:nvPicPr>
            <p:cNvPr id="155" name="Picture 2" descr="「スマートフォン」の画像検索結果">
              <a:extLst>
                <a:ext uri="{FF2B5EF4-FFF2-40B4-BE49-F238E27FC236}">
                  <a16:creationId xmlns:a16="http://schemas.microsoft.com/office/drawing/2014/main" id="{CA854E2C-4EDD-D387-B276-9716076AD123}"/>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 name="図 155">
              <a:extLst>
                <a:ext uri="{FF2B5EF4-FFF2-40B4-BE49-F238E27FC236}">
                  <a16:creationId xmlns:a16="http://schemas.microsoft.com/office/drawing/2014/main" id="{45AE7E62-B344-599C-8430-06C00585F05E}"/>
                </a:ext>
              </a:extLst>
            </p:cNvPr>
            <p:cNvPicPr>
              <a:picLocks noChangeAspect="1"/>
            </p:cNvPicPr>
            <p:nvPr/>
          </p:nvPicPr>
          <p:blipFill rotWithShape="1">
            <a:blip r:embed="rId21"/>
            <a:srcRect b="20647"/>
            <a:stretch/>
          </p:blipFill>
          <p:spPr>
            <a:xfrm>
              <a:off x="4652057" y="5196348"/>
              <a:ext cx="763793" cy="1533426"/>
            </a:xfrm>
            <a:prstGeom prst="rect">
              <a:avLst/>
            </a:prstGeom>
          </p:spPr>
        </p:pic>
        <p:pic>
          <p:nvPicPr>
            <p:cNvPr id="157" name="図 156">
              <a:extLst>
                <a:ext uri="{FF2B5EF4-FFF2-40B4-BE49-F238E27FC236}">
                  <a16:creationId xmlns:a16="http://schemas.microsoft.com/office/drawing/2014/main" id="{1C56152D-F15C-3A55-4F33-82C82D520EFB}"/>
                </a:ext>
              </a:extLst>
            </p:cNvPr>
            <p:cNvPicPr>
              <a:picLocks noChangeAspect="1"/>
            </p:cNvPicPr>
            <p:nvPr/>
          </p:nvPicPr>
          <p:blipFill rotWithShape="1">
            <a:blip r:embed="rId21"/>
            <a:srcRect t="93213"/>
            <a:stretch/>
          </p:blipFill>
          <p:spPr>
            <a:xfrm>
              <a:off x="4644106" y="6594445"/>
              <a:ext cx="766167" cy="131560"/>
            </a:xfrm>
            <a:prstGeom prst="rect">
              <a:avLst/>
            </a:prstGeom>
          </p:spPr>
        </p:pic>
      </p:grpSp>
      <p:pic>
        <p:nvPicPr>
          <p:cNvPr id="158" name="図 157">
            <a:extLst>
              <a:ext uri="{FF2B5EF4-FFF2-40B4-BE49-F238E27FC236}">
                <a16:creationId xmlns:a16="http://schemas.microsoft.com/office/drawing/2014/main" id="{F902794F-8078-3045-2B9E-21FB2FCCBDC6}"/>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159" name="テキスト ボックス 8">
            <a:extLst>
              <a:ext uri="{FF2B5EF4-FFF2-40B4-BE49-F238E27FC236}">
                <a16:creationId xmlns:a16="http://schemas.microsoft.com/office/drawing/2014/main" id="{F68570A0-15AB-D7F1-5961-899EDDDFC85A}"/>
              </a:ext>
            </a:extLst>
          </p:cNvPr>
          <p:cNvSpPr txBox="1">
            <a:spLocks noChangeArrowheads="1"/>
          </p:cNvSpPr>
          <p:nvPr/>
        </p:nvSpPr>
        <p:spPr bwMode="auto">
          <a:xfrm>
            <a:off x="103902" y="57376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60" name="テキスト ボックス 289">
            <a:extLst>
              <a:ext uri="{FF2B5EF4-FFF2-40B4-BE49-F238E27FC236}">
                <a16:creationId xmlns:a16="http://schemas.microsoft.com/office/drawing/2014/main" id="{B1E81762-EA27-A669-4670-7BFD2FB29AA8}"/>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61" name="正方形/長方形 290">
            <a:extLst>
              <a:ext uri="{FF2B5EF4-FFF2-40B4-BE49-F238E27FC236}">
                <a16:creationId xmlns:a16="http://schemas.microsoft.com/office/drawing/2014/main" id="{3B7DA073-1F52-0522-B13D-8252EF1DC490}"/>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162" name="正方形/長方形 291">
            <a:extLst>
              <a:ext uri="{FF2B5EF4-FFF2-40B4-BE49-F238E27FC236}">
                <a16:creationId xmlns:a16="http://schemas.microsoft.com/office/drawing/2014/main" id="{436FE081-124C-B56C-9A68-27566F3168BF}"/>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163" name="テキスト ボックス 292">
            <a:extLst>
              <a:ext uri="{FF2B5EF4-FFF2-40B4-BE49-F238E27FC236}">
                <a16:creationId xmlns:a16="http://schemas.microsoft.com/office/drawing/2014/main" id="{DC8AC144-1415-AEC7-A1E6-4598F9C81162}"/>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66" name="テキスト ボックス 293">
            <a:extLst>
              <a:ext uri="{FF2B5EF4-FFF2-40B4-BE49-F238E27FC236}">
                <a16:creationId xmlns:a16="http://schemas.microsoft.com/office/drawing/2014/main" id="{E7FFE246-390D-675D-3B68-05969D058396}"/>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78" name="角丸四角形 17">
            <a:extLst>
              <a:ext uri="{FF2B5EF4-FFF2-40B4-BE49-F238E27FC236}">
                <a16:creationId xmlns:a16="http://schemas.microsoft.com/office/drawing/2014/main" id="{66B30017-1A3E-E871-058F-E89A6310466A}"/>
              </a:ext>
            </a:extLst>
          </p:cNvPr>
          <p:cNvSpPr>
            <a:spLocks noChangeArrowheads="1"/>
          </p:cNvSpPr>
          <p:nvPr/>
        </p:nvSpPr>
        <p:spPr bwMode="auto">
          <a:xfrm>
            <a:off x="1128470" y="5695372"/>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87" name="テキスト ボックス 19">
            <a:extLst>
              <a:ext uri="{FF2B5EF4-FFF2-40B4-BE49-F238E27FC236}">
                <a16:creationId xmlns:a16="http://schemas.microsoft.com/office/drawing/2014/main" id="{83022BD1-4DD3-B3E1-8DD3-8C876C212D82}"/>
              </a:ext>
            </a:extLst>
          </p:cNvPr>
          <p:cNvSpPr txBox="1">
            <a:spLocks noChangeArrowheads="1"/>
          </p:cNvSpPr>
          <p:nvPr/>
        </p:nvSpPr>
        <p:spPr bwMode="auto">
          <a:xfrm>
            <a:off x="1128470" y="5740753"/>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188" name="角丸四角形 305">
            <a:extLst>
              <a:ext uri="{FF2B5EF4-FFF2-40B4-BE49-F238E27FC236}">
                <a16:creationId xmlns:a16="http://schemas.microsoft.com/office/drawing/2014/main" id="{254E8D8E-BB2B-9BD7-5D6B-0DFDC02BC880}"/>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89" name="テキスト ボックス 258">
            <a:extLst>
              <a:ext uri="{FF2B5EF4-FFF2-40B4-BE49-F238E27FC236}">
                <a16:creationId xmlns:a16="http://schemas.microsoft.com/office/drawing/2014/main" id="{07352280-B9AA-3347-A64C-5CC607AE04C2}"/>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90" name="テキスト ボックス 258">
            <a:extLst>
              <a:ext uri="{FF2B5EF4-FFF2-40B4-BE49-F238E27FC236}">
                <a16:creationId xmlns:a16="http://schemas.microsoft.com/office/drawing/2014/main" id="{FA66E78A-E254-DC13-BA6D-E25C0F376656}"/>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きます。前日のお湯の使用有無、長湯を知らせ</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191" name="角丸四角形 322">
            <a:extLst>
              <a:ext uri="{FF2B5EF4-FFF2-40B4-BE49-F238E27FC236}">
                <a16:creationId xmlns:a16="http://schemas.microsoft.com/office/drawing/2014/main" id="{0DD925F3-DA96-CE8A-98F0-F3CDD4A94DF9}"/>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2" name="テキスト ボックス 323">
            <a:extLst>
              <a:ext uri="{FF2B5EF4-FFF2-40B4-BE49-F238E27FC236}">
                <a16:creationId xmlns:a16="http://schemas.microsoft.com/office/drawing/2014/main" id="{637B7F24-3BBD-015E-A858-4CBECDAEF4C4}"/>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206" name="角丸四角形 325">
            <a:extLst>
              <a:ext uri="{FF2B5EF4-FFF2-40B4-BE49-F238E27FC236}">
                <a16:creationId xmlns:a16="http://schemas.microsoft.com/office/drawing/2014/main" id="{35FE3D84-4C4B-7DC7-1948-BF240CEFA882}"/>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207" name="正方形/長方形 206">
            <a:extLst>
              <a:ext uri="{FF2B5EF4-FFF2-40B4-BE49-F238E27FC236}">
                <a16:creationId xmlns:a16="http://schemas.microsoft.com/office/drawing/2014/main" id="{4ECD4BAF-2084-0BFC-6185-E9FB33892A5F}"/>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08" name="テキスト ボックス 258">
            <a:extLst>
              <a:ext uri="{FF2B5EF4-FFF2-40B4-BE49-F238E27FC236}">
                <a16:creationId xmlns:a16="http://schemas.microsoft.com/office/drawing/2014/main" id="{E9CBF46F-45AC-296A-6FA2-C426D50D15C5}"/>
              </a:ext>
            </a:extLst>
          </p:cNvPr>
          <p:cNvSpPr txBox="1">
            <a:spLocks noChangeArrowheads="1"/>
          </p:cNvSpPr>
          <p:nvPr/>
        </p:nvSpPr>
        <p:spPr bwMode="auto">
          <a:xfrm>
            <a:off x="95487" y="6449888"/>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■ふろ自動一時停止</a:t>
            </a:r>
            <a:endParaRPr kumimoji="1" lang="en-US" altLang="ja-JP" sz="900" dirty="0">
              <a:latin typeface="メイリオ" panose="020B0604030504040204" pitchFamily="50" charset="-128"/>
              <a:ea typeface="メイリオ" panose="020B0604030504040204" pitchFamily="50" charset="-128"/>
            </a:endParaRPr>
          </a:p>
        </p:txBody>
      </p:sp>
      <p:sp>
        <p:nvSpPr>
          <p:cNvPr id="209" name="テキスト ボックス 258">
            <a:extLst>
              <a:ext uri="{FF2B5EF4-FFF2-40B4-BE49-F238E27FC236}">
                <a16:creationId xmlns:a16="http://schemas.microsoft.com/office/drawing/2014/main" id="{47038F20-F22B-8272-E073-DAFEB8D204D7}"/>
              </a:ext>
            </a:extLst>
          </p:cNvPr>
          <p:cNvSpPr txBox="1">
            <a:spLocks noChangeArrowheads="1"/>
          </p:cNvSpPr>
          <p:nvPr/>
        </p:nvSpPr>
        <p:spPr bwMode="auto">
          <a:xfrm>
            <a:off x="88830" y="6221141"/>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210" name="テキスト ボックス 209">
            <a:extLst>
              <a:ext uri="{FF2B5EF4-FFF2-40B4-BE49-F238E27FC236}">
                <a16:creationId xmlns:a16="http://schemas.microsoft.com/office/drawing/2014/main" id="{5CA558BE-9ED7-752A-C875-672B228B957E}"/>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211" name="テキスト ボックス 210">
            <a:extLst>
              <a:ext uri="{FF2B5EF4-FFF2-40B4-BE49-F238E27FC236}">
                <a16:creationId xmlns:a16="http://schemas.microsoft.com/office/drawing/2014/main" id="{BE04EAEC-8103-550F-BFD3-927C89B1A030}"/>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212" name="テキスト ボックス 211">
            <a:extLst>
              <a:ext uri="{FF2B5EF4-FFF2-40B4-BE49-F238E27FC236}">
                <a16:creationId xmlns:a16="http://schemas.microsoft.com/office/drawing/2014/main" id="{9A565C8F-CD20-CE10-E04E-B76D9DB3FE43}"/>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213" name="テキスト ボックス 212">
            <a:extLst>
              <a:ext uri="{FF2B5EF4-FFF2-40B4-BE49-F238E27FC236}">
                <a16:creationId xmlns:a16="http://schemas.microsoft.com/office/drawing/2014/main" id="{AC8465B8-A63B-C349-21CC-1487B8487222}"/>
              </a:ext>
            </a:extLst>
          </p:cNvPr>
          <p:cNvSpPr txBox="1"/>
          <p:nvPr/>
        </p:nvSpPr>
        <p:spPr>
          <a:xfrm>
            <a:off x="3247261" y="5205326"/>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214" name="テキスト ボックス 213">
            <a:extLst>
              <a:ext uri="{FF2B5EF4-FFF2-40B4-BE49-F238E27FC236}">
                <a16:creationId xmlns:a16="http://schemas.microsoft.com/office/drawing/2014/main" id="{CA9DED71-CA35-FC9D-0DF8-673A03D3CB8C}"/>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215" name="テキスト ボックス 214">
            <a:extLst>
              <a:ext uri="{FF2B5EF4-FFF2-40B4-BE49-F238E27FC236}">
                <a16:creationId xmlns:a16="http://schemas.microsoft.com/office/drawing/2014/main" id="{45E0780B-31FD-2360-A517-D4EE41E45841}"/>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216" name="直線コネクタ 215">
            <a:extLst>
              <a:ext uri="{FF2B5EF4-FFF2-40B4-BE49-F238E27FC236}">
                <a16:creationId xmlns:a16="http://schemas.microsoft.com/office/drawing/2014/main" id="{DA94344D-0854-F51F-E4EE-5779A8F2D977}"/>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7" name="直線コネクタ 216">
            <a:extLst>
              <a:ext uri="{FF2B5EF4-FFF2-40B4-BE49-F238E27FC236}">
                <a16:creationId xmlns:a16="http://schemas.microsoft.com/office/drawing/2014/main" id="{A3F8980E-F64D-5AF9-2D59-B21B6A01A325}"/>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18" name="テキスト ボックス 258">
            <a:extLst>
              <a:ext uri="{FF2B5EF4-FFF2-40B4-BE49-F238E27FC236}">
                <a16:creationId xmlns:a16="http://schemas.microsoft.com/office/drawing/2014/main" id="{B1E3D39C-74AF-157B-BF84-4F2FA8D992A2}"/>
              </a:ext>
            </a:extLst>
          </p:cNvPr>
          <p:cNvSpPr txBox="1">
            <a:spLocks noChangeArrowheads="1"/>
          </p:cNvSpPr>
          <p:nvPr/>
        </p:nvSpPr>
        <p:spPr bwMode="auto">
          <a:xfrm>
            <a:off x="2621925" y="379854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219" name="図 197">
            <a:extLst>
              <a:ext uri="{FF2B5EF4-FFF2-40B4-BE49-F238E27FC236}">
                <a16:creationId xmlns:a16="http://schemas.microsoft.com/office/drawing/2014/main" id="{D8929A87-CE65-DABB-841C-5D70B49B2220}"/>
              </a:ext>
            </a:extLst>
          </p:cNvPr>
          <p:cNvPicPr>
            <a:picLocks noChangeAspect="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412793"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0" name="テキスト ボックス 306">
            <a:extLst>
              <a:ext uri="{FF2B5EF4-FFF2-40B4-BE49-F238E27FC236}">
                <a16:creationId xmlns:a16="http://schemas.microsoft.com/office/drawing/2014/main" id="{4C500EA9-626E-F1CC-026C-2BA45C006003}"/>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221" name="図 220">
            <a:extLst>
              <a:ext uri="{FF2B5EF4-FFF2-40B4-BE49-F238E27FC236}">
                <a16:creationId xmlns:a16="http://schemas.microsoft.com/office/drawing/2014/main" id="{265BEC41-85A5-CB06-5297-5E6A17388950}"/>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5151513" y="4191571"/>
            <a:ext cx="717570" cy="717570"/>
          </a:xfrm>
          <a:prstGeom prst="rect">
            <a:avLst/>
          </a:prstGeom>
        </p:spPr>
      </p:pic>
      <p:sp>
        <p:nvSpPr>
          <p:cNvPr id="222" name="テキスト ボックス 203">
            <a:extLst>
              <a:ext uri="{FF2B5EF4-FFF2-40B4-BE49-F238E27FC236}">
                <a16:creationId xmlns:a16="http://schemas.microsoft.com/office/drawing/2014/main" id="{D17AC5F4-3BAD-6636-DC65-2D533795813C}"/>
              </a:ext>
            </a:extLst>
          </p:cNvPr>
          <p:cNvSpPr txBox="1"/>
          <p:nvPr/>
        </p:nvSpPr>
        <p:spPr>
          <a:xfrm>
            <a:off x="5281408"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223" name="直線コネクタ 9">
            <a:extLst>
              <a:ext uri="{FF2B5EF4-FFF2-40B4-BE49-F238E27FC236}">
                <a16:creationId xmlns:a16="http://schemas.microsoft.com/office/drawing/2014/main" id="{5D3BF6E0-56BE-A944-AE73-4EB95628424F}"/>
              </a:ext>
            </a:extLst>
          </p:cNvPr>
          <p:cNvCxnSpPr>
            <a:cxnSpLocks noChangeShapeType="1"/>
          </p:cNvCxnSpPr>
          <p:nvPr/>
        </p:nvCxnSpPr>
        <p:spPr bwMode="auto">
          <a:xfrm>
            <a:off x="129874" y="4138500"/>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4" name="正方形/長方形 19">
            <a:extLst>
              <a:ext uri="{FF2B5EF4-FFF2-40B4-BE49-F238E27FC236}">
                <a16:creationId xmlns:a16="http://schemas.microsoft.com/office/drawing/2014/main" id="{1C5EE78E-8713-41D4-8F8A-D47C7B1FEB88}"/>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225" name="直線コネクタ 9">
            <a:extLst>
              <a:ext uri="{FF2B5EF4-FFF2-40B4-BE49-F238E27FC236}">
                <a16:creationId xmlns:a16="http://schemas.microsoft.com/office/drawing/2014/main" id="{08539E16-91C1-472E-1906-2D021BBD59B1}"/>
              </a:ext>
            </a:extLst>
          </p:cNvPr>
          <p:cNvCxnSpPr>
            <a:cxnSpLocks noChangeShapeType="1"/>
          </p:cNvCxnSpPr>
          <p:nvPr/>
        </p:nvCxnSpPr>
        <p:spPr bwMode="auto">
          <a:xfrm>
            <a:off x="125111" y="3761391"/>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6" name="正方形/長方形 225">
            <a:extLst>
              <a:ext uri="{FF2B5EF4-FFF2-40B4-BE49-F238E27FC236}">
                <a16:creationId xmlns:a16="http://schemas.microsoft.com/office/drawing/2014/main" id="{2725A8CD-AFA6-DE8F-7A56-2BD03D3F0AE3}"/>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27" name="直線コネクタ 9">
            <a:extLst>
              <a:ext uri="{FF2B5EF4-FFF2-40B4-BE49-F238E27FC236}">
                <a16:creationId xmlns:a16="http://schemas.microsoft.com/office/drawing/2014/main" id="{B49D2596-98B3-36A6-1B4D-4C578639181F}"/>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8" name="直線コネクタ 9">
            <a:extLst>
              <a:ext uri="{FF2B5EF4-FFF2-40B4-BE49-F238E27FC236}">
                <a16:creationId xmlns:a16="http://schemas.microsoft.com/office/drawing/2014/main" id="{A9321189-55E0-A48D-B0F3-A9F49BE73BC1}"/>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9" name="正方形/長方形 19">
            <a:extLst>
              <a:ext uri="{FF2B5EF4-FFF2-40B4-BE49-F238E27FC236}">
                <a16:creationId xmlns:a16="http://schemas.microsoft.com/office/drawing/2014/main" id="{0E69B7BE-D499-5CED-AE20-09C9B81F3B5E}"/>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30" name="正方形/長方形 229">
            <a:extLst>
              <a:ext uri="{FF2B5EF4-FFF2-40B4-BE49-F238E27FC236}">
                <a16:creationId xmlns:a16="http://schemas.microsoft.com/office/drawing/2014/main" id="{01253BDC-B0EA-4658-B0CD-8750179615D4}"/>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231" name="図 230" descr="QR コード&#10;&#10;AI 生成コンテンツは誤りを含む可能性があります。">
            <a:extLst>
              <a:ext uri="{FF2B5EF4-FFF2-40B4-BE49-F238E27FC236}">
                <a16:creationId xmlns:a16="http://schemas.microsoft.com/office/drawing/2014/main" id="{57B48C5D-7B9F-2683-23E3-229B670C6288}"/>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232" name="object 33">
            <a:extLst>
              <a:ext uri="{FF2B5EF4-FFF2-40B4-BE49-F238E27FC236}">
                <a16:creationId xmlns:a16="http://schemas.microsoft.com/office/drawing/2014/main" id="{427B6B4A-61F9-A0B3-EDA8-7D060E18EA0D}"/>
              </a:ext>
            </a:extLst>
          </p:cNvPr>
          <p:cNvGrpSpPr/>
          <p:nvPr/>
        </p:nvGrpSpPr>
        <p:grpSpPr>
          <a:xfrm>
            <a:off x="6098056" y="7785884"/>
            <a:ext cx="432434" cy="432434"/>
            <a:chOff x="909735" y="2161233"/>
            <a:chExt cx="432434" cy="432434"/>
          </a:xfrm>
        </p:grpSpPr>
        <p:sp>
          <p:nvSpPr>
            <p:cNvPr id="233" name="object 34">
              <a:extLst>
                <a:ext uri="{FF2B5EF4-FFF2-40B4-BE49-F238E27FC236}">
                  <a16:creationId xmlns:a16="http://schemas.microsoft.com/office/drawing/2014/main" id="{C9061D81-4CA4-BB16-57E7-8DC1153D928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34" name="object 35">
              <a:extLst>
                <a:ext uri="{FF2B5EF4-FFF2-40B4-BE49-F238E27FC236}">
                  <a16:creationId xmlns:a16="http://schemas.microsoft.com/office/drawing/2014/main" id="{B3276543-087F-8EC9-71D6-0F10BA7B8E92}"/>
                </a:ext>
              </a:extLst>
            </p:cNvPr>
            <p:cNvPicPr/>
            <p:nvPr/>
          </p:nvPicPr>
          <p:blipFill>
            <a:blip r:embed="rId13" cstate="print"/>
            <a:stretch>
              <a:fillRect/>
            </a:stretch>
          </p:blipFill>
          <p:spPr>
            <a:xfrm>
              <a:off x="972442" y="2324323"/>
              <a:ext cx="87109" cy="106311"/>
            </a:xfrm>
            <a:prstGeom prst="rect">
              <a:avLst/>
            </a:prstGeom>
          </p:spPr>
        </p:pic>
        <p:pic>
          <p:nvPicPr>
            <p:cNvPr id="235" name="object 36">
              <a:extLst>
                <a:ext uri="{FF2B5EF4-FFF2-40B4-BE49-F238E27FC236}">
                  <a16:creationId xmlns:a16="http://schemas.microsoft.com/office/drawing/2014/main" id="{ABF1E821-C3B5-0F3E-8BC7-8B63217F5711}"/>
                </a:ext>
              </a:extLst>
            </p:cNvPr>
            <p:cNvPicPr/>
            <p:nvPr/>
          </p:nvPicPr>
          <p:blipFill>
            <a:blip r:embed="rId14" cstate="print"/>
            <a:stretch>
              <a:fillRect/>
            </a:stretch>
          </p:blipFill>
          <p:spPr>
            <a:xfrm>
              <a:off x="1079921" y="2323413"/>
              <a:ext cx="199285" cy="107861"/>
            </a:xfrm>
            <a:prstGeom prst="rect">
              <a:avLst/>
            </a:prstGeom>
          </p:spPr>
        </p:pic>
      </p:grpSp>
      <p:sp>
        <p:nvSpPr>
          <p:cNvPr id="236" name="テキスト ボックス 235">
            <a:extLst>
              <a:ext uri="{FF2B5EF4-FFF2-40B4-BE49-F238E27FC236}">
                <a16:creationId xmlns:a16="http://schemas.microsoft.com/office/drawing/2014/main" id="{630206BF-994B-EDF6-FF8E-FFDE0BB5284D}"/>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237" name="直線コネクタ 236">
            <a:extLst>
              <a:ext uri="{FF2B5EF4-FFF2-40B4-BE49-F238E27FC236}">
                <a16:creationId xmlns:a16="http://schemas.microsoft.com/office/drawing/2014/main" id="{EFF7AFB3-B415-CD5D-5C24-212A010C1CC9}"/>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8" name="直線コネクタ 237">
            <a:extLst>
              <a:ext uri="{FF2B5EF4-FFF2-40B4-BE49-F238E27FC236}">
                <a16:creationId xmlns:a16="http://schemas.microsoft.com/office/drawing/2014/main" id="{ADC6BEF9-3C92-93A7-F1CB-6A82FA0D594D}"/>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39" name="テキスト ボックス 323">
            <a:extLst>
              <a:ext uri="{FF2B5EF4-FFF2-40B4-BE49-F238E27FC236}">
                <a16:creationId xmlns:a16="http://schemas.microsoft.com/office/drawing/2014/main" id="{57B770BA-C41E-4A51-14D8-93BEA791EC1A}"/>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240" name="矢印: 右 239">
            <a:extLst>
              <a:ext uri="{FF2B5EF4-FFF2-40B4-BE49-F238E27FC236}">
                <a16:creationId xmlns:a16="http://schemas.microsoft.com/office/drawing/2014/main" id="{4CE10AD5-6CF8-706C-8724-8C57E16E9304}"/>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1" name="テキスト ボックス 6">
            <a:extLst>
              <a:ext uri="{FF2B5EF4-FFF2-40B4-BE49-F238E27FC236}">
                <a16:creationId xmlns:a16="http://schemas.microsoft.com/office/drawing/2014/main" id="{E73FB1C4-5444-0066-CA22-04E708610A93}"/>
              </a:ext>
            </a:extLst>
          </p:cNvPr>
          <p:cNvSpPr txBox="1">
            <a:spLocks noChangeArrowheads="1"/>
          </p:cNvSpPr>
          <p:nvPr/>
        </p:nvSpPr>
        <p:spPr bwMode="auto">
          <a:xfrm>
            <a:off x="6792413" y="4314597"/>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環境の変化、お客様のライフスタイルの変化により、電気料金メニューも多様化しています。今までの通りの夜間電気料金メニューのほかに様々な電気料金メニューに対応する運転制御を搭載しました。</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133" name="テキスト ボックス 132">
            <a:extLst>
              <a:ext uri="{FF2B5EF4-FFF2-40B4-BE49-F238E27FC236}">
                <a16:creationId xmlns:a16="http://schemas.microsoft.com/office/drawing/2014/main" id="{7B637124-44DF-7B98-D023-CDE667F2B9AA}"/>
              </a:ext>
            </a:extLst>
          </p:cNvPr>
          <p:cNvSpPr txBox="1"/>
          <p:nvPr/>
        </p:nvSpPr>
        <p:spPr>
          <a:xfrm>
            <a:off x="6758924" y="5078710"/>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135" name="テキスト ボックス 6">
            <a:extLst>
              <a:ext uri="{FF2B5EF4-FFF2-40B4-BE49-F238E27FC236}">
                <a16:creationId xmlns:a16="http://schemas.microsoft.com/office/drawing/2014/main" id="{5BF561A3-4219-9301-9729-5F78C0ECC981}"/>
              </a:ext>
            </a:extLst>
          </p:cNvPr>
          <p:cNvSpPr txBox="1">
            <a:spLocks noChangeArrowheads="1"/>
          </p:cNvSpPr>
          <p:nvPr/>
        </p:nvSpPr>
        <p:spPr bwMode="auto">
          <a:xfrm>
            <a:off x="11969675" y="6828923"/>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137" name="表 136">
            <a:extLst>
              <a:ext uri="{FF2B5EF4-FFF2-40B4-BE49-F238E27FC236}">
                <a16:creationId xmlns:a16="http://schemas.microsoft.com/office/drawing/2014/main" id="{40D880EE-9E21-5B63-039A-6B42756339ED}"/>
              </a:ext>
            </a:extLst>
          </p:cNvPr>
          <p:cNvGraphicFramePr>
            <a:graphicFrameLocks noGrp="1"/>
          </p:cNvGraphicFramePr>
          <p:nvPr>
            <p:extLst>
              <p:ext uri="{D42A27DB-BD31-4B8C-83A1-F6EECF244321}">
                <p14:modId xmlns:p14="http://schemas.microsoft.com/office/powerpoint/2010/main" val="2374369713"/>
              </p:ext>
            </p:extLst>
          </p:nvPr>
        </p:nvGraphicFramePr>
        <p:xfrm>
          <a:off x="7379203" y="5364030"/>
          <a:ext cx="4499954" cy="1724393"/>
        </p:xfrm>
        <a:graphic>
          <a:graphicData uri="http://schemas.openxmlformats.org/drawingml/2006/table">
            <a:tbl>
              <a:tblPr firstRow="1" bandRow="1">
                <a:tableStyleId>{93296810-A885-4BE3-A3E7-6D5BEEA58F35}</a:tableStyleId>
              </a:tblPr>
              <a:tblGrid>
                <a:gridCol w="642851">
                  <a:extLst>
                    <a:ext uri="{9D8B030D-6E8A-4147-A177-3AD203B41FA5}">
                      <a16:colId xmlns:a16="http://schemas.microsoft.com/office/drawing/2014/main" val="3927586217"/>
                    </a:ext>
                  </a:extLst>
                </a:gridCol>
                <a:gridCol w="1607126">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466955">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97407">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227251">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139" name="テキスト ボックス 274">
            <a:extLst>
              <a:ext uri="{FF2B5EF4-FFF2-40B4-BE49-F238E27FC236}">
                <a16:creationId xmlns:a16="http://schemas.microsoft.com/office/drawing/2014/main" id="{1ABD4A03-34EA-296D-7B57-ED04147B1B04}"/>
              </a:ext>
            </a:extLst>
          </p:cNvPr>
          <p:cNvSpPr txBox="1"/>
          <p:nvPr/>
        </p:nvSpPr>
        <p:spPr>
          <a:xfrm>
            <a:off x="7295966" y="7157722"/>
            <a:ext cx="2782023"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1881036" y="6778679"/>
            <a:ext cx="1025780" cy="1398791"/>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一般地向け（－</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10℃</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a:t>
            </a: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6">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ふろ自動</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スイッチオン</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お湯はり開始</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設定された湯温・</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湯量でお湯はり停止</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メロディと音声</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ガイドでお知らせ</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入浴を待機</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入浴を検知して</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設定湯温に追いだき</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22" name="Picture 429" descr="C:\Users\0128282\Desktop\アセット 1 - コピ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19" name="図 178"/>
              <p:cNvPicPr>
                <a:picLocks noChangeAspect="1"/>
              </p:cNvPicPr>
              <p:nvPr/>
            </p:nvPicPr>
            <p:blipFill>
              <a:blip r:embed="rId8">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pic>
        <p:nvPicPr>
          <p:cNvPr id="140" name="図 1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12283" y="6765992"/>
            <a:ext cx="1448874" cy="1699558"/>
          </a:xfrm>
          <a:prstGeom prst="rect">
            <a:avLst/>
          </a:prstGeom>
        </p:spPr>
      </p:pic>
      <p:pic>
        <p:nvPicPr>
          <p:cNvPr id="141" name="図 1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690555" y="6743428"/>
            <a:ext cx="1240678" cy="1644323"/>
          </a:xfrm>
          <a:prstGeom prst="rect">
            <a:avLst/>
          </a:prstGeom>
        </p:spPr>
      </p:pic>
      <p:pic>
        <p:nvPicPr>
          <p:cNvPr id="144" name="図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489148" y="6778679"/>
            <a:ext cx="1206687" cy="1589088"/>
          </a:xfrm>
          <a:prstGeom prst="rect">
            <a:avLst/>
          </a:prstGeom>
        </p:spPr>
      </p:pic>
      <p:pic>
        <p:nvPicPr>
          <p:cNvPr id="145" name="図 14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136389" y="6756827"/>
            <a:ext cx="1206686" cy="1644323"/>
          </a:xfrm>
          <a:prstGeom prst="rect">
            <a:avLst/>
          </a:prstGeom>
        </p:spPr>
      </p:pic>
      <p:sp>
        <p:nvSpPr>
          <p:cNvPr id="146" name="テキスト ボックス 145"/>
          <p:cNvSpPr txBox="1"/>
          <p:nvPr/>
        </p:nvSpPr>
        <p:spPr>
          <a:xfrm>
            <a:off x="6964235" y="6401106"/>
            <a:ext cx="44946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台所リモコンのお知らせサインが</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入浴者</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の状況をお知らせします。</a:t>
            </a:r>
          </a:p>
        </p:txBody>
      </p:sp>
      <p:grpSp>
        <p:nvGrpSpPr>
          <p:cNvPr id="147" name="グループ化 146"/>
          <p:cNvGrpSpPr/>
          <p:nvPr/>
        </p:nvGrpSpPr>
        <p:grpSpPr>
          <a:xfrm>
            <a:off x="5731109" y="6335104"/>
            <a:ext cx="1305311" cy="451463"/>
            <a:chOff x="96895" y="1731177"/>
            <a:chExt cx="1305311" cy="451463"/>
          </a:xfrm>
        </p:grpSpPr>
        <p:sp>
          <p:nvSpPr>
            <p:cNvPr id="148" name="正方形/長方形 147"/>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9" name="テキスト ボックス 148"/>
            <p:cNvSpPr txBox="1"/>
            <p:nvPr/>
          </p:nvSpPr>
          <p:spPr>
            <a:xfrm>
              <a:off x="96895" y="1751753"/>
              <a:ext cx="130531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入浴お知らせ</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50" name="テキスト ボックス 149"/>
          <p:cNvSpPr txBox="1"/>
          <p:nvPr/>
        </p:nvSpPr>
        <p:spPr>
          <a:xfrm>
            <a:off x="6955246" y="67893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浴室に</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入ったわね</a:t>
            </a:r>
          </a:p>
        </p:txBody>
      </p:sp>
      <p:sp>
        <p:nvSpPr>
          <p:cNvPr id="152" name="テキスト ボックス 151"/>
          <p:cNvSpPr txBox="1"/>
          <p:nvPr/>
        </p:nvSpPr>
        <p:spPr>
          <a:xfrm>
            <a:off x="8910739" y="6828115"/>
            <a:ext cx="569387"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入浴中ね！</a:t>
            </a:r>
          </a:p>
        </p:txBody>
      </p:sp>
      <p:sp>
        <p:nvSpPr>
          <p:cNvPr id="153" name="テキスト ボックス 152"/>
          <p:cNvSpPr txBox="1"/>
          <p:nvPr/>
        </p:nvSpPr>
        <p:spPr>
          <a:xfrm>
            <a:off x="10604008" y="67714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おふろを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出たわね！</a:t>
            </a:r>
          </a:p>
        </p:txBody>
      </p:sp>
      <p:sp>
        <p:nvSpPr>
          <p:cNvPr id="154" name="テキスト ボックス 153"/>
          <p:cNvSpPr txBox="1"/>
          <p:nvPr/>
        </p:nvSpPr>
        <p:spPr>
          <a:xfrm>
            <a:off x="12311641" y="6769982"/>
            <a:ext cx="4924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出たのね</a:t>
            </a:r>
          </a:p>
        </p:txBody>
      </p:sp>
      <p:sp>
        <p:nvSpPr>
          <p:cNvPr id="155" name="二等辺三角形 154"/>
          <p:cNvSpPr/>
          <p:nvPr/>
        </p:nvSpPr>
        <p:spPr>
          <a:xfrm rot="5400000">
            <a:off x="7275875" y="7548161"/>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9" name="二等辺三角形 158"/>
          <p:cNvSpPr/>
          <p:nvPr/>
        </p:nvSpPr>
        <p:spPr>
          <a:xfrm rot="5400000">
            <a:off x="9061488" y="7530703"/>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0" name="二等辺三角形 159"/>
          <p:cNvSpPr/>
          <p:nvPr/>
        </p:nvSpPr>
        <p:spPr>
          <a:xfrm rot="5400000">
            <a:off x="10686064" y="7546679"/>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2" name="テキスト ボックス 161"/>
          <p:cNvSpPr txBox="1"/>
          <p:nvPr/>
        </p:nvSpPr>
        <p:spPr>
          <a:xfrm>
            <a:off x="5782639" y="9094354"/>
            <a:ext cx="2386900"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85000"/>
                    <a:lumOff val="15000"/>
                  </a:schemeClr>
                </a:solidFill>
                <a:effectLst/>
                <a:uLnTx/>
                <a:uFillTx/>
                <a:latin typeface="BIZ UDPゴシック" panose="020B0400000000000000" pitchFamily="50" charset="-128"/>
                <a:ea typeface="BIZ UDPゴシック" panose="020B0400000000000000" pitchFamily="50" charset="-128"/>
                <a:cs typeface="+mn-cs"/>
              </a:rPr>
              <a:t>ワンボタンで浴室の音を聞くことができます。シャワーなどの小さい音も確認できて安心です。</a:t>
            </a:r>
          </a:p>
        </p:txBody>
      </p:sp>
      <p:grpSp>
        <p:nvGrpSpPr>
          <p:cNvPr id="164" name="グループ化 163"/>
          <p:cNvGrpSpPr/>
          <p:nvPr/>
        </p:nvGrpSpPr>
        <p:grpSpPr>
          <a:xfrm>
            <a:off x="5852291" y="8630435"/>
            <a:ext cx="1257233" cy="426329"/>
            <a:chOff x="125893" y="1729077"/>
            <a:chExt cx="1257233" cy="426329"/>
          </a:xfrm>
        </p:grpSpPr>
        <p:sp>
          <p:nvSpPr>
            <p:cNvPr id="166" name="正方形/長方形 165"/>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0" name="テキスト ボックス 169"/>
            <p:cNvSpPr txBox="1"/>
            <p:nvPr/>
          </p:nvSpPr>
          <p:spPr>
            <a:xfrm>
              <a:off x="125893" y="1729077"/>
              <a:ext cx="1257233" cy="41549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音声モニター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71" name="グループ化 170"/>
          <p:cNvGrpSpPr/>
          <p:nvPr/>
        </p:nvGrpSpPr>
        <p:grpSpPr>
          <a:xfrm>
            <a:off x="8566654" y="8604081"/>
            <a:ext cx="1213545" cy="434212"/>
            <a:chOff x="149235" y="1721194"/>
            <a:chExt cx="1213545" cy="434212"/>
          </a:xfrm>
        </p:grpSpPr>
        <p:sp>
          <p:nvSpPr>
            <p:cNvPr id="172" name="正方形/長方形 171"/>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0" name="テキスト ボックス 189"/>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91" name="テキスト ボックス 190"/>
          <p:cNvSpPr txBox="1"/>
          <p:nvPr/>
        </p:nvSpPr>
        <p:spPr>
          <a:xfrm>
            <a:off x="8542163" y="9088233"/>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207" name="テキスト ボックス 13"/>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8" name="テキスト ボックス 13"/>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9" name="テキスト ボックス 208"/>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pic>
        <p:nvPicPr>
          <p:cNvPr id="210" name="図 2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211" name="図 2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216" name="テキスト ボックス 215"/>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sp>
        <p:nvSpPr>
          <p:cNvPr id="217" name="テキスト ボックス 216"/>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218" name="テキスト ボックス 217"/>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219" name="直線コネクタ 218"/>
          <p:cNvCxnSpPr/>
          <p:nvPr/>
        </p:nvCxnSpPr>
        <p:spPr>
          <a:xfrm>
            <a:off x="8286452" y="8621085"/>
            <a:ext cx="0" cy="904593"/>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5779260" y="8485533"/>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10986794" y="8518528"/>
            <a:ext cx="0" cy="91990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23" name="角丸四角形 305"/>
          <p:cNvSpPr>
            <a:spLocks noChangeArrowheads="1"/>
          </p:cNvSpPr>
          <p:nvPr/>
        </p:nvSpPr>
        <p:spPr bwMode="auto">
          <a:xfrm>
            <a:off x="10310003" y="1657417"/>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26" name="テキスト ボックス 8"/>
          <p:cNvSpPr txBox="1">
            <a:spLocks noChangeArrowheads="1"/>
          </p:cNvSpPr>
          <p:nvPr/>
        </p:nvSpPr>
        <p:spPr bwMode="auto">
          <a:xfrm>
            <a:off x="10408396" y="1644386"/>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10405167" y="1933611"/>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33" name="テキスト ボックス 258"/>
          <p:cNvSpPr txBox="1">
            <a:spLocks noChangeArrowheads="1"/>
          </p:cNvSpPr>
          <p:nvPr/>
        </p:nvSpPr>
        <p:spPr bwMode="auto">
          <a:xfrm>
            <a:off x="10275351" y="2215215"/>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235" name="角丸四角形 305"/>
          <p:cNvSpPr>
            <a:spLocks noChangeArrowheads="1"/>
          </p:cNvSpPr>
          <p:nvPr/>
        </p:nvSpPr>
        <p:spPr bwMode="auto">
          <a:xfrm>
            <a:off x="10300594" y="2862294"/>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38" name="テキスト ボックス 8"/>
          <p:cNvSpPr txBox="1">
            <a:spLocks noChangeArrowheads="1"/>
          </p:cNvSpPr>
          <p:nvPr/>
        </p:nvSpPr>
        <p:spPr bwMode="auto">
          <a:xfrm>
            <a:off x="10346020" y="2856891"/>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239" name="テキスト ボックス 258"/>
          <p:cNvSpPr txBox="1">
            <a:spLocks noChangeArrowheads="1"/>
          </p:cNvSpPr>
          <p:nvPr/>
        </p:nvSpPr>
        <p:spPr bwMode="auto">
          <a:xfrm>
            <a:off x="10398661" y="3136942"/>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40" name="テキスト ボックス 258"/>
          <p:cNvSpPr txBox="1">
            <a:spLocks noChangeArrowheads="1"/>
          </p:cNvSpPr>
          <p:nvPr/>
        </p:nvSpPr>
        <p:spPr bwMode="auto">
          <a:xfrm>
            <a:off x="10299303" y="3421137"/>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242" name="直線コネクタ 241"/>
          <p:cNvCxnSpPr/>
          <p:nvPr/>
        </p:nvCxnSpPr>
        <p:spPr>
          <a:xfrm>
            <a:off x="10405167" y="1905565"/>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a:xfrm>
            <a:off x="10405167" y="3118070"/>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45" name="図 244"/>
          <p:cNvPicPr>
            <a:picLocks noChangeAspect="1"/>
          </p:cNvPicPr>
          <p:nvPr/>
        </p:nvPicPr>
        <p:blipFill rotWithShape="1">
          <a:blip r:embed="rId16" cstate="print">
            <a:extLst>
              <a:ext uri="{28A0092B-C50C-407E-A947-70E740481C1C}">
                <a14:useLocalDpi xmlns:a14="http://schemas.microsoft.com/office/drawing/2010/main" val="0"/>
              </a:ext>
            </a:extLst>
          </a:blip>
          <a:srcRect t="12250" b="6188"/>
          <a:stretch/>
        </p:blipFill>
        <p:spPr>
          <a:xfrm>
            <a:off x="5977601" y="2276108"/>
            <a:ext cx="4185142" cy="1980844"/>
          </a:xfrm>
          <a:prstGeom prst="rect">
            <a:avLst/>
          </a:prstGeom>
        </p:spPr>
      </p:pic>
      <p:sp>
        <p:nvSpPr>
          <p:cNvPr id="246" name="テキスト ボックス 8"/>
          <p:cNvSpPr txBox="1">
            <a:spLocks noChangeArrowheads="1"/>
          </p:cNvSpPr>
          <p:nvPr/>
        </p:nvSpPr>
        <p:spPr bwMode="auto">
          <a:xfrm>
            <a:off x="10363365" y="4199070"/>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249" name="テキスト ボックス 258"/>
          <p:cNvSpPr txBox="1">
            <a:spLocks noChangeArrowheads="1"/>
          </p:cNvSpPr>
          <p:nvPr/>
        </p:nvSpPr>
        <p:spPr bwMode="auto">
          <a:xfrm>
            <a:off x="10377515" y="4486991"/>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10275351" y="4885472"/>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44915" y="182883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253" name="テキスト ボックス 252"/>
          <p:cNvSpPr txBox="1"/>
          <p:nvPr/>
        </p:nvSpPr>
        <p:spPr>
          <a:xfrm>
            <a:off x="9027067" y="2897231"/>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＜制御イメージ＞</a:t>
            </a:r>
          </a:p>
        </p:txBody>
      </p:sp>
      <p:sp>
        <p:nvSpPr>
          <p:cNvPr id="254" name="角丸四角形 305"/>
          <p:cNvSpPr>
            <a:spLocks noChangeArrowheads="1"/>
          </p:cNvSpPr>
          <p:nvPr/>
        </p:nvSpPr>
        <p:spPr bwMode="auto">
          <a:xfrm>
            <a:off x="5995817" y="4233580"/>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53880" y="4254816"/>
            <a:ext cx="341926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12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75000"/>
                    <a:lumOff val="25000"/>
                  </a:schemeClr>
                </a:solidFill>
                <a:latin typeface="BIZ UDPゴシック" panose="020B0400000000000000" pitchFamily="50" charset="-128"/>
                <a:ea typeface="BIZ UDPゴシック" panose="020B0400000000000000" pitchFamily="50" charset="-128"/>
              </a:rPr>
              <a:t>関西</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b="1" dirty="0" err="1">
                <a:solidFill>
                  <a:schemeClr val="tx1">
                    <a:lumMod val="75000"/>
                    <a:lumOff val="25000"/>
                  </a:schemeClr>
                </a:solidFill>
                <a:latin typeface="BIZ UDPゴシック" panose="020B0400000000000000" pitchFamily="50" charset="-128"/>
                <a:ea typeface="BIZ UDPゴシック" panose="020B0400000000000000" pitchFamily="50" charset="-128"/>
              </a:rPr>
              <a:t>はぴ</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e</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タイム</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R </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47370" y="4703707"/>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15908" y="4526535"/>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441604">
            <a:off x="9525464" y="4237224"/>
            <a:ext cx="556797" cy="356540"/>
          </a:xfrm>
          <a:prstGeom prst="rect">
            <a:avLst/>
          </a:prstGeom>
        </p:spPr>
      </p:pic>
      <p:sp>
        <p:nvSpPr>
          <p:cNvPr id="264" name="角丸四角形 305"/>
          <p:cNvSpPr>
            <a:spLocks noChangeArrowheads="1"/>
          </p:cNvSpPr>
          <p:nvPr/>
        </p:nvSpPr>
        <p:spPr bwMode="auto">
          <a:xfrm>
            <a:off x="10310003" y="4212406"/>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265" name="直線コネクタ 264"/>
          <p:cNvCxnSpPr/>
          <p:nvPr/>
        </p:nvCxnSpPr>
        <p:spPr>
          <a:xfrm>
            <a:off x="10414576" y="4468182"/>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9" name="テキスト ボックス 328"/>
          <p:cNvSpPr txBox="1"/>
          <p:nvPr/>
        </p:nvSpPr>
        <p:spPr>
          <a:xfrm>
            <a:off x="5839865" y="1473601"/>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30" name="グループ化 329"/>
          <p:cNvGrpSpPr/>
          <p:nvPr/>
        </p:nvGrpSpPr>
        <p:grpSpPr>
          <a:xfrm>
            <a:off x="12107890" y="4157501"/>
            <a:ext cx="407501" cy="452635"/>
            <a:chOff x="3289753" y="4746779"/>
            <a:chExt cx="407501" cy="452635"/>
          </a:xfrm>
        </p:grpSpPr>
        <p:pic>
          <p:nvPicPr>
            <p:cNvPr id="331" name="図 33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4" name="テキスト ボックス 274"/>
          <p:cNvSpPr txBox="1"/>
          <p:nvPr/>
        </p:nvSpPr>
        <p:spPr>
          <a:xfrm>
            <a:off x="5874550" y="5198195"/>
            <a:ext cx="4420180" cy="7386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a:t>
            </a:r>
            <a:r>
              <a:rPr kumimoji="1" lang="ja-JP" altLang="en-US" sz="600" dirty="0">
                <a:latin typeface="メイリオ" panose="020B0604030504040204" pitchFamily="50" charset="-128"/>
                <a:ea typeface="メイリオ" panose="020B0604030504040204" pitchFamily="50" charset="-128"/>
              </a:rPr>
              <a:t>において。大阪地区、給湯（保温）負荷は、</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に基づき試算。 運転モードはお買い上げ時の設定、ソーラーモードアプリは積極モード設定。・関西電力「はぴ</a:t>
            </a:r>
            <a:r>
              <a:rPr kumimoji="1" lang="en-US" altLang="ja-JP" sz="600" dirty="0">
                <a:latin typeface="メイリオ" panose="020B0604030504040204" pitchFamily="50" charset="-128"/>
                <a:ea typeface="メイリオ" panose="020B0604030504040204" pitchFamily="50" charset="-128"/>
              </a:rPr>
              <a:t>e</a:t>
            </a:r>
            <a:r>
              <a:rPr kumimoji="1" lang="ja-JP" altLang="en-US" sz="600" dirty="0">
                <a:latin typeface="メイリオ" panose="020B0604030504040204" pitchFamily="50" charset="-128"/>
                <a:ea typeface="メイリオ" panose="020B0604030504040204" pitchFamily="50" charset="-128"/>
              </a:rPr>
              <a:t>タイ</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ムＲ」</a:t>
            </a:r>
            <a:r>
              <a:rPr kumimoji="1" lang="zh-TW" altLang="en-US" sz="600" dirty="0">
                <a:latin typeface="メイリオ" panose="020B0604030504040204" pitchFamily="50" charset="-128"/>
                <a:ea typeface="メイリオ" panose="020B0604030504040204" pitchFamily="50" charset="-128"/>
              </a:rPr>
              <a:t>夜間料金</a:t>
            </a:r>
            <a:r>
              <a:rPr kumimoji="1" lang="en-US" altLang="zh-TW" sz="600" dirty="0">
                <a:latin typeface="メイリオ" panose="020B0604030504040204" pitchFamily="50" charset="-128"/>
                <a:ea typeface="メイリオ" panose="020B0604030504040204" pitchFamily="50" charset="-128"/>
              </a:rPr>
              <a:t>15.37</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ja-JP" sz="600" dirty="0">
                <a:latin typeface="メイリオ" panose="020B0604030504040204" pitchFamily="50" charset="-128"/>
                <a:ea typeface="メイリオ" panose="020B0604030504040204" pitchFamily="50" charset="-128"/>
              </a:rPr>
              <a:t>0.64</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err="1">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再生可能エネルギー発電促進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・太陽光発電の設置容量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・ランニングコストは、季節や地域、運転モードの設定、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ご利用状況、電力契約等により異なります。太陽光発電の自家消費による運転の消費電力は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a:p>
            <a:endParaRPr kumimoji="1" lang="ja-JP" altLang="en-US" sz="600" dirty="0">
              <a:latin typeface="メイリオ" panose="020B0604030504040204" pitchFamily="50" charset="-128"/>
              <a:ea typeface="メイリオ" panose="020B0604030504040204" pitchFamily="50" charset="-128"/>
            </a:endParaRP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40" name="直線コネクタ 9"/>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1" name="正方形/長方形 19"/>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6" name="テキスト ボックス 125"/>
          <p:cNvSpPr txBox="1"/>
          <p:nvPr/>
        </p:nvSpPr>
        <p:spPr>
          <a:xfrm>
            <a:off x="6041384" y="4589709"/>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31608" y="4750815"/>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30,300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29752" y="4538859"/>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44128" y="4697194"/>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22,400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7,900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転倒防止対策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1" name="テキスト ボックス 146">
            <a:extLst>
              <a:ext uri="{FF2B5EF4-FFF2-40B4-BE49-F238E27FC236}">
                <a16:creationId xmlns:a16="http://schemas.microsoft.com/office/drawing/2014/main" id="{48A156A2-BEC0-8B18-B2DF-0BAB1D99D217}"/>
              </a:ext>
            </a:extLst>
          </p:cNvPr>
          <p:cNvSpPr txBox="1">
            <a:spLocks noChangeArrowheads="1"/>
          </p:cNvSpPr>
          <p:nvPr/>
        </p:nvSpPr>
        <p:spPr bwMode="auto">
          <a:xfrm>
            <a:off x="1854557" y="4658683"/>
            <a:ext cx="2557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楕円 49">
            <a:extLst>
              <a:ext uri="{FF2B5EF4-FFF2-40B4-BE49-F238E27FC236}">
                <a16:creationId xmlns:a16="http://schemas.microsoft.com/office/drawing/2014/main" id="{D9B4A2B4-FB72-F6DF-59AE-045BCE34FA97}"/>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1" name="Oval 222">
            <a:extLst>
              <a:ext uri="{FF2B5EF4-FFF2-40B4-BE49-F238E27FC236}">
                <a16:creationId xmlns:a16="http://schemas.microsoft.com/office/drawing/2014/main" id="{BB8C7D2A-9BFF-2E5D-10C6-1DA6C461A4B6}"/>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A</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20"/>
          <a:srcRect l="12285" t="20323" r="33121" b="13059"/>
          <a:stretch/>
        </p:blipFill>
        <p:spPr>
          <a:xfrm>
            <a:off x="3322583" y="5463885"/>
            <a:ext cx="2247900" cy="1737389"/>
          </a:xfrm>
          <a:prstGeom prst="rect">
            <a:avLst/>
          </a:prstGeom>
        </p:spPr>
      </p:pic>
      <p:pic>
        <p:nvPicPr>
          <p:cNvPr id="96" name="図 95">
            <a:extLst>
              <a:ext uri="{FF2B5EF4-FFF2-40B4-BE49-F238E27FC236}">
                <a16:creationId xmlns:a16="http://schemas.microsoft.com/office/drawing/2014/main" id="{AA50F2CD-3BF9-2C23-5924-9578DB19D739}"/>
              </a:ext>
            </a:extLst>
          </p:cNvPr>
          <p:cNvPicPr>
            <a:picLocks noChangeAspect="1"/>
          </p:cNvPicPr>
          <p:nvPr/>
        </p:nvPicPr>
        <p:blipFill>
          <a:blip r:embed="rId21"/>
          <a:srcRect l="11912" t="12752" r="33876" b="19830"/>
          <a:stretch/>
        </p:blipFill>
        <p:spPr>
          <a:xfrm>
            <a:off x="3338458" y="7415222"/>
            <a:ext cx="2216150" cy="1722428"/>
          </a:xfrm>
          <a:prstGeom prst="rect">
            <a:avLst/>
          </a:prstGeom>
        </p:spPr>
      </p:pic>
      <p:pic>
        <p:nvPicPr>
          <p:cNvPr id="97" name="図 96">
            <a:extLst>
              <a:ext uri="{FF2B5EF4-FFF2-40B4-BE49-F238E27FC236}">
                <a16:creationId xmlns:a16="http://schemas.microsoft.com/office/drawing/2014/main" id="{F1E03FD5-3254-6CF0-6C35-B372221CF79B}"/>
              </a:ext>
            </a:extLst>
          </p:cNvPr>
          <p:cNvPicPr>
            <a:picLocks noChangeAspect="1"/>
          </p:cNvPicPr>
          <p:nvPr/>
        </p:nvPicPr>
        <p:blipFill>
          <a:blip r:embed="rId22"/>
          <a:srcRect l="868" r="868"/>
          <a:stretch/>
        </p:blipFill>
        <p:spPr>
          <a:xfrm>
            <a:off x="1746737" y="8285142"/>
            <a:ext cx="963209" cy="783879"/>
          </a:xfrm>
          <a:prstGeom prst="rect">
            <a:avLst/>
          </a:prstGeom>
        </p:spPr>
      </p:pic>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052250"/>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2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25"/>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25"/>
            <a:srcRect t="93213"/>
            <a:stretch/>
          </p:blipFill>
          <p:spPr>
            <a:xfrm>
              <a:off x="4558036" y="6659875"/>
              <a:ext cx="638166" cy="109581"/>
            </a:xfrm>
            <a:prstGeom prst="rect">
              <a:avLst/>
            </a:prstGeom>
          </p:spPr>
        </p:pic>
      </p:gr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465550"/>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or</a:t>
            </a: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79032" y="5543470"/>
            <a:ext cx="2597468" cy="1162883"/>
          </a:xfrm>
          <a:prstGeom prst="rect">
            <a:avLst/>
          </a:prstGeom>
        </p:spPr>
      </p:pic>
      <p:sp>
        <p:nvSpPr>
          <p:cNvPr id="113" name="矢印: 右 112">
            <a:extLst>
              <a:ext uri="{FF2B5EF4-FFF2-40B4-BE49-F238E27FC236}">
                <a16:creationId xmlns:a16="http://schemas.microsoft.com/office/drawing/2014/main" id="{19DB9032-02B7-B381-C87A-F35C5744A39E}"/>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矢印: 右 113">
            <a:extLst>
              <a:ext uri="{FF2B5EF4-FFF2-40B4-BE49-F238E27FC236}">
                <a16:creationId xmlns:a16="http://schemas.microsoft.com/office/drawing/2014/main" id="{2C6BD78B-0E05-2F81-A582-91F687B5EB24}"/>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7355B7AF-0424-7DE7-3A27-0FA1D34F165E}"/>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F49C3E28-0A72-D992-D4BC-D8516FE44C1A}"/>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直線コネクタ 9">
            <a:extLst>
              <a:ext uri="{FF2B5EF4-FFF2-40B4-BE49-F238E27FC236}">
                <a16:creationId xmlns:a16="http://schemas.microsoft.com/office/drawing/2014/main" id="{E3A93F7A-0E6C-4F6F-1584-E5D9F5D6CC8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2" name="図 341"/>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1810961" y="5821329"/>
            <a:ext cx="523750" cy="772651"/>
          </a:xfrm>
          <a:prstGeom prst="rect">
            <a:avLst/>
          </a:prstGeom>
        </p:spPr>
      </p:pic>
      <p:cxnSp>
        <p:nvCxnSpPr>
          <p:cNvPr id="136" name="直線コネクタ 135">
            <a:extLst>
              <a:ext uri="{FF2B5EF4-FFF2-40B4-BE49-F238E27FC236}">
                <a16:creationId xmlns:a16="http://schemas.microsoft.com/office/drawing/2014/main" id="{C1A3BABF-3843-021A-04BF-061188BA50E2}"/>
              </a:ext>
            </a:extLst>
          </p:cNvPr>
          <p:cNvCxnSpPr>
            <a:cxnSpLocks/>
            <a:stCxn id="50"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98450A99-41F3-27CB-FE1C-8769482CD7BE}"/>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5010</TotalTime>
  <Words>1623</Words>
  <Application>Microsoft Office PowerPoint</Application>
  <PresentationFormat>A3 297x420 mm</PresentationFormat>
  <Paragraphs>209</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332</cp:revision>
  <cp:lastPrinted>2023-12-13T05:58:51Z</cp:lastPrinted>
  <dcterms:created xsi:type="dcterms:W3CDTF">2020-12-15T06:24:16Z</dcterms:created>
  <dcterms:modified xsi:type="dcterms:W3CDTF">2026-10-06T09:03:46Z</dcterms:modified>
</cp:coreProperties>
</file>