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82" autoAdjust="0"/>
    <p:restoredTop sz="91872" autoAdjust="0"/>
  </p:normalViewPr>
  <p:slideViewPr>
    <p:cSldViewPr snapToGrid="0">
      <p:cViewPr varScale="1">
        <p:scale>
          <a:sx n="62" d="100"/>
          <a:sy n="62" d="100"/>
        </p:scale>
        <p:origin x="12" y="738"/>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jpeg"/><Relationship Id="rId20"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9.png"/><Relationship Id="rId18" Type="http://schemas.openxmlformats.org/officeDocument/2006/relationships/image" Target="../media/image32.png"/><Relationship Id="rId3" Type="http://schemas.openxmlformats.org/officeDocument/2006/relationships/image" Target="../media/image22.svg"/><Relationship Id="rId7" Type="http://schemas.openxmlformats.org/officeDocument/2006/relationships/image" Target="../media/image25.svg"/><Relationship Id="rId12" Type="http://schemas.openxmlformats.org/officeDocument/2006/relationships/image" Target="../media/image9.png"/><Relationship Id="rId17" Type="http://schemas.openxmlformats.org/officeDocument/2006/relationships/image" Target="../media/image11.png"/><Relationship Id="rId2" Type="http://schemas.openxmlformats.org/officeDocument/2006/relationships/notesSlide" Target="../notesSlides/notesSlide2.xml"/><Relationship Id="rId16"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8.png"/><Relationship Id="rId5" Type="http://schemas.openxmlformats.org/officeDocument/2006/relationships/image" Target="../media/image23.jpeg"/><Relationship Id="rId15" Type="http://schemas.openxmlformats.org/officeDocument/2006/relationships/image" Target="../media/image31.emf"/><Relationship Id="rId10" Type="http://schemas.openxmlformats.org/officeDocument/2006/relationships/image" Target="../media/image28.png"/><Relationship Id="rId19" Type="http://schemas.openxmlformats.org/officeDocument/2006/relationships/image" Target="../media/image20.png"/><Relationship Id="rId4" Type="http://schemas.openxmlformats.org/officeDocument/2006/relationships/image" Target="../media/image1.png"/><Relationship Id="rId9" Type="http://schemas.openxmlformats.org/officeDocument/2006/relationships/image" Target="../media/image27.png"/><Relationship Id="rId1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10476"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給湯専用</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3663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a:t>
            </a:r>
            <a:r>
              <a:rPr kumimoji="1" lang="en-US" altLang="ja-JP" sz="1400" b="1" baseline="30000" dirty="0">
                <a:solidFill>
                  <a:schemeClr val="tx1">
                    <a:lumMod val="75000"/>
                    <a:lumOff val="25000"/>
                  </a:schemeClr>
                </a:solidFill>
                <a:latin typeface="Meiryo UI" panose="020B0604030504040204" pitchFamily="50" charset="-128"/>
                <a:ea typeface="Meiryo UI" panose="020B0604030504040204" pitchFamily="50" charset="-128"/>
              </a:rPr>
              <a:t>※</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台所リモコン</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05" name="図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080616" y="1429550"/>
            <a:ext cx="1290926" cy="276999"/>
          </a:xfrm>
          <a:prstGeom prst="rect">
            <a:avLst/>
          </a:prstGeom>
          <a:noFill/>
        </p:spPr>
        <p:txBody>
          <a:bodyPr wrap="square">
            <a:spAutoFit/>
          </a:bodyPr>
          <a:lstStyle/>
          <a:p>
            <a:pPr algn="ctr">
              <a:defRPr/>
            </a:pPr>
            <a:r>
              <a:rPr kumimoji="1"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RMP-GNW2</a:t>
            </a:r>
          </a:p>
        </p:txBody>
      </p:sp>
      <p:pic>
        <p:nvPicPr>
          <p:cNvPr id="416" name="Picture 24" descr="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502080" cy="473123"/>
            <a:chOff x="168669" y="2921069"/>
            <a:chExt cx="250208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83349" y="3044933"/>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883849"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台所リモコン付属</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1,304,600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1,186,000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CHP-46NZ2JJ</a:t>
            </a: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45600" y="854334"/>
            <a:ext cx="2258484" cy="1088902"/>
          </a:xfrm>
          <a:prstGeom prst="rect">
            <a:avLst/>
          </a:prstGeom>
        </p:spPr>
      </p:pic>
      <p:sp>
        <p:nvSpPr>
          <p:cNvPr id="443" name="Rectangle 61"/>
          <p:cNvSpPr>
            <a:spLocks/>
          </p:cNvSpPr>
          <p:nvPr/>
        </p:nvSpPr>
        <p:spPr bwMode="auto">
          <a:xfrm>
            <a:off x="494695" y="1006549"/>
            <a:ext cx="1894475" cy="811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耐重塩害仕様！</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新たにアプリ対応で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補助金要件の対象に！</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p:txBody>
      </p:sp>
      <p:pic>
        <p:nvPicPr>
          <p:cNvPr id="445" name="図 44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63906" y="2487866"/>
            <a:ext cx="1144475" cy="979067"/>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0" name="図 39">
            <a:extLst>
              <a:ext uri="{FF2B5EF4-FFF2-40B4-BE49-F238E27FC236}">
                <a16:creationId xmlns:a16="http://schemas.microsoft.com/office/drawing/2014/main" id="{2B337C2B-CCD9-B62E-768E-02C402E59416}"/>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52250" y="1260929"/>
            <a:ext cx="29546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0"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1" cstate="print"/>
            <a:stretch>
              <a:fillRect/>
            </a:stretch>
          </p:blipFill>
          <p:spPr>
            <a:xfrm>
              <a:off x="1079921" y="2323413"/>
              <a:ext cx="199285" cy="107861"/>
            </a:xfrm>
            <a:prstGeom prst="rect">
              <a:avLst/>
            </a:prstGeom>
          </p:spPr>
        </p:pic>
      </p:grpSp>
      <p:sp>
        <p:nvSpPr>
          <p:cNvPr id="34" name="テキスト ボックス 274">
            <a:extLst>
              <a:ext uri="{FF2B5EF4-FFF2-40B4-BE49-F238E27FC236}">
                <a16:creationId xmlns:a16="http://schemas.microsoft.com/office/drawing/2014/main" id="{7A74F99D-5852-3DFD-3B94-6F484A25D31F}"/>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grpSp>
        <p:nvGrpSpPr>
          <p:cNvPr id="61" name="グループ化 60">
            <a:extLst>
              <a:ext uri="{FF2B5EF4-FFF2-40B4-BE49-F238E27FC236}">
                <a16:creationId xmlns:a16="http://schemas.microsoft.com/office/drawing/2014/main" id="{1B40CC89-BBD6-3D7B-18D7-D128D4C7EDA4}"/>
              </a:ext>
            </a:extLst>
          </p:cNvPr>
          <p:cNvGrpSpPr/>
          <p:nvPr/>
        </p:nvGrpSpPr>
        <p:grpSpPr>
          <a:xfrm>
            <a:off x="5963859" y="6062450"/>
            <a:ext cx="591636" cy="1228988"/>
            <a:chOff x="4553023" y="4890757"/>
            <a:chExt cx="1018959" cy="2116656"/>
          </a:xfrm>
        </p:grpSpPr>
        <p:pic>
          <p:nvPicPr>
            <p:cNvPr id="62" name="Picture 2" descr="「スマートフォン」の画像検索結果">
              <a:extLst>
                <a:ext uri="{FF2B5EF4-FFF2-40B4-BE49-F238E27FC236}">
                  <a16:creationId xmlns:a16="http://schemas.microsoft.com/office/drawing/2014/main" id="{A2FC93B4-220F-3DF2-A816-D6E016438A3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図 62">
              <a:extLst>
                <a:ext uri="{FF2B5EF4-FFF2-40B4-BE49-F238E27FC236}">
                  <a16:creationId xmlns:a16="http://schemas.microsoft.com/office/drawing/2014/main" id="{BCE5B485-C831-685A-6E06-90C5D290051F}"/>
                </a:ext>
              </a:extLst>
            </p:cNvPr>
            <p:cNvPicPr>
              <a:picLocks noChangeAspect="1"/>
            </p:cNvPicPr>
            <p:nvPr/>
          </p:nvPicPr>
          <p:blipFill rotWithShape="1">
            <a:blip r:embed="rId13"/>
            <a:srcRect b="20647"/>
            <a:stretch/>
          </p:blipFill>
          <p:spPr>
            <a:xfrm>
              <a:off x="4652057" y="5196348"/>
              <a:ext cx="763793" cy="1533426"/>
            </a:xfrm>
            <a:prstGeom prst="rect">
              <a:avLst/>
            </a:prstGeom>
          </p:spPr>
        </p:pic>
        <p:pic>
          <p:nvPicPr>
            <p:cNvPr id="128" name="図 127">
              <a:extLst>
                <a:ext uri="{FF2B5EF4-FFF2-40B4-BE49-F238E27FC236}">
                  <a16:creationId xmlns:a16="http://schemas.microsoft.com/office/drawing/2014/main" id="{93A687E3-719D-1C33-8288-325A4094564F}"/>
                </a:ext>
              </a:extLst>
            </p:cNvPr>
            <p:cNvPicPr>
              <a:picLocks noChangeAspect="1"/>
            </p:cNvPicPr>
            <p:nvPr/>
          </p:nvPicPr>
          <p:blipFill rotWithShape="1">
            <a:blip r:embed="rId13"/>
            <a:srcRect t="93213"/>
            <a:stretch/>
          </p:blipFill>
          <p:spPr>
            <a:xfrm>
              <a:off x="4644106" y="6594445"/>
              <a:ext cx="766167" cy="131560"/>
            </a:xfrm>
            <a:prstGeom prst="rect">
              <a:avLst/>
            </a:prstGeom>
          </p:spPr>
        </p:pic>
      </p:grpSp>
      <p:pic>
        <p:nvPicPr>
          <p:cNvPr id="129" name="図 128">
            <a:extLst>
              <a:ext uri="{FF2B5EF4-FFF2-40B4-BE49-F238E27FC236}">
                <a16:creationId xmlns:a16="http://schemas.microsoft.com/office/drawing/2014/main" id="{2B0DE821-C744-B24B-E9D5-7D7DEC38624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459078" y="6158740"/>
            <a:ext cx="606032" cy="606032"/>
          </a:xfrm>
          <a:prstGeom prst="rect">
            <a:avLst/>
          </a:prstGeom>
          <a:ln>
            <a:noFill/>
          </a:ln>
          <a:effectLst>
            <a:outerShdw blurRad="63500" sx="102000" sy="102000" algn="ctr" rotWithShape="0">
              <a:prstClr val="black">
                <a:alpha val="40000"/>
              </a:prstClr>
            </a:outerShdw>
          </a:effectLst>
        </p:spPr>
      </p:pic>
      <p:sp>
        <p:nvSpPr>
          <p:cNvPr id="131" name="テキスト ボックス 289">
            <a:extLst>
              <a:ext uri="{FF2B5EF4-FFF2-40B4-BE49-F238E27FC236}">
                <a16:creationId xmlns:a16="http://schemas.microsoft.com/office/drawing/2014/main" id="{A40371A0-F58E-43B7-A8EE-D389C75997AE}"/>
              </a:ext>
            </a:extLst>
          </p:cNvPr>
          <p:cNvSpPr txBox="1">
            <a:spLocks noChangeArrowheads="1"/>
          </p:cNvSpPr>
          <p:nvPr/>
        </p:nvSpPr>
        <p:spPr bwMode="auto">
          <a:xfrm>
            <a:off x="3280315" y="7622727"/>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32" name="正方形/長方形 290">
            <a:extLst>
              <a:ext uri="{FF2B5EF4-FFF2-40B4-BE49-F238E27FC236}">
                <a16:creationId xmlns:a16="http://schemas.microsoft.com/office/drawing/2014/main" id="{326984FD-0434-5A36-2C1F-AEE86D94384E}"/>
              </a:ext>
            </a:extLst>
          </p:cNvPr>
          <p:cNvSpPr>
            <a:spLocks noChangeArrowheads="1"/>
          </p:cNvSpPr>
          <p:nvPr/>
        </p:nvSpPr>
        <p:spPr bwMode="auto">
          <a:xfrm>
            <a:off x="3351171" y="8077410"/>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33" name="正方形/長方形 291">
            <a:extLst>
              <a:ext uri="{FF2B5EF4-FFF2-40B4-BE49-F238E27FC236}">
                <a16:creationId xmlns:a16="http://schemas.microsoft.com/office/drawing/2014/main" id="{410549D9-94BD-05A5-AE57-9F189659F2DC}"/>
              </a:ext>
            </a:extLst>
          </p:cNvPr>
          <p:cNvSpPr>
            <a:spLocks noChangeArrowheads="1"/>
          </p:cNvSpPr>
          <p:nvPr/>
        </p:nvSpPr>
        <p:spPr bwMode="auto">
          <a:xfrm>
            <a:off x="3350195" y="8297042"/>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34" name="テキスト ボックス 292">
            <a:extLst>
              <a:ext uri="{FF2B5EF4-FFF2-40B4-BE49-F238E27FC236}">
                <a16:creationId xmlns:a16="http://schemas.microsoft.com/office/drawing/2014/main" id="{A06DAB18-60FF-979A-DCA3-8C6AFA1CEADE}"/>
              </a:ext>
            </a:extLst>
          </p:cNvPr>
          <p:cNvSpPr txBox="1">
            <a:spLocks noChangeArrowheads="1"/>
          </p:cNvSpPr>
          <p:nvPr/>
        </p:nvSpPr>
        <p:spPr bwMode="auto">
          <a:xfrm>
            <a:off x="80464" y="8666777"/>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35" name="テキスト ボックス 293">
            <a:extLst>
              <a:ext uri="{FF2B5EF4-FFF2-40B4-BE49-F238E27FC236}">
                <a16:creationId xmlns:a16="http://schemas.microsoft.com/office/drawing/2014/main" id="{AD05885E-C255-3D79-0FDA-52C0933E43BF}"/>
              </a:ext>
            </a:extLst>
          </p:cNvPr>
          <p:cNvSpPr txBox="1">
            <a:spLocks noChangeArrowheads="1"/>
          </p:cNvSpPr>
          <p:nvPr/>
        </p:nvSpPr>
        <p:spPr bwMode="auto">
          <a:xfrm>
            <a:off x="3319993" y="8628339"/>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38" name="角丸四角形 305">
            <a:extLst>
              <a:ext uri="{FF2B5EF4-FFF2-40B4-BE49-F238E27FC236}">
                <a16:creationId xmlns:a16="http://schemas.microsoft.com/office/drawing/2014/main" id="{0D96DA9C-B0E8-CFD7-18CE-F84AF131BE24}"/>
              </a:ext>
            </a:extLst>
          </p:cNvPr>
          <p:cNvSpPr>
            <a:spLocks noChangeArrowheads="1"/>
          </p:cNvSpPr>
          <p:nvPr/>
        </p:nvSpPr>
        <p:spPr bwMode="auto">
          <a:xfrm>
            <a:off x="4190136" y="7571337"/>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9" name="テキスト ボックス 258">
            <a:extLst>
              <a:ext uri="{FF2B5EF4-FFF2-40B4-BE49-F238E27FC236}">
                <a16:creationId xmlns:a16="http://schemas.microsoft.com/office/drawing/2014/main" id="{5CFE4C8E-0D0D-FE30-4546-8590230C32D8}"/>
              </a:ext>
            </a:extLst>
          </p:cNvPr>
          <p:cNvSpPr txBox="1">
            <a:spLocks noChangeArrowheads="1"/>
          </p:cNvSpPr>
          <p:nvPr/>
        </p:nvSpPr>
        <p:spPr bwMode="auto">
          <a:xfrm>
            <a:off x="132794" y="9126118"/>
            <a:ext cx="2608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90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900" dirty="0">
              <a:latin typeface="メイリオ" panose="020B0604030504040204" pitchFamily="50" charset="-128"/>
              <a:ea typeface="メイリオ" panose="020B0604030504040204" pitchFamily="50" charset="-128"/>
            </a:endParaRPr>
          </a:p>
          <a:p>
            <a:pPr>
              <a:defRPr/>
            </a:pPr>
            <a:r>
              <a:rPr kumimoji="1" lang="ja-JP" altLang="en-US" sz="900" dirty="0">
                <a:latin typeface="メイリオ" panose="020B0604030504040204" pitchFamily="50" charset="-128"/>
                <a:ea typeface="メイリオ" panose="020B0604030504040204" pitchFamily="50" charset="-128"/>
              </a:rPr>
              <a:t>高齢者やこどもの入浴をサポートします。</a:t>
            </a:r>
            <a:endParaRPr kumimoji="1" lang="en-US" altLang="ja-JP" sz="900" dirty="0">
              <a:latin typeface="メイリオ" panose="020B0604030504040204" pitchFamily="50" charset="-128"/>
              <a:ea typeface="メイリオ" panose="020B0604030504040204" pitchFamily="50" charset="-128"/>
            </a:endParaRPr>
          </a:p>
        </p:txBody>
      </p:sp>
      <p:sp>
        <p:nvSpPr>
          <p:cNvPr id="140" name="テキスト ボックス 258">
            <a:extLst>
              <a:ext uri="{FF2B5EF4-FFF2-40B4-BE49-F238E27FC236}">
                <a16:creationId xmlns:a16="http://schemas.microsoft.com/office/drawing/2014/main" id="{8CBE53F9-6BED-9A52-D0FB-F8257C07EBA4}"/>
              </a:ext>
            </a:extLst>
          </p:cNvPr>
          <p:cNvSpPr txBox="1">
            <a:spLocks noChangeArrowheads="1"/>
          </p:cNvSpPr>
          <p:nvPr/>
        </p:nvSpPr>
        <p:spPr bwMode="auto">
          <a:xfrm>
            <a:off x="3355527" y="9079015"/>
            <a:ext cx="3072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900" dirty="0">
                <a:latin typeface="メイリオ" panose="020B0604030504040204" pitchFamily="50" charset="-128"/>
                <a:ea typeface="メイリオ" panose="020B0604030504040204" pitchFamily="50" charset="-128"/>
              </a:rPr>
              <a:t>遠隔地にあるエコキュートの使用状況を確認できます。前日のお湯の使用有無、長湯をお知らせする機能も。</a:t>
            </a:r>
            <a:endParaRPr kumimoji="1" lang="en-US" altLang="ja-JP" sz="900" dirty="0">
              <a:latin typeface="メイリオ" panose="020B0604030504040204" pitchFamily="50" charset="-128"/>
              <a:ea typeface="メイリオ" panose="020B0604030504040204" pitchFamily="50" charset="-128"/>
            </a:endParaRPr>
          </a:p>
        </p:txBody>
      </p:sp>
      <p:sp>
        <p:nvSpPr>
          <p:cNvPr id="141" name="角丸四角形 322">
            <a:extLst>
              <a:ext uri="{FF2B5EF4-FFF2-40B4-BE49-F238E27FC236}">
                <a16:creationId xmlns:a16="http://schemas.microsoft.com/office/drawing/2014/main" id="{205723DF-C09C-2E46-BCE8-845D90B8A4D7}"/>
              </a:ext>
            </a:extLst>
          </p:cNvPr>
          <p:cNvSpPr>
            <a:spLocks noChangeArrowheads="1"/>
          </p:cNvSpPr>
          <p:nvPr/>
        </p:nvSpPr>
        <p:spPr bwMode="auto">
          <a:xfrm>
            <a:off x="1441933" y="8619060"/>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42" name="テキスト ボックス 323">
            <a:extLst>
              <a:ext uri="{FF2B5EF4-FFF2-40B4-BE49-F238E27FC236}">
                <a16:creationId xmlns:a16="http://schemas.microsoft.com/office/drawing/2014/main" id="{39E9ED73-21DB-D108-B23B-14F0D524084A}"/>
              </a:ext>
            </a:extLst>
          </p:cNvPr>
          <p:cNvSpPr txBox="1">
            <a:spLocks noChangeArrowheads="1"/>
          </p:cNvSpPr>
          <p:nvPr/>
        </p:nvSpPr>
        <p:spPr bwMode="auto">
          <a:xfrm>
            <a:off x="1516346" y="8684948"/>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43" name="角丸四角形 325">
            <a:extLst>
              <a:ext uri="{FF2B5EF4-FFF2-40B4-BE49-F238E27FC236}">
                <a16:creationId xmlns:a16="http://schemas.microsoft.com/office/drawing/2014/main" id="{0A717959-B736-3D18-6DC7-BC39B87CFA11}"/>
              </a:ext>
            </a:extLst>
          </p:cNvPr>
          <p:cNvSpPr>
            <a:spLocks noChangeArrowheads="1"/>
          </p:cNvSpPr>
          <p:nvPr/>
        </p:nvSpPr>
        <p:spPr bwMode="auto">
          <a:xfrm>
            <a:off x="4563183" y="8596135"/>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44" name="正方形/長方形 143">
            <a:extLst>
              <a:ext uri="{FF2B5EF4-FFF2-40B4-BE49-F238E27FC236}">
                <a16:creationId xmlns:a16="http://schemas.microsoft.com/office/drawing/2014/main" id="{C5BED994-530C-6AA0-5EBA-0B3022275D9A}"/>
              </a:ext>
            </a:extLst>
          </p:cNvPr>
          <p:cNvSpPr/>
          <p:nvPr/>
        </p:nvSpPr>
        <p:spPr>
          <a:xfrm>
            <a:off x="4636367" y="8660015"/>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147" name="テキスト ボックス 146">
            <a:extLst>
              <a:ext uri="{FF2B5EF4-FFF2-40B4-BE49-F238E27FC236}">
                <a16:creationId xmlns:a16="http://schemas.microsoft.com/office/drawing/2014/main" id="{1F945CFC-1A6D-17D4-FCAD-C97DC037F731}"/>
              </a:ext>
            </a:extLst>
          </p:cNvPr>
          <p:cNvSpPr txBox="1"/>
          <p:nvPr/>
        </p:nvSpPr>
        <p:spPr>
          <a:xfrm>
            <a:off x="102770" y="7113892"/>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149" name="テキスト ボックス 148">
            <a:extLst>
              <a:ext uri="{FF2B5EF4-FFF2-40B4-BE49-F238E27FC236}">
                <a16:creationId xmlns:a16="http://schemas.microsoft.com/office/drawing/2014/main" id="{F7F3017E-FBCD-8910-25AF-41785DBC5A04}"/>
              </a:ext>
            </a:extLst>
          </p:cNvPr>
          <p:cNvSpPr txBox="1"/>
          <p:nvPr/>
        </p:nvSpPr>
        <p:spPr>
          <a:xfrm>
            <a:off x="78414" y="6832250"/>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150" name="テキスト ボックス 149">
            <a:extLst>
              <a:ext uri="{FF2B5EF4-FFF2-40B4-BE49-F238E27FC236}">
                <a16:creationId xmlns:a16="http://schemas.microsoft.com/office/drawing/2014/main" id="{0904FF78-1B17-AAA3-780C-2825C7B0E141}"/>
              </a:ext>
            </a:extLst>
          </p:cNvPr>
          <p:cNvSpPr txBox="1"/>
          <p:nvPr/>
        </p:nvSpPr>
        <p:spPr>
          <a:xfrm>
            <a:off x="3272541" y="6822974"/>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151" name="テキスト ボックス 150">
            <a:extLst>
              <a:ext uri="{FF2B5EF4-FFF2-40B4-BE49-F238E27FC236}">
                <a16:creationId xmlns:a16="http://schemas.microsoft.com/office/drawing/2014/main" id="{CE3DCB92-00BD-B8D4-8E32-48B562AD22D1}"/>
              </a:ext>
            </a:extLst>
          </p:cNvPr>
          <p:cNvSpPr txBox="1"/>
          <p:nvPr/>
        </p:nvSpPr>
        <p:spPr>
          <a:xfrm>
            <a:off x="3247261" y="7120741"/>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152" name="テキスト ボックス 151">
            <a:extLst>
              <a:ext uri="{FF2B5EF4-FFF2-40B4-BE49-F238E27FC236}">
                <a16:creationId xmlns:a16="http://schemas.microsoft.com/office/drawing/2014/main" id="{15C41602-E4A9-4E83-2D27-D8356B258916}"/>
              </a:ext>
            </a:extLst>
          </p:cNvPr>
          <p:cNvSpPr txBox="1"/>
          <p:nvPr/>
        </p:nvSpPr>
        <p:spPr>
          <a:xfrm>
            <a:off x="123271" y="6095296"/>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153" name="テキスト ボックス 152">
            <a:extLst>
              <a:ext uri="{FF2B5EF4-FFF2-40B4-BE49-F238E27FC236}">
                <a16:creationId xmlns:a16="http://schemas.microsoft.com/office/drawing/2014/main" id="{9A9A768A-BE92-EA2C-10B4-D86408076289}"/>
              </a:ext>
            </a:extLst>
          </p:cNvPr>
          <p:cNvSpPr txBox="1"/>
          <p:nvPr/>
        </p:nvSpPr>
        <p:spPr>
          <a:xfrm>
            <a:off x="510710" y="6566041"/>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154" name="直線コネクタ 153">
            <a:extLst>
              <a:ext uri="{FF2B5EF4-FFF2-40B4-BE49-F238E27FC236}">
                <a16:creationId xmlns:a16="http://schemas.microsoft.com/office/drawing/2014/main" id="{8B48A91D-9737-312B-CEE8-54DC64B9D60B}"/>
              </a:ext>
            </a:extLst>
          </p:cNvPr>
          <p:cNvCxnSpPr/>
          <p:nvPr/>
        </p:nvCxnSpPr>
        <p:spPr>
          <a:xfrm>
            <a:off x="184047" y="6606737"/>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線コネクタ 154">
            <a:extLst>
              <a:ext uri="{FF2B5EF4-FFF2-40B4-BE49-F238E27FC236}">
                <a16:creationId xmlns:a16="http://schemas.microsoft.com/office/drawing/2014/main" id="{CB19B337-E35C-BEF2-AA3A-CC30D7FFC346}"/>
              </a:ext>
            </a:extLst>
          </p:cNvPr>
          <p:cNvCxnSpPr/>
          <p:nvPr/>
        </p:nvCxnSpPr>
        <p:spPr>
          <a:xfrm flipV="1">
            <a:off x="3404751" y="6555395"/>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58" name="テキスト ボックス 258">
            <a:extLst>
              <a:ext uri="{FF2B5EF4-FFF2-40B4-BE49-F238E27FC236}">
                <a16:creationId xmlns:a16="http://schemas.microsoft.com/office/drawing/2014/main" id="{B7394D2A-3492-CB0A-94C0-FDB01E3C889A}"/>
              </a:ext>
            </a:extLst>
          </p:cNvPr>
          <p:cNvSpPr txBox="1">
            <a:spLocks noChangeArrowheads="1"/>
          </p:cNvSpPr>
          <p:nvPr/>
        </p:nvSpPr>
        <p:spPr bwMode="auto">
          <a:xfrm>
            <a:off x="2513557" y="5713955"/>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165" name="図 197">
            <a:extLst>
              <a:ext uri="{FF2B5EF4-FFF2-40B4-BE49-F238E27FC236}">
                <a16:creationId xmlns:a16="http://schemas.microsoft.com/office/drawing/2014/main" id="{438F05B3-4DB3-BEA7-D89D-AAFAAED2CDED}"/>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67506" y="5766588"/>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 name="テキスト ボックス 306">
            <a:extLst>
              <a:ext uri="{FF2B5EF4-FFF2-40B4-BE49-F238E27FC236}">
                <a16:creationId xmlns:a16="http://schemas.microsoft.com/office/drawing/2014/main" id="{99DEDE8A-BA79-8E2C-D115-FCF40E539250}"/>
              </a:ext>
            </a:extLst>
          </p:cNvPr>
          <p:cNvSpPr txBox="1">
            <a:spLocks noChangeArrowheads="1"/>
          </p:cNvSpPr>
          <p:nvPr/>
        </p:nvSpPr>
        <p:spPr bwMode="auto">
          <a:xfrm>
            <a:off x="4269130" y="7635649"/>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167" name="図 166">
            <a:extLst>
              <a:ext uri="{FF2B5EF4-FFF2-40B4-BE49-F238E27FC236}">
                <a16:creationId xmlns:a16="http://schemas.microsoft.com/office/drawing/2014/main" id="{EBFD1A82-FEEF-ADE0-CB80-D45C51476BE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151513" y="6106986"/>
            <a:ext cx="717570" cy="717570"/>
          </a:xfrm>
          <a:prstGeom prst="rect">
            <a:avLst/>
          </a:prstGeom>
        </p:spPr>
      </p:pic>
      <p:sp>
        <p:nvSpPr>
          <p:cNvPr id="168" name="テキスト ボックス 203">
            <a:extLst>
              <a:ext uri="{FF2B5EF4-FFF2-40B4-BE49-F238E27FC236}">
                <a16:creationId xmlns:a16="http://schemas.microsoft.com/office/drawing/2014/main" id="{01677E83-B3A8-D625-A535-B336F008EC3C}"/>
              </a:ext>
            </a:extLst>
          </p:cNvPr>
          <p:cNvSpPr txBox="1"/>
          <p:nvPr/>
        </p:nvSpPr>
        <p:spPr>
          <a:xfrm>
            <a:off x="5281408" y="6749706"/>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169" name="直線コネクタ 9">
            <a:extLst>
              <a:ext uri="{FF2B5EF4-FFF2-40B4-BE49-F238E27FC236}">
                <a16:creationId xmlns:a16="http://schemas.microsoft.com/office/drawing/2014/main" id="{C3E66D12-BAD1-7577-BF75-B95E8B180911}"/>
              </a:ext>
            </a:extLst>
          </p:cNvPr>
          <p:cNvCxnSpPr>
            <a:cxnSpLocks noChangeShapeType="1"/>
          </p:cNvCxnSpPr>
          <p:nvPr/>
        </p:nvCxnSpPr>
        <p:spPr bwMode="auto">
          <a:xfrm>
            <a:off x="129874" y="6053915"/>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0" name="正方形/長方形 19">
            <a:extLst>
              <a:ext uri="{FF2B5EF4-FFF2-40B4-BE49-F238E27FC236}">
                <a16:creationId xmlns:a16="http://schemas.microsoft.com/office/drawing/2014/main" id="{54AA59CB-B139-D067-7C6F-B69035244389}"/>
              </a:ext>
            </a:extLst>
          </p:cNvPr>
          <p:cNvSpPr>
            <a:spLocks noChangeArrowheads="1"/>
          </p:cNvSpPr>
          <p:nvPr/>
        </p:nvSpPr>
        <p:spPr bwMode="auto">
          <a:xfrm>
            <a:off x="125111" y="5677677"/>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71" name="直線コネクタ 9">
            <a:extLst>
              <a:ext uri="{FF2B5EF4-FFF2-40B4-BE49-F238E27FC236}">
                <a16:creationId xmlns:a16="http://schemas.microsoft.com/office/drawing/2014/main" id="{89779CD2-31D1-C385-AC3B-0E4A02D99D9B}"/>
              </a:ext>
            </a:extLst>
          </p:cNvPr>
          <p:cNvCxnSpPr>
            <a:cxnSpLocks noChangeShapeType="1"/>
          </p:cNvCxnSpPr>
          <p:nvPr/>
        </p:nvCxnSpPr>
        <p:spPr bwMode="auto">
          <a:xfrm>
            <a:off x="125111" y="5676806"/>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2" name="正方形/長方形 171">
            <a:extLst>
              <a:ext uri="{FF2B5EF4-FFF2-40B4-BE49-F238E27FC236}">
                <a16:creationId xmlns:a16="http://schemas.microsoft.com/office/drawing/2014/main" id="{54BECCF5-4C55-5AC6-7556-A96C631BC23F}"/>
              </a:ext>
            </a:extLst>
          </p:cNvPr>
          <p:cNvSpPr/>
          <p:nvPr/>
        </p:nvSpPr>
        <p:spPr>
          <a:xfrm>
            <a:off x="6342966" y="6325041"/>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3" name="直線コネクタ 9">
            <a:extLst>
              <a:ext uri="{FF2B5EF4-FFF2-40B4-BE49-F238E27FC236}">
                <a16:creationId xmlns:a16="http://schemas.microsoft.com/office/drawing/2014/main" id="{DDE30BDD-8A75-58BF-C317-1C07DF4B7580}"/>
              </a:ext>
            </a:extLst>
          </p:cNvPr>
          <p:cNvCxnSpPr>
            <a:cxnSpLocks noChangeShapeType="1"/>
          </p:cNvCxnSpPr>
          <p:nvPr/>
        </p:nvCxnSpPr>
        <p:spPr bwMode="auto">
          <a:xfrm>
            <a:off x="153884" y="3684687"/>
            <a:ext cx="634409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8" name="正方形/長方形 177">
            <a:extLst>
              <a:ext uri="{FF2B5EF4-FFF2-40B4-BE49-F238E27FC236}">
                <a16:creationId xmlns:a16="http://schemas.microsoft.com/office/drawing/2014/main" id="{0995C056-784C-0FE6-FA94-20873C4DB1A4}"/>
              </a:ext>
            </a:extLst>
          </p:cNvPr>
          <p:cNvSpPr/>
          <p:nvPr/>
        </p:nvSpPr>
        <p:spPr>
          <a:xfrm>
            <a:off x="252665" y="3697380"/>
            <a:ext cx="381546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耐重塩害仕様だから海の近くでも安心！</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87" name="直線コネクタ 9">
            <a:extLst>
              <a:ext uri="{FF2B5EF4-FFF2-40B4-BE49-F238E27FC236}">
                <a16:creationId xmlns:a16="http://schemas.microsoft.com/office/drawing/2014/main" id="{02D9668B-94C3-3FB5-1D0E-06B1F91ECA66}"/>
              </a:ext>
            </a:extLst>
          </p:cNvPr>
          <p:cNvCxnSpPr>
            <a:cxnSpLocks noChangeShapeType="1"/>
          </p:cNvCxnSpPr>
          <p:nvPr/>
        </p:nvCxnSpPr>
        <p:spPr bwMode="auto">
          <a:xfrm>
            <a:off x="121254" y="4052677"/>
            <a:ext cx="636527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8" name="正方形/長方形 19">
            <a:extLst>
              <a:ext uri="{FF2B5EF4-FFF2-40B4-BE49-F238E27FC236}">
                <a16:creationId xmlns:a16="http://schemas.microsoft.com/office/drawing/2014/main" id="{1681E2FA-275A-83B8-B28D-7F82FFFB2A35}"/>
              </a:ext>
            </a:extLst>
          </p:cNvPr>
          <p:cNvSpPr>
            <a:spLocks noChangeArrowheads="1"/>
          </p:cNvSpPr>
          <p:nvPr/>
        </p:nvSpPr>
        <p:spPr bwMode="auto">
          <a:xfrm>
            <a:off x="116491" y="3676439"/>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grpSp>
        <p:nvGrpSpPr>
          <p:cNvPr id="240" name="object 33">
            <a:extLst>
              <a:ext uri="{FF2B5EF4-FFF2-40B4-BE49-F238E27FC236}">
                <a16:creationId xmlns:a16="http://schemas.microsoft.com/office/drawing/2014/main" id="{05DAFF85-5E36-6ABE-A14C-FC0B1BA5EFC6}"/>
              </a:ext>
            </a:extLst>
          </p:cNvPr>
          <p:cNvGrpSpPr/>
          <p:nvPr/>
        </p:nvGrpSpPr>
        <p:grpSpPr>
          <a:xfrm>
            <a:off x="6163085" y="5655145"/>
            <a:ext cx="432434" cy="432434"/>
            <a:chOff x="909735" y="2161233"/>
            <a:chExt cx="432434" cy="432434"/>
          </a:xfrm>
        </p:grpSpPr>
        <p:sp>
          <p:nvSpPr>
            <p:cNvPr id="241" name="object 34">
              <a:extLst>
                <a:ext uri="{FF2B5EF4-FFF2-40B4-BE49-F238E27FC236}">
                  <a16:creationId xmlns:a16="http://schemas.microsoft.com/office/drawing/2014/main" id="{C5F759E4-A53F-963B-340D-FB9EB5422A67}"/>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42" name="object 35">
              <a:extLst>
                <a:ext uri="{FF2B5EF4-FFF2-40B4-BE49-F238E27FC236}">
                  <a16:creationId xmlns:a16="http://schemas.microsoft.com/office/drawing/2014/main" id="{852D3208-B5BE-5D9C-DAF7-4AC6498235FB}"/>
                </a:ext>
              </a:extLst>
            </p:cNvPr>
            <p:cNvPicPr/>
            <p:nvPr/>
          </p:nvPicPr>
          <p:blipFill>
            <a:blip r:embed="rId10" cstate="print"/>
            <a:stretch>
              <a:fillRect/>
            </a:stretch>
          </p:blipFill>
          <p:spPr>
            <a:xfrm>
              <a:off x="972442" y="2324323"/>
              <a:ext cx="87109" cy="106311"/>
            </a:xfrm>
            <a:prstGeom prst="rect">
              <a:avLst/>
            </a:prstGeom>
          </p:spPr>
        </p:pic>
        <p:pic>
          <p:nvPicPr>
            <p:cNvPr id="243" name="object 36">
              <a:extLst>
                <a:ext uri="{FF2B5EF4-FFF2-40B4-BE49-F238E27FC236}">
                  <a16:creationId xmlns:a16="http://schemas.microsoft.com/office/drawing/2014/main" id="{8ADB9751-F21E-4037-3909-4244A119D1C8}"/>
                </a:ext>
              </a:extLst>
            </p:cNvPr>
            <p:cNvPicPr/>
            <p:nvPr/>
          </p:nvPicPr>
          <p:blipFill>
            <a:blip r:embed="rId11" cstate="print"/>
            <a:stretch>
              <a:fillRect/>
            </a:stretch>
          </p:blipFill>
          <p:spPr>
            <a:xfrm>
              <a:off x="1079921" y="2323413"/>
              <a:ext cx="199285" cy="107861"/>
            </a:xfrm>
            <a:prstGeom prst="rect">
              <a:avLst/>
            </a:prstGeom>
          </p:spPr>
        </p:pic>
      </p:grpSp>
      <p:pic>
        <p:nvPicPr>
          <p:cNvPr id="244" name="図 5">
            <a:extLst>
              <a:ext uri="{FF2B5EF4-FFF2-40B4-BE49-F238E27FC236}">
                <a16:creationId xmlns:a16="http://schemas.microsoft.com/office/drawing/2014/main" id="{B8BB53AA-B116-C62A-5A96-FD42E5054250}"/>
              </a:ext>
            </a:extLst>
          </p:cNvPr>
          <p:cNvPicPr>
            <a:picLocks noChangeAspect="1"/>
          </p:cNvPicPr>
          <p:nvPr/>
        </p:nvPicPr>
        <p:blipFill>
          <a:blip r:embed="rId17">
            <a:extLst>
              <a:ext uri="{28A0092B-C50C-407E-A947-70E740481C1C}">
                <a14:useLocalDpi xmlns:a14="http://schemas.microsoft.com/office/drawing/2010/main" val="0"/>
              </a:ext>
            </a:extLst>
          </a:blip>
          <a:srcRect l="-1163" t="259"/>
          <a:stretch>
            <a:fillRect/>
          </a:stretch>
        </p:blipFill>
        <p:spPr bwMode="auto">
          <a:xfrm>
            <a:off x="4669507" y="4767253"/>
            <a:ext cx="1825625"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 name="グループ化 1">
            <a:extLst>
              <a:ext uri="{FF2B5EF4-FFF2-40B4-BE49-F238E27FC236}">
                <a16:creationId xmlns:a16="http://schemas.microsoft.com/office/drawing/2014/main" id="{94F8F598-4B9F-E930-A73C-BEBD8D1E8969}"/>
              </a:ext>
            </a:extLst>
          </p:cNvPr>
          <p:cNvGrpSpPr>
            <a:grpSpLocks/>
          </p:cNvGrpSpPr>
          <p:nvPr/>
        </p:nvGrpSpPr>
        <p:grpSpPr bwMode="auto">
          <a:xfrm>
            <a:off x="141669" y="4091065"/>
            <a:ext cx="5161155" cy="1469856"/>
            <a:chOff x="6980239" y="1407521"/>
            <a:chExt cx="5162108" cy="1469030"/>
          </a:xfrm>
        </p:grpSpPr>
        <p:pic>
          <p:nvPicPr>
            <p:cNvPr id="246" name="図 116">
              <a:extLst>
                <a:ext uri="{FF2B5EF4-FFF2-40B4-BE49-F238E27FC236}">
                  <a16:creationId xmlns:a16="http://schemas.microsoft.com/office/drawing/2014/main" id="{4BE6F96D-04AE-AA12-C1C6-0B984C6CDE3B}"/>
                </a:ext>
              </a:extLst>
            </p:cNvPr>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6980239" y="1441451"/>
              <a:ext cx="2676784"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7" name="図 117">
              <a:extLst>
                <a:ext uri="{FF2B5EF4-FFF2-40B4-BE49-F238E27FC236}">
                  <a16:creationId xmlns:a16="http://schemas.microsoft.com/office/drawing/2014/main" id="{09147391-95F1-1555-36CA-78CF1431FF32}"/>
                </a:ext>
              </a:extLst>
            </p:cNvPr>
            <p:cNvPicPr>
              <a:picLocks noChangeAspect="1"/>
            </p:cNvPicPr>
            <p:nvPr/>
          </p:nvPicPr>
          <p:blipFill>
            <a:blip r:embed="rId19" cstate="print">
              <a:extLst>
                <a:ext uri="{28A0092B-C50C-407E-A947-70E740481C1C}">
                  <a14:useLocalDpi xmlns:a14="http://schemas.microsoft.com/office/drawing/2010/main" val="0"/>
                </a:ext>
              </a:extLst>
            </a:blip>
            <a:srcRect l="16437" t="8899" r="17484" b="10655"/>
            <a:stretch>
              <a:fillRect/>
            </a:stretch>
          </p:blipFill>
          <p:spPr bwMode="auto">
            <a:xfrm>
              <a:off x="11430707" y="1407521"/>
              <a:ext cx="262751" cy="38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 name="テキスト ボックス 118">
              <a:extLst>
                <a:ext uri="{FF2B5EF4-FFF2-40B4-BE49-F238E27FC236}">
                  <a16:creationId xmlns:a16="http://schemas.microsoft.com/office/drawing/2014/main" id="{24458109-D7B9-8E9E-2D48-2E5A08B41A1C}"/>
                </a:ext>
              </a:extLst>
            </p:cNvPr>
            <p:cNvSpPr txBox="1">
              <a:spLocks noChangeArrowheads="1"/>
            </p:cNvSpPr>
            <p:nvPr/>
          </p:nvSpPr>
          <p:spPr bwMode="auto">
            <a:xfrm>
              <a:off x="9646400" y="1432995"/>
              <a:ext cx="24959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kumimoji="1" lang="ja-JP" altLang="en-US" sz="1800" dirty="0">
                  <a:latin typeface="BIZ UDPゴシック" panose="020B0400000000000000" pitchFamily="50" charset="-128"/>
                  <a:ea typeface="BIZ UDPゴシック" panose="020B0400000000000000" pitchFamily="50" charset="-128"/>
                </a:rPr>
                <a:t>耐重塩害仕様で</a:t>
              </a:r>
              <a:endParaRPr kumimoji="1" lang="en-US" altLang="ja-JP" sz="1800" dirty="0">
                <a:latin typeface="BIZ UDPゴシック" panose="020B0400000000000000" pitchFamily="50" charset="-128"/>
                <a:ea typeface="BIZ UDPゴシック" panose="020B0400000000000000" pitchFamily="50" charset="-128"/>
              </a:endParaRPr>
            </a:p>
            <a:p>
              <a:r>
                <a:rPr kumimoji="1" lang="ja-JP" altLang="en-US" sz="1800" dirty="0">
                  <a:latin typeface="BIZ UDPゴシック" panose="020B0400000000000000" pitchFamily="50" charset="-128"/>
                  <a:ea typeface="BIZ UDPゴシック" panose="020B0400000000000000" pitchFamily="50" charset="-128"/>
                </a:rPr>
                <a:t>海の近くの設置に最適</a:t>
              </a:r>
            </a:p>
          </p:txBody>
        </p:sp>
        <p:sp>
          <p:nvSpPr>
            <p:cNvPr id="249" name="Rectangle 61">
              <a:extLst>
                <a:ext uri="{FF2B5EF4-FFF2-40B4-BE49-F238E27FC236}">
                  <a16:creationId xmlns:a16="http://schemas.microsoft.com/office/drawing/2014/main" id="{9744D576-7AF4-628B-FE27-E40BED15E053}"/>
                </a:ext>
              </a:extLst>
            </p:cNvPr>
            <p:cNvSpPr>
              <a:spLocks/>
            </p:cNvSpPr>
            <p:nvPr/>
          </p:nvSpPr>
          <p:spPr bwMode="auto">
            <a:xfrm>
              <a:off x="9477874" y="2163265"/>
              <a:ext cx="2261017" cy="5886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defRPr/>
              </a:pPr>
              <a:r>
                <a:rPr lang="ja-JP" altLang="en-US" sz="1200" dirty="0">
                  <a:solidFill>
                    <a:schemeClr val="tx1">
                      <a:lumMod val="75000"/>
                      <a:lumOff val="25000"/>
                    </a:schemeClr>
                  </a:solidFill>
                  <a:latin typeface="ＭＳ Ｐゴシック" panose="020B0600070205080204" pitchFamily="50" charset="-128"/>
                  <a:ea typeface="HGPｺﾞｼｯｸE" panose="020B0900000000000000" pitchFamily="50" charset="-128"/>
                  <a:sym typeface="ＭＳ Ｐゴシック" panose="020B0600070205080204" pitchFamily="50" charset="-128"/>
                </a:rPr>
                <a:t>　</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コロナエコキュートで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defRPr/>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安心で快適な給湯生活</a:t>
              </a:r>
            </a:p>
          </p:txBody>
        </p:sp>
      </p:grpSp>
      <p:cxnSp>
        <p:nvCxnSpPr>
          <p:cNvPr id="2" name="直線コネクタ 9">
            <a:extLst>
              <a:ext uri="{FF2B5EF4-FFF2-40B4-BE49-F238E27FC236}">
                <a16:creationId xmlns:a16="http://schemas.microsoft.com/office/drawing/2014/main" id="{9C97B311-C177-9501-CFCF-F9193EFCB4CB}"/>
              </a:ext>
            </a:extLst>
          </p:cNvPr>
          <p:cNvCxnSpPr>
            <a:cxnSpLocks noChangeShapeType="1"/>
          </p:cNvCxnSpPr>
          <p:nvPr/>
        </p:nvCxnSpPr>
        <p:spPr bwMode="auto">
          <a:xfrm>
            <a:off x="6846858" y="369553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テキスト ボックス 13">
            <a:extLst>
              <a:ext uri="{FF2B5EF4-FFF2-40B4-BE49-F238E27FC236}">
                <a16:creationId xmlns:a16="http://schemas.microsoft.com/office/drawing/2014/main" id="{39005856-4185-E4AB-9ACB-290103E02B12}"/>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14" name="直線コネクタ 9">
            <a:extLst>
              <a:ext uri="{FF2B5EF4-FFF2-40B4-BE49-F238E27FC236}">
                <a16:creationId xmlns:a16="http://schemas.microsoft.com/office/drawing/2014/main" id="{A52C6DA7-7242-299C-C71A-611FBB49548A}"/>
              </a:ext>
            </a:extLst>
          </p:cNvPr>
          <p:cNvCxnSpPr>
            <a:cxnSpLocks noChangeShapeType="1"/>
          </p:cNvCxnSpPr>
          <p:nvPr/>
        </p:nvCxnSpPr>
        <p:spPr bwMode="auto">
          <a:xfrm>
            <a:off x="6814228" y="406352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 name="正方形/長方形 19">
            <a:extLst>
              <a:ext uri="{FF2B5EF4-FFF2-40B4-BE49-F238E27FC236}">
                <a16:creationId xmlns:a16="http://schemas.microsoft.com/office/drawing/2014/main" id="{CD7BD26F-9A1E-72A6-624B-EA523740B7E5}"/>
              </a:ext>
            </a:extLst>
          </p:cNvPr>
          <p:cNvSpPr>
            <a:spLocks noChangeArrowheads="1"/>
          </p:cNvSpPr>
          <p:nvPr/>
        </p:nvSpPr>
        <p:spPr bwMode="auto">
          <a:xfrm>
            <a:off x="6809465" y="368728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6" name="テキスト ボックス 6">
            <a:extLst>
              <a:ext uri="{FF2B5EF4-FFF2-40B4-BE49-F238E27FC236}">
                <a16:creationId xmlns:a16="http://schemas.microsoft.com/office/drawing/2014/main" id="{9F24E7DC-DE38-EE94-AE24-69DC7772C406}"/>
              </a:ext>
            </a:extLst>
          </p:cNvPr>
          <p:cNvSpPr txBox="1">
            <a:spLocks noChangeArrowheads="1"/>
          </p:cNvSpPr>
          <p:nvPr/>
        </p:nvSpPr>
        <p:spPr bwMode="auto">
          <a:xfrm>
            <a:off x="6718165" y="6582101"/>
            <a:ext cx="598529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700" b="1" dirty="0">
                <a:latin typeface="BIZ UDPゴシック" panose="020B0400000000000000" pitchFamily="50" charset="-128"/>
                <a:ea typeface="BIZ UDPゴシック" panose="020B0400000000000000" pitchFamily="50" charset="-128"/>
              </a:rPr>
              <a:t>（注</a:t>
            </a:r>
            <a:r>
              <a:rPr kumimoji="1" lang="ja-JP" altLang="en-US" sz="700" b="1" dirty="0">
                <a:latin typeface="メイリオ" panose="020B0604030504040204" pitchFamily="50" charset="-128"/>
                <a:ea typeface="メイリオ" panose="020B0604030504040204" pitchFamily="50" charset="-128"/>
              </a:rPr>
              <a:t>）</a:t>
            </a:r>
            <a:endParaRPr kumimoji="1"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700" dirty="0">
                <a:latin typeface="メイリオ" panose="020B0604030504040204" pitchFamily="50" charset="-128"/>
                <a:ea typeface="メイリオ" panose="020B0604030504040204" pitchFamily="50" charset="-128"/>
              </a:rPr>
              <a:t>げ</a:t>
            </a:r>
            <a:r>
              <a:rPr lang="ja-JP" altLang="ja-JP" sz="7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「エネルギー性能計算プログラム（住宅版）」（通称</a:t>
            </a:r>
            <a:r>
              <a:rPr lang="en-US" altLang="ja-JP" sz="700" dirty="0">
                <a:latin typeface="メイリオ" panose="020B0604030504040204" pitchFamily="50" charset="-128"/>
                <a:ea typeface="メイリオ" panose="020B0604030504040204" pitchFamily="50" charset="-128"/>
              </a:rPr>
              <a:t>Web</a:t>
            </a:r>
            <a:r>
              <a:rPr lang="ja-JP" altLang="ja-JP" sz="700" dirty="0">
                <a:latin typeface="メイリオ" panose="020B0604030504040204" pitchFamily="50" charset="-128"/>
                <a:ea typeface="メイリオ" panose="020B0604030504040204" pitchFamily="50" charset="-128"/>
              </a:rPr>
              <a:t>プロ）では、給湯設備（ヒートポンプ給湯機）</a:t>
            </a:r>
            <a:r>
              <a:rPr lang="ja-JP" altLang="en-US" sz="700" dirty="0">
                <a:latin typeface="メイリオ" panose="020B0604030504040204" pitchFamily="50" charset="-128"/>
                <a:ea typeface="メイリオ" panose="020B0604030504040204" pitchFamily="50" charset="-128"/>
              </a:rPr>
              <a:t>の</a:t>
            </a:r>
            <a:r>
              <a:rPr lang="ja-JP" altLang="ja-JP" sz="7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7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8" name="object 33">
            <a:extLst>
              <a:ext uri="{FF2B5EF4-FFF2-40B4-BE49-F238E27FC236}">
                <a16:creationId xmlns:a16="http://schemas.microsoft.com/office/drawing/2014/main" id="{9857DD75-8949-CFCD-095C-5D06E00DB122}"/>
              </a:ext>
            </a:extLst>
          </p:cNvPr>
          <p:cNvGrpSpPr/>
          <p:nvPr/>
        </p:nvGrpSpPr>
        <p:grpSpPr>
          <a:xfrm>
            <a:off x="12333825" y="3662360"/>
            <a:ext cx="432434" cy="432434"/>
            <a:chOff x="909735" y="2161233"/>
            <a:chExt cx="432434" cy="432434"/>
          </a:xfrm>
        </p:grpSpPr>
        <p:sp>
          <p:nvSpPr>
            <p:cNvPr id="19" name="object 34">
              <a:extLst>
                <a:ext uri="{FF2B5EF4-FFF2-40B4-BE49-F238E27FC236}">
                  <a16:creationId xmlns:a16="http://schemas.microsoft.com/office/drawing/2014/main" id="{B3B84079-1B2C-64E1-EB35-5134DA567CB9}"/>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0" name="object 35">
              <a:extLst>
                <a:ext uri="{FF2B5EF4-FFF2-40B4-BE49-F238E27FC236}">
                  <a16:creationId xmlns:a16="http://schemas.microsoft.com/office/drawing/2014/main" id="{04C24C5D-E713-2CAE-333D-7923FA9E85B9}"/>
                </a:ext>
              </a:extLst>
            </p:cNvPr>
            <p:cNvPicPr/>
            <p:nvPr/>
          </p:nvPicPr>
          <p:blipFill>
            <a:blip r:embed="rId10" cstate="print"/>
            <a:stretch>
              <a:fillRect/>
            </a:stretch>
          </p:blipFill>
          <p:spPr>
            <a:xfrm>
              <a:off x="972442" y="2324323"/>
              <a:ext cx="87109" cy="106311"/>
            </a:xfrm>
            <a:prstGeom prst="rect">
              <a:avLst/>
            </a:prstGeom>
          </p:spPr>
        </p:pic>
        <p:pic>
          <p:nvPicPr>
            <p:cNvPr id="21" name="object 36">
              <a:extLst>
                <a:ext uri="{FF2B5EF4-FFF2-40B4-BE49-F238E27FC236}">
                  <a16:creationId xmlns:a16="http://schemas.microsoft.com/office/drawing/2014/main" id="{38EBFF47-C58A-65CD-898B-BC42E3BB05DF}"/>
                </a:ext>
              </a:extLst>
            </p:cNvPr>
            <p:cNvPicPr/>
            <p:nvPr/>
          </p:nvPicPr>
          <p:blipFill>
            <a:blip r:embed="rId11" cstate="print"/>
            <a:stretch>
              <a:fillRect/>
            </a:stretch>
          </p:blipFill>
          <p:spPr>
            <a:xfrm>
              <a:off x="1079921" y="2323413"/>
              <a:ext cx="199285" cy="107861"/>
            </a:xfrm>
            <a:prstGeom prst="rect">
              <a:avLst/>
            </a:prstGeom>
          </p:spPr>
        </p:pic>
      </p:grpSp>
      <p:cxnSp>
        <p:nvCxnSpPr>
          <p:cNvPr id="23" name="直線コネクタ 9">
            <a:extLst>
              <a:ext uri="{FF2B5EF4-FFF2-40B4-BE49-F238E27FC236}">
                <a16:creationId xmlns:a16="http://schemas.microsoft.com/office/drawing/2014/main" id="{67C920D9-BFDB-B843-1F86-A2DF39E84765}"/>
              </a:ext>
            </a:extLst>
          </p:cNvPr>
          <p:cNvCxnSpPr>
            <a:cxnSpLocks noChangeShapeType="1"/>
          </p:cNvCxnSpPr>
          <p:nvPr/>
        </p:nvCxnSpPr>
        <p:spPr bwMode="auto">
          <a:xfrm>
            <a:off x="6841977" y="7781858"/>
            <a:ext cx="576277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線コネクタ 9">
            <a:extLst>
              <a:ext uri="{FF2B5EF4-FFF2-40B4-BE49-F238E27FC236}">
                <a16:creationId xmlns:a16="http://schemas.microsoft.com/office/drawing/2014/main" id="{4D4DA453-E384-B87A-3D4A-93982400A154}"/>
              </a:ext>
            </a:extLst>
          </p:cNvPr>
          <p:cNvCxnSpPr>
            <a:cxnSpLocks noChangeShapeType="1"/>
          </p:cNvCxnSpPr>
          <p:nvPr/>
        </p:nvCxnSpPr>
        <p:spPr bwMode="auto">
          <a:xfrm>
            <a:off x="6809347" y="8149848"/>
            <a:ext cx="573317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正方形/長方形 19">
            <a:extLst>
              <a:ext uri="{FF2B5EF4-FFF2-40B4-BE49-F238E27FC236}">
                <a16:creationId xmlns:a16="http://schemas.microsoft.com/office/drawing/2014/main" id="{48C4BBA6-A7C1-E0BB-E6E7-18DB5945CD3C}"/>
              </a:ext>
            </a:extLst>
          </p:cNvPr>
          <p:cNvSpPr>
            <a:spLocks noChangeArrowheads="1"/>
          </p:cNvSpPr>
          <p:nvPr/>
        </p:nvSpPr>
        <p:spPr bwMode="auto">
          <a:xfrm>
            <a:off x="6804584" y="777361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6" name="正方形/長方形 25">
            <a:extLst>
              <a:ext uri="{FF2B5EF4-FFF2-40B4-BE49-F238E27FC236}">
                <a16:creationId xmlns:a16="http://schemas.microsoft.com/office/drawing/2014/main" id="{023A0998-4EDA-0045-8B3A-7BBD56928BD0}"/>
              </a:ext>
            </a:extLst>
          </p:cNvPr>
          <p:cNvSpPr/>
          <p:nvPr/>
        </p:nvSpPr>
        <p:spPr>
          <a:xfrm>
            <a:off x="6764612" y="7790480"/>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7" name="図 26" descr="QR コード&#10;&#10;AI 生成コンテンツは誤りを含む可能性があります。">
            <a:extLst>
              <a:ext uri="{FF2B5EF4-FFF2-40B4-BE49-F238E27FC236}">
                <a16:creationId xmlns:a16="http://schemas.microsoft.com/office/drawing/2014/main" id="{81AC2DF5-4452-41FC-940B-30E640669EE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404224" y="8310854"/>
            <a:ext cx="2247660" cy="1147540"/>
          </a:xfrm>
          <a:prstGeom prst="rect">
            <a:avLst/>
          </a:prstGeom>
        </p:spPr>
      </p:pic>
      <p:grpSp>
        <p:nvGrpSpPr>
          <p:cNvPr id="28" name="object 33">
            <a:extLst>
              <a:ext uri="{FF2B5EF4-FFF2-40B4-BE49-F238E27FC236}">
                <a16:creationId xmlns:a16="http://schemas.microsoft.com/office/drawing/2014/main" id="{444DA64F-7405-29B7-346C-F50B49EB937B}"/>
              </a:ext>
            </a:extLst>
          </p:cNvPr>
          <p:cNvGrpSpPr/>
          <p:nvPr/>
        </p:nvGrpSpPr>
        <p:grpSpPr>
          <a:xfrm>
            <a:off x="12313700" y="7728550"/>
            <a:ext cx="432434" cy="432434"/>
            <a:chOff x="909735" y="2161233"/>
            <a:chExt cx="432434" cy="432434"/>
          </a:xfrm>
        </p:grpSpPr>
        <p:sp>
          <p:nvSpPr>
            <p:cNvPr id="29" name="object 34">
              <a:extLst>
                <a:ext uri="{FF2B5EF4-FFF2-40B4-BE49-F238E27FC236}">
                  <a16:creationId xmlns:a16="http://schemas.microsoft.com/office/drawing/2014/main" id="{9A4F1D60-11E1-CCBE-3F3A-1F4448078C58}"/>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30" name="object 35">
              <a:extLst>
                <a:ext uri="{FF2B5EF4-FFF2-40B4-BE49-F238E27FC236}">
                  <a16:creationId xmlns:a16="http://schemas.microsoft.com/office/drawing/2014/main" id="{48A48F97-EA7A-22B2-8703-8336B3C2EC7B}"/>
                </a:ext>
              </a:extLst>
            </p:cNvPr>
            <p:cNvPicPr/>
            <p:nvPr/>
          </p:nvPicPr>
          <p:blipFill>
            <a:blip r:embed="rId10" cstate="print"/>
            <a:stretch>
              <a:fillRect/>
            </a:stretch>
          </p:blipFill>
          <p:spPr>
            <a:xfrm>
              <a:off x="972442" y="2324323"/>
              <a:ext cx="87109" cy="106311"/>
            </a:xfrm>
            <a:prstGeom prst="rect">
              <a:avLst/>
            </a:prstGeom>
          </p:spPr>
        </p:pic>
        <p:pic>
          <p:nvPicPr>
            <p:cNvPr id="31" name="object 36">
              <a:extLst>
                <a:ext uri="{FF2B5EF4-FFF2-40B4-BE49-F238E27FC236}">
                  <a16:creationId xmlns:a16="http://schemas.microsoft.com/office/drawing/2014/main" id="{5C46411B-CD6C-F1EF-BCD5-607AD0D6F49D}"/>
                </a:ext>
              </a:extLst>
            </p:cNvPr>
            <p:cNvPicPr/>
            <p:nvPr/>
          </p:nvPicPr>
          <p:blipFill>
            <a:blip r:embed="rId11" cstate="print"/>
            <a:stretch>
              <a:fillRect/>
            </a:stretch>
          </p:blipFill>
          <p:spPr>
            <a:xfrm>
              <a:off x="1079921" y="2323413"/>
              <a:ext cx="199285" cy="107861"/>
            </a:xfrm>
            <a:prstGeom prst="rect">
              <a:avLst/>
            </a:prstGeom>
          </p:spPr>
        </p:pic>
      </p:grpSp>
      <p:cxnSp>
        <p:nvCxnSpPr>
          <p:cNvPr id="32" name="直線コネクタ 31">
            <a:extLst>
              <a:ext uri="{FF2B5EF4-FFF2-40B4-BE49-F238E27FC236}">
                <a16:creationId xmlns:a16="http://schemas.microsoft.com/office/drawing/2014/main" id="{54F9E608-B25C-BEB8-7CD5-00BB0EDAEFE3}"/>
              </a:ext>
            </a:extLst>
          </p:cNvPr>
          <p:cNvCxnSpPr>
            <a:cxnSpLocks/>
          </p:cNvCxnSpPr>
          <p:nvPr/>
        </p:nvCxnSpPr>
        <p:spPr>
          <a:xfrm>
            <a:off x="6894283" y="8367388"/>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BA474A30-4375-4D10-AE65-90A780F3AE16}"/>
              </a:ext>
            </a:extLst>
          </p:cNvPr>
          <p:cNvCxnSpPr>
            <a:cxnSpLocks/>
          </p:cNvCxnSpPr>
          <p:nvPr/>
        </p:nvCxnSpPr>
        <p:spPr>
          <a:xfrm flipV="1">
            <a:off x="9916460" y="8339974"/>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42" name="テキスト ボックス 323">
            <a:extLst>
              <a:ext uri="{FF2B5EF4-FFF2-40B4-BE49-F238E27FC236}">
                <a16:creationId xmlns:a16="http://schemas.microsoft.com/office/drawing/2014/main" id="{20333117-96CC-BAC1-2CA2-2E562A5A2EEB}"/>
              </a:ext>
            </a:extLst>
          </p:cNvPr>
          <p:cNvSpPr txBox="1">
            <a:spLocks noChangeArrowheads="1"/>
          </p:cNvSpPr>
          <p:nvPr/>
        </p:nvSpPr>
        <p:spPr bwMode="auto">
          <a:xfrm>
            <a:off x="6828386" y="8963580"/>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48" name="矢印: 右 47">
            <a:extLst>
              <a:ext uri="{FF2B5EF4-FFF2-40B4-BE49-F238E27FC236}">
                <a16:creationId xmlns:a16="http://schemas.microsoft.com/office/drawing/2014/main" id="{DCE058A6-E19D-F7EC-6E7B-C3AD5B387DA8}"/>
              </a:ext>
            </a:extLst>
          </p:cNvPr>
          <p:cNvSpPr/>
          <p:nvPr/>
        </p:nvSpPr>
        <p:spPr>
          <a:xfrm rot="5400000">
            <a:off x="8362489" y="8669504"/>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a:extLst>
              <a:ext uri="{FF2B5EF4-FFF2-40B4-BE49-F238E27FC236}">
                <a16:creationId xmlns:a16="http://schemas.microsoft.com/office/drawing/2014/main" id="{29741B36-331E-7A6B-E591-2BB562D00B65}"/>
              </a:ext>
            </a:extLst>
          </p:cNvPr>
          <p:cNvSpPr txBox="1"/>
          <p:nvPr/>
        </p:nvSpPr>
        <p:spPr>
          <a:xfrm>
            <a:off x="6620015" y="8269531"/>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sp>
        <p:nvSpPr>
          <p:cNvPr id="3" name="正方形/長方形 2">
            <a:extLst>
              <a:ext uri="{FF2B5EF4-FFF2-40B4-BE49-F238E27FC236}">
                <a16:creationId xmlns:a16="http://schemas.microsoft.com/office/drawing/2014/main" id="{809304A9-6E86-CE33-C758-441413B592F9}"/>
              </a:ext>
            </a:extLst>
          </p:cNvPr>
          <p:cNvSpPr/>
          <p:nvPr/>
        </p:nvSpPr>
        <p:spPr>
          <a:xfrm>
            <a:off x="6883074" y="3722491"/>
            <a:ext cx="5234125" cy="307777"/>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4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2026</a:t>
            </a:r>
            <a:r>
              <a:rPr lang="ja-JP" altLang="en-US" sz="14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年度モデルより様々な電気料金メニューに対応します！</a:t>
            </a:r>
            <a:endParaRPr kumimoji="0" lang="en-US" altLang="ja-JP" sz="14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pic>
        <p:nvPicPr>
          <p:cNvPr id="13" name="図 7">
            <a:extLst>
              <a:ext uri="{FF2B5EF4-FFF2-40B4-BE49-F238E27FC236}">
                <a16:creationId xmlns:a16="http://schemas.microsoft.com/office/drawing/2014/main" id="{BB409D5A-DC2A-5FBF-BEEB-D01CE52098C9}"/>
              </a:ext>
            </a:extLst>
          </p:cNvPr>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6695964" y="2162662"/>
            <a:ext cx="1416070" cy="114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テキスト ボックス 274">
            <a:extLst>
              <a:ext uri="{FF2B5EF4-FFF2-40B4-BE49-F238E27FC236}">
                <a16:creationId xmlns:a16="http://schemas.microsoft.com/office/drawing/2014/main" id="{73A3FD05-36B8-D33C-E937-AB08C0C7E665}"/>
              </a:ext>
            </a:extLst>
          </p:cNvPr>
          <p:cNvSpPr txBox="1"/>
          <p:nvPr/>
        </p:nvSpPr>
        <p:spPr>
          <a:xfrm>
            <a:off x="6521102" y="3382586"/>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エコキュート本体とリモコンは有線接続です。</a:t>
            </a:r>
            <a:endParaRPr lang="en-US" altLang="ja-JP" sz="600" dirty="0">
              <a:latin typeface="メイリオ" panose="020B0604030504040204" pitchFamily="50" charset="-128"/>
              <a:ea typeface="メイリオ" panose="020B0604030504040204" pitchFamily="50" charset="-128"/>
            </a:endParaRPr>
          </a:p>
        </p:txBody>
      </p:sp>
      <p:sp>
        <p:nvSpPr>
          <p:cNvPr id="54" name="テキスト ボックス 274">
            <a:extLst>
              <a:ext uri="{FF2B5EF4-FFF2-40B4-BE49-F238E27FC236}">
                <a16:creationId xmlns:a16="http://schemas.microsoft.com/office/drawing/2014/main" id="{565CAD86-F56F-84EB-D9DC-EDDABC6FD733}"/>
              </a:ext>
            </a:extLst>
          </p:cNvPr>
          <p:cNvSpPr txBox="1"/>
          <p:nvPr/>
        </p:nvSpPr>
        <p:spPr>
          <a:xfrm>
            <a:off x="10241927" y="1572438"/>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2025</a:t>
            </a:r>
            <a:r>
              <a:rPr kumimoji="1" lang="ja-JP" altLang="en-US" sz="600" dirty="0">
                <a:latin typeface="メイリオ" panose="020B0604030504040204" pitchFamily="50" charset="-128"/>
                <a:ea typeface="メイリオ" panose="020B0604030504040204" pitchFamily="50" charset="-128"/>
              </a:rPr>
              <a:t>年度モデル）</a:t>
            </a:r>
            <a:endParaRPr lang="en-US" altLang="ja-JP" sz="600" dirty="0">
              <a:latin typeface="メイリオ" panose="020B0604030504040204" pitchFamily="50" charset="-128"/>
              <a:ea typeface="メイリオ" panose="020B0604030504040204" pitchFamily="50" charset="-128"/>
            </a:endParaRPr>
          </a:p>
        </p:txBody>
      </p:sp>
      <p:sp>
        <p:nvSpPr>
          <p:cNvPr id="57" name="テキスト ボックス 8">
            <a:extLst>
              <a:ext uri="{FF2B5EF4-FFF2-40B4-BE49-F238E27FC236}">
                <a16:creationId xmlns:a16="http://schemas.microsoft.com/office/drawing/2014/main" id="{FB2A6A4A-3FD2-59DC-22A3-3415D70F2329}"/>
              </a:ext>
            </a:extLst>
          </p:cNvPr>
          <p:cNvSpPr txBox="1">
            <a:spLocks noChangeArrowheads="1"/>
          </p:cNvSpPr>
          <p:nvPr/>
        </p:nvSpPr>
        <p:spPr bwMode="auto">
          <a:xfrm>
            <a:off x="103902" y="765307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58" name="角丸四角形 17">
            <a:extLst>
              <a:ext uri="{FF2B5EF4-FFF2-40B4-BE49-F238E27FC236}">
                <a16:creationId xmlns:a16="http://schemas.microsoft.com/office/drawing/2014/main" id="{D5D1C143-7F0E-EFA9-3EB8-A06B8B9835D4}"/>
              </a:ext>
            </a:extLst>
          </p:cNvPr>
          <p:cNvSpPr>
            <a:spLocks noChangeArrowheads="1"/>
          </p:cNvSpPr>
          <p:nvPr/>
        </p:nvSpPr>
        <p:spPr bwMode="auto">
          <a:xfrm>
            <a:off x="1379381" y="7610787"/>
            <a:ext cx="143262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59" name="テキスト ボックス 19">
            <a:extLst>
              <a:ext uri="{FF2B5EF4-FFF2-40B4-BE49-F238E27FC236}">
                <a16:creationId xmlns:a16="http://schemas.microsoft.com/office/drawing/2014/main" id="{7A8B0990-A1A2-89FE-7FA9-2E4766893C87}"/>
              </a:ext>
            </a:extLst>
          </p:cNvPr>
          <p:cNvSpPr txBox="1">
            <a:spLocks noChangeArrowheads="1"/>
          </p:cNvSpPr>
          <p:nvPr/>
        </p:nvSpPr>
        <p:spPr bwMode="auto">
          <a:xfrm>
            <a:off x="1363434" y="7731396"/>
            <a:ext cx="1517643" cy="21544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外出先からも操作が可能に！</a:t>
            </a:r>
          </a:p>
        </p:txBody>
      </p:sp>
      <p:sp>
        <p:nvSpPr>
          <p:cNvPr id="60" name="テキスト ボックス 258">
            <a:extLst>
              <a:ext uri="{FF2B5EF4-FFF2-40B4-BE49-F238E27FC236}">
                <a16:creationId xmlns:a16="http://schemas.microsoft.com/office/drawing/2014/main" id="{49D179AE-284C-E6C3-30D7-B75E1CE38EBE}"/>
              </a:ext>
            </a:extLst>
          </p:cNvPr>
          <p:cNvSpPr txBox="1">
            <a:spLocks noChangeArrowheads="1"/>
          </p:cNvSpPr>
          <p:nvPr/>
        </p:nvSpPr>
        <p:spPr bwMode="auto">
          <a:xfrm>
            <a:off x="116491" y="8098404"/>
            <a:ext cx="295465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■タンク湯増し　■休止設定　■湯増し一時休止　　</a:t>
            </a:r>
            <a:endParaRPr kumimoji="1" lang="en-US" altLang="ja-JP" sz="900" dirty="0">
              <a:latin typeface="メイリオ" panose="020B0604030504040204" pitchFamily="50" charset="-128"/>
              <a:ea typeface="メイリオ" panose="020B0604030504040204" pitchFamily="50" charset="-128"/>
            </a:endParaRPr>
          </a:p>
        </p:txBody>
      </p:sp>
      <p:pic>
        <p:nvPicPr>
          <p:cNvPr id="148" name="図 147" descr="ロゴ が含まれている画像&#10;&#10;AI 生成コンテンツは誤りを含む可能性があります。">
            <a:extLst>
              <a:ext uri="{FF2B5EF4-FFF2-40B4-BE49-F238E27FC236}">
                <a16:creationId xmlns:a16="http://schemas.microsoft.com/office/drawing/2014/main" id="{0D680EF2-29DB-D44A-0FDA-2DB30BCF157E}"/>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9128738" y="74579"/>
            <a:ext cx="3177167" cy="592295"/>
          </a:xfrm>
          <a:prstGeom prst="rect">
            <a:avLst/>
          </a:prstGeom>
        </p:spPr>
      </p:pic>
      <p:pic>
        <p:nvPicPr>
          <p:cNvPr id="55" name="図 54"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468A88DA-8248-7E60-3084-73C2AB099540}"/>
              </a:ext>
            </a:extLst>
          </p:cNvPr>
          <p:cNvPicPr>
            <a:picLocks noChangeAspect="1"/>
          </p:cNvPicPr>
          <p:nvPr/>
        </p:nvPicPr>
        <p:blipFill>
          <a:blip r:embed="rId23" cstate="print">
            <a:extLst>
              <a:ext uri="{28A0092B-C50C-407E-A947-70E740481C1C}">
                <a14:useLocalDpi xmlns:a14="http://schemas.microsoft.com/office/drawing/2010/main" val="0"/>
              </a:ext>
            </a:extLst>
          </a:blip>
          <a:srcRect l="49737"/>
          <a:stretch/>
        </p:blipFill>
        <p:spPr>
          <a:xfrm>
            <a:off x="4722081" y="976969"/>
            <a:ext cx="1344402" cy="2588424"/>
          </a:xfrm>
          <a:prstGeom prst="rect">
            <a:avLst/>
          </a:prstGeom>
        </p:spPr>
      </p:pic>
      <p:sp>
        <p:nvSpPr>
          <p:cNvPr id="130" name="テキスト ボックス 6">
            <a:extLst>
              <a:ext uri="{FF2B5EF4-FFF2-40B4-BE49-F238E27FC236}">
                <a16:creationId xmlns:a16="http://schemas.microsoft.com/office/drawing/2014/main" id="{D47CEF98-4CFB-8C0C-A5CB-D323B5CA018B}"/>
              </a:ext>
            </a:extLst>
          </p:cNvPr>
          <p:cNvSpPr txBox="1">
            <a:spLocks noChangeArrowheads="1"/>
          </p:cNvSpPr>
          <p:nvPr/>
        </p:nvSpPr>
        <p:spPr bwMode="auto">
          <a:xfrm>
            <a:off x="6803481" y="4196351"/>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a:t>
            </a:r>
            <a:r>
              <a:rPr kumimoji="1" lang="ja-JP" altLang="en-US" sz="1100" dirty="0">
                <a:latin typeface="メイリオ" panose="020B0604030504040204" pitchFamily="50" charset="-128"/>
                <a:ea typeface="メイリオ" panose="020B0604030504040204" pitchFamily="50" charset="-128"/>
              </a:rPr>
              <a:t>した</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137" name="テキスト ボックス 136">
            <a:extLst>
              <a:ext uri="{FF2B5EF4-FFF2-40B4-BE49-F238E27FC236}">
                <a16:creationId xmlns:a16="http://schemas.microsoft.com/office/drawing/2014/main" id="{71714CC2-BA8F-792B-2992-9E527EC29FB4}"/>
              </a:ext>
            </a:extLst>
          </p:cNvPr>
          <p:cNvSpPr txBox="1"/>
          <p:nvPr/>
        </p:nvSpPr>
        <p:spPr>
          <a:xfrm>
            <a:off x="6758924" y="4729411"/>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146" name="テキスト ボックス 6">
            <a:extLst>
              <a:ext uri="{FF2B5EF4-FFF2-40B4-BE49-F238E27FC236}">
                <a16:creationId xmlns:a16="http://schemas.microsoft.com/office/drawing/2014/main" id="{662AE4E4-10A5-81D0-0480-080A497EC4FA}"/>
              </a:ext>
            </a:extLst>
          </p:cNvPr>
          <p:cNvSpPr txBox="1">
            <a:spLocks noChangeArrowheads="1"/>
          </p:cNvSpPr>
          <p:nvPr/>
        </p:nvSpPr>
        <p:spPr bwMode="auto">
          <a:xfrm>
            <a:off x="11435491" y="6290826"/>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157" name="表 156">
            <a:extLst>
              <a:ext uri="{FF2B5EF4-FFF2-40B4-BE49-F238E27FC236}">
                <a16:creationId xmlns:a16="http://schemas.microsoft.com/office/drawing/2014/main" id="{CE62D6FE-9C09-631C-14FE-94ED07436224}"/>
              </a:ext>
            </a:extLst>
          </p:cNvPr>
          <p:cNvGraphicFramePr>
            <a:graphicFrameLocks noGrp="1"/>
          </p:cNvGraphicFramePr>
          <p:nvPr>
            <p:extLst>
              <p:ext uri="{D42A27DB-BD31-4B8C-83A1-F6EECF244321}">
                <p14:modId xmlns:p14="http://schemas.microsoft.com/office/powerpoint/2010/main" val="3085890867"/>
              </p:ext>
            </p:extLst>
          </p:nvPr>
        </p:nvGraphicFramePr>
        <p:xfrm>
          <a:off x="6982287" y="5043556"/>
          <a:ext cx="4499954" cy="1483276"/>
        </p:xfrm>
        <a:graphic>
          <a:graphicData uri="http://schemas.openxmlformats.org/drawingml/2006/table">
            <a:tbl>
              <a:tblPr firstRow="1" bandRow="1">
                <a:tableStyleId>{93296810-A885-4BE3-A3E7-6D5BEEA58F35}</a:tableStyleId>
              </a:tblPr>
              <a:tblGrid>
                <a:gridCol w="657672">
                  <a:extLst>
                    <a:ext uri="{9D8B030D-6E8A-4147-A177-3AD203B41FA5}">
                      <a16:colId xmlns:a16="http://schemas.microsoft.com/office/drawing/2014/main" val="3927586217"/>
                    </a:ext>
                  </a:extLst>
                </a:gridCol>
                <a:gridCol w="1592305">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299646">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23599">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117893">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60" name="テキスト ボックス 274">
            <a:extLst>
              <a:ext uri="{FF2B5EF4-FFF2-40B4-BE49-F238E27FC236}">
                <a16:creationId xmlns:a16="http://schemas.microsoft.com/office/drawing/2014/main" id="{6EDB193F-8C95-609C-E4C6-63BE2444D4DB}"/>
              </a:ext>
            </a:extLst>
          </p:cNvPr>
          <p:cNvSpPr txBox="1"/>
          <p:nvPr/>
        </p:nvSpPr>
        <p:spPr>
          <a:xfrm>
            <a:off x="9776018" y="6310739"/>
            <a:ext cx="1771242"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3755193" y="5885517"/>
            <a:ext cx="1881260" cy="2565355"/>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10476"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lang="ja-JP" altLang="en-US" sz="1400" b="1" dirty="0">
                <a:solidFill>
                  <a:prstClr val="white"/>
                </a:solidFill>
                <a:latin typeface="Meiryo UI" panose="020B0604030504040204" pitchFamily="50" charset="-128"/>
                <a:ea typeface="Meiryo UI" panose="020B0604030504040204" pitchFamily="50" charset="-128"/>
                <a:sym typeface="HGP創英角ｺﾞｼｯｸUB" panose="020B0900000000000000" pitchFamily="50" charset="-128"/>
              </a:rPr>
              <a:t>給湯専用</a:t>
            </a:r>
            <a:endPar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34328"/>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6"/>
          <a:srcRect l="12285" t="20323" r="33121" b="13059"/>
          <a:stretch/>
        </p:blipFill>
        <p:spPr>
          <a:xfrm>
            <a:off x="3408689" y="7532455"/>
            <a:ext cx="2247900" cy="1737389"/>
          </a:xfrm>
          <a:prstGeom prst="rect">
            <a:avLst/>
          </a:prstGeom>
        </p:spPr>
      </p:pic>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720729"/>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a:t>
            </a:r>
            <a:r>
              <a:rPr kumimoji="1" lang="en-US" altLang="ja-JP" sz="1200" b="1">
                <a:solidFill>
                  <a:prstClr val="black"/>
                </a:solidFill>
                <a:latin typeface="メイリオ" panose="020B0604030504040204" pitchFamily="50" charset="-128"/>
                <a:ea typeface="メイリオ" panose="020B0604030504040204" pitchFamily="50" charset="-128"/>
              </a:rPr>
              <a:t>r</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825544"/>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8323" y="5578947"/>
            <a:ext cx="3672822" cy="1644318"/>
          </a:xfrm>
          <a:prstGeom prst="rect">
            <a:avLst/>
          </a:prstGeom>
        </p:spPr>
      </p:pic>
      <p:sp>
        <p:nvSpPr>
          <p:cNvPr id="114" name="矢印: 右 113">
            <a:extLst>
              <a:ext uri="{FF2B5EF4-FFF2-40B4-BE49-F238E27FC236}">
                <a16:creationId xmlns:a16="http://schemas.microsoft.com/office/drawing/2014/main" id="{2C6BD78B-0E05-2F81-A582-91F687B5EB24}"/>
              </a:ext>
            </a:extLst>
          </p:cNvPr>
          <p:cNvSpPr/>
          <p:nvPr/>
        </p:nvSpPr>
        <p:spPr>
          <a:xfrm>
            <a:off x="2792418" y="8195306"/>
            <a:ext cx="529069" cy="651263"/>
          </a:xfrm>
          <a:prstGeom prst="rightArrow">
            <a:avLst>
              <a:gd name="adj1" fmla="val 50000"/>
              <a:gd name="adj2" fmla="val 65524"/>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653564" y="7118390"/>
            <a:ext cx="353343" cy="811779"/>
          </a:xfrm>
          <a:prstGeom prst="rightArrow">
            <a:avLst>
              <a:gd name="adj1" fmla="val 58256"/>
              <a:gd name="adj2" fmla="val 65016"/>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2250339" y="7369317"/>
            <a:ext cx="902811" cy="21544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9" name="図 13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A38BADD6-8380-6F87-945E-FA628451ACF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142" name="角丸四角形 327">
            <a:extLst>
              <a:ext uri="{FF2B5EF4-FFF2-40B4-BE49-F238E27FC236}">
                <a16:creationId xmlns:a16="http://schemas.microsoft.com/office/drawing/2014/main" id="{3A71B29B-F807-25D2-2ABA-C73304610E41}"/>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3" name="Rectangle 212">
            <a:extLst>
              <a:ext uri="{FF2B5EF4-FFF2-40B4-BE49-F238E27FC236}">
                <a16:creationId xmlns:a16="http://schemas.microsoft.com/office/drawing/2014/main" id="{13ED9FF6-0F8B-805A-21A4-0D2FFB245BF3}"/>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a:t>
            </a:r>
            <a:r>
              <a:rPr lang="ja-JP" altLang="en-US" sz="1050" b="1" dirty="0">
                <a:solidFill>
                  <a:schemeClr val="bg1"/>
                </a:solidFill>
                <a:latin typeface="メイリオ" panose="020B0604030504040204" pitchFamily="50" charset="-128"/>
                <a:ea typeface="メイリオ" panose="020B0604030504040204" pitchFamily="50" charset="-128"/>
              </a:rPr>
              <a:t>防止策</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51" name="Rectangle 213">
            <a:extLst>
              <a:ext uri="{FF2B5EF4-FFF2-40B4-BE49-F238E27FC236}">
                <a16:creationId xmlns:a16="http://schemas.microsoft.com/office/drawing/2014/main" id="{60152821-383B-89D9-FD11-BF997364CB2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157" name="Text Box 215">
            <a:extLst>
              <a:ext uri="{FF2B5EF4-FFF2-40B4-BE49-F238E27FC236}">
                <a16:creationId xmlns:a16="http://schemas.microsoft.com/office/drawing/2014/main" id="{B4D674D2-1C10-6C96-6631-B455CF43266A}"/>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158" name="Text Box 217">
            <a:extLst>
              <a:ext uri="{FF2B5EF4-FFF2-40B4-BE49-F238E27FC236}">
                <a16:creationId xmlns:a16="http://schemas.microsoft.com/office/drawing/2014/main" id="{FB367DF0-07CE-4292-5C5A-CE3FD3E84954}"/>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161" name="テキスト ボックス 145">
            <a:extLst>
              <a:ext uri="{FF2B5EF4-FFF2-40B4-BE49-F238E27FC236}">
                <a16:creationId xmlns:a16="http://schemas.microsoft.com/office/drawing/2014/main" id="{05A7E989-8A5E-7CBF-446F-FF29C4305E70}"/>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163" name="テキスト ボックス 146">
            <a:extLst>
              <a:ext uri="{FF2B5EF4-FFF2-40B4-BE49-F238E27FC236}">
                <a16:creationId xmlns:a16="http://schemas.microsoft.com/office/drawing/2014/main" id="{4242FE23-3416-2FA4-7B56-805ACD9C3ACD}"/>
              </a:ext>
            </a:extLst>
          </p:cNvPr>
          <p:cNvSpPr txBox="1">
            <a:spLocks noChangeArrowheads="1"/>
          </p:cNvSpPr>
          <p:nvPr/>
        </p:nvSpPr>
        <p:spPr bwMode="auto">
          <a:xfrm>
            <a:off x="1854557" y="4658683"/>
            <a:ext cx="255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165" name="楕円 164">
            <a:extLst>
              <a:ext uri="{FF2B5EF4-FFF2-40B4-BE49-F238E27FC236}">
                <a16:creationId xmlns:a16="http://schemas.microsoft.com/office/drawing/2014/main" id="{868F4E01-D3D8-C53B-3660-46B6C3175B62}"/>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7" name="Oval 222">
            <a:extLst>
              <a:ext uri="{FF2B5EF4-FFF2-40B4-BE49-F238E27FC236}">
                <a16:creationId xmlns:a16="http://schemas.microsoft.com/office/drawing/2014/main" id="{D31B07FB-F2F1-FB20-2834-93BF748702E3}"/>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A</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168" name="楕円 167">
            <a:extLst>
              <a:ext uri="{FF2B5EF4-FFF2-40B4-BE49-F238E27FC236}">
                <a16:creationId xmlns:a16="http://schemas.microsoft.com/office/drawing/2014/main" id="{43770237-6F13-5F18-78FF-1CCEB01C7155}"/>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169" name="直線コネクタ 168">
            <a:extLst>
              <a:ext uri="{FF2B5EF4-FFF2-40B4-BE49-F238E27FC236}">
                <a16:creationId xmlns:a16="http://schemas.microsoft.com/office/drawing/2014/main" id="{40EBD08C-2CE0-E23C-369C-7E9CE15E16F4}"/>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3" name="直線コネクタ 172">
            <a:extLst>
              <a:ext uri="{FF2B5EF4-FFF2-40B4-BE49-F238E27FC236}">
                <a16:creationId xmlns:a16="http://schemas.microsoft.com/office/drawing/2014/main" id="{96B5D0D1-A465-9AA8-36B5-1154CF04AFF2}"/>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74" name="楕円 173">
            <a:extLst>
              <a:ext uri="{FF2B5EF4-FFF2-40B4-BE49-F238E27FC236}">
                <a16:creationId xmlns:a16="http://schemas.microsoft.com/office/drawing/2014/main" id="{64EE3A2C-396E-0378-96D3-ECEC4CD2692D}"/>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5" name="Rectangle 212">
            <a:extLst>
              <a:ext uri="{FF2B5EF4-FFF2-40B4-BE49-F238E27FC236}">
                <a16:creationId xmlns:a16="http://schemas.microsoft.com/office/drawing/2014/main" id="{239423FB-50F8-FD70-BD23-68F20BC3B172}"/>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6" name="Text Box 215">
            <a:extLst>
              <a:ext uri="{FF2B5EF4-FFF2-40B4-BE49-F238E27FC236}">
                <a16:creationId xmlns:a16="http://schemas.microsoft.com/office/drawing/2014/main" id="{00AFD307-493F-74B3-97C2-0AFD22335815}"/>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177" name="直線コネクタ 176">
            <a:extLst>
              <a:ext uri="{FF2B5EF4-FFF2-40B4-BE49-F238E27FC236}">
                <a16:creationId xmlns:a16="http://schemas.microsoft.com/office/drawing/2014/main" id="{755DED5E-FAC2-7FFA-87D4-965E41258EC3}"/>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8" name="直線コネクタ 177">
            <a:extLst>
              <a:ext uri="{FF2B5EF4-FFF2-40B4-BE49-F238E27FC236}">
                <a16:creationId xmlns:a16="http://schemas.microsoft.com/office/drawing/2014/main" id="{8C8F07FC-B0FE-370B-01B7-99E2135F28B4}"/>
              </a:ext>
            </a:extLst>
          </p:cNvPr>
          <p:cNvCxnSpPr>
            <a:cxnSpLocks/>
            <a:endCxn id="175"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79" name="楕円 178">
            <a:extLst>
              <a:ext uri="{FF2B5EF4-FFF2-40B4-BE49-F238E27FC236}">
                <a16:creationId xmlns:a16="http://schemas.microsoft.com/office/drawing/2014/main" id="{414FB6B8-AFC7-7111-8234-6FCEBE6D7CDB}"/>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180" name="直線コネクタ 179">
            <a:extLst>
              <a:ext uri="{FF2B5EF4-FFF2-40B4-BE49-F238E27FC236}">
                <a16:creationId xmlns:a16="http://schemas.microsoft.com/office/drawing/2014/main" id="{D46F4373-A5F3-9A5D-4D43-9650AD20F1EE}"/>
              </a:ext>
            </a:extLst>
          </p:cNvPr>
          <p:cNvCxnSpPr>
            <a:cxnSpLocks/>
            <a:stCxn id="165"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1" name="直線コネクタ 180">
            <a:extLst>
              <a:ext uri="{FF2B5EF4-FFF2-40B4-BE49-F238E27FC236}">
                <a16:creationId xmlns:a16="http://schemas.microsoft.com/office/drawing/2014/main" id="{894184F0-B86C-3478-10DD-8680DCFF01B7}"/>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298" name="テキスト ボックス 258">
            <a:extLst>
              <a:ext uri="{FF2B5EF4-FFF2-40B4-BE49-F238E27FC236}">
                <a16:creationId xmlns:a16="http://schemas.microsoft.com/office/drawing/2014/main" id="{843C5D27-382A-4CCC-40A1-776BAB397F75}"/>
              </a:ext>
            </a:extLst>
          </p:cNvPr>
          <p:cNvSpPr txBox="1">
            <a:spLocks noChangeArrowheads="1"/>
          </p:cNvSpPr>
          <p:nvPr/>
        </p:nvSpPr>
        <p:spPr bwMode="auto">
          <a:xfrm>
            <a:off x="9527866" y="8642596"/>
            <a:ext cx="270097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400" dirty="0">
                <a:latin typeface="メイリオ" panose="020B0604030504040204" pitchFamily="50" charset="-128"/>
                <a:ea typeface="メイリオ" panose="020B0604030504040204" pitchFamily="50" charset="-128"/>
              </a:rPr>
              <a:t>専用の</a:t>
            </a: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を介して天気予測データを基にエコキュートの</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運転を計画します。</a:t>
            </a:r>
            <a:endParaRPr kumimoji="1" lang="en-US" altLang="ja-JP" sz="1400" dirty="0">
              <a:latin typeface="メイリオ" panose="020B0604030504040204" pitchFamily="50" charset="-128"/>
              <a:ea typeface="メイリオ" panose="020B0604030504040204" pitchFamily="50" charset="-128"/>
            </a:endParaRPr>
          </a:p>
        </p:txBody>
      </p:sp>
      <p:grpSp>
        <p:nvGrpSpPr>
          <p:cNvPr id="299" name="グループ化 298">
            <a:extLst>
              <a:ext uri="{FF2B5EF4-FFF2-40B4-BE49-F238E27FC236}">
                <a16:creationId xmlns:a16="http://schemas.microsoft.com/office/drawing/2014/main" id="{3485209B-8033-9BD0-0A6E-30CFB1BE1345}"/>
              </a:ext>
            </a:extLst>
          </p:cNvPr>
          <p:cNvGrpSpPr/>
          <p:nvPr/>
        </p:nvGrpSpPr>
        <p:grpSpPr>
          <a:xfrm>
            <a:off x="9570578" y="7781665"/>
            <a:ext cx="2621230" cy="736261"/>
            <a:chOff x="9710096" y="7879415"/>
            <a:chExt cx="2621230" cy="736261"/>
          </a:xfrm>
        </p:grpSpPr>
        <p:sp>
          <p:nvSpPr>
            <p:cNvPr id="300" name="角丸四角形 305">
              <a:extLst>
                <a:ext uri="{FF2B5EF4-FFF2-40B4-BE49-F238E27FC236}">
                  <a16:creationId xmlns:a16="http://schemas.microsoft.com/office/drawing/2014/main" id="{5909F424-6A45-88D8-64EF-EC878D35FC79}"/>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301" name="テキスト ボックス 8">
              <a:extLst>
                <a:ext uri="{FF2B5EF4-FFF2-40B4-BE49-F238E27FC236}">
                  <a16:creationId xmlns:a16="http://schemas.microsoft.com/office/drawing/2014/main" id="{937B209E-2E70-C24A-5419-5BE43E2C8919}"/>
                </a:ext>
              </a:extLst>
            </p:cNvPr>
            <p:cNvSpPr txBox="1">
              <a:spLocks noChangeArrowheads="1"/>
            </p:cNvSpPr>
            <p:nvPr/>
          </p:nvSpPr>
          <p:spPr bwMode="auto">
            <a:xfrm>
              <a:off x="9755751" y="7935929"/>
              <a:ext cx="21226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302" name="テキスト ボックス 258">
              <a:extLst>
                <a:ext uri="{FF2B5EF4-FFF2-40B4-BE49-F238E27FC236}">
                  <a16:creationId xmlns:a16="http://schemas.microsoft.com/office/drawing/2014/main" id="{8E8DAE84-BA74-4CFF-661F-449401219703}"/>
                </a:ext>
              </a:extLst>
            </p:cNvPr>
            <p:cNvSpPr txBox="1">
              <a:spLocks noChangeArrowheads="1"/>
            </p:cNvSpPr>
            <p:nvPr/>
          </p:nvSpPr>
          <p:spPr bwMode="auto">
            <a:xfrm>
              <a:off x="9710096" y="8330996"/>
              <a:ext cx="262123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303" name="直線コネクタ 302">
              <a:extLst>
                <a:ext uri="{FF2B5EF4-FFF2-40B4-BE49-F238E27FC236}">
                  <a16:creationId xmlns:a16="http://schemas.microsoft.com/office/drawing/2014/main" id="{5370673D-4A5E-C38A-6B5D-7DCFB56EA3C5}"/>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304" name="テキスト ボックス 258">
            <a:extLst>
              <a:ext uri="{FF2B5EF4-FFF2-40B4-BE49-F238E27FC236}">
                <a16:creationId xmlns:a16="http://schemas.microsoft.com/office/drawing/2014/main" id="{F0636D18-7DCB-056E-0D94-593D52DAFFFB}"/>
              </a:ext>
            </a:extLst>
          </p:cNvPr>
          <p:cNvSpPr txBox="1">
            <a:spLocks noChangeArrowheads="1"/>
          </p:cNvSpPr>
          <p:nvPr/>
        </p:nvSpPr>
        <p:spPr bwMode="auto">
          <a:xfrm>
            <a:off x="6242992" y="8656426"/>
            <a:ext cx="23857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400" dirty="0">
              <a:latin typeface="メイリオ" panose="020B0604030504040204" pitchFamily="50" charset="-128"/>
              <a:ea typeface="メイリオ" panose="020B0604030504040204" pitchFamily="50" charset="-128"/>
            </a:endParaRPr>
          </a:p>
        </p:txBody>
      </p:sp>
      <p:sp>
        <p:nvSpPr>
          <p:cNvPr id="305" name="テキスト ボックス 258">
            <a:extLst>
              <a:ext uri="{FF2B5EF4-FFF2-40B4-BE49-F238E27FC236}">
                <a16:creationId xmlns:a16="http://schemas.microsoft.com/office/drawing/2014/main" id="{21C5DAF3-4874-5BED-ACBD-FD33DB387E12}"/>
              </a:ext>
            </a:extLst>
          </p:cNvPr>
          <p:cNvSpPr txBox="1">
            <a:spLocks noChangeArrowheads="1"/>
          </p:cNvSpPr>
          <p:nvPr/>
        </p:nvSpPr>
        <p:spPr bwMode="auto">
          <a:xfrm>
            <a:off x="8888955" y="6630654"/>
            <a:ext cx="335795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400" dirty="0">
                <a:latin typeface="メイリオ" panose="020B0604030504040204" pitchFamily="50" charset="-128"/>
                <a:ea typeface="メイリオ" panose="020B0604030504040204" pitchFamily="50" charset="-128"/>
              </a:rPr>
              <a:t>HEMS</a:t>
            </a:r>
            <a:r>
              <a:rPr kumimoji="1" lang="ja-JP" altLang="en-US" sz="1400" dirty="0">
                <a:latin typeface="メイリオ" panose="020B0604030504040204" pitchFamily="50" charset="-128"/>
                <a:ea typeface="メイリオ" panose="020B0604030504040204" pitchFamily="50" charset="-128"/>
              </a:rPr>
              <a:t>を導入していないご家庭でも、</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アプリの設定を行うことで、天気予</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測データを基に、自動でエコキュート</a:t>
            </a:r>
            <a:endParaRPr kumimoji="1" lang="en-US" altLang="ja-JP" sz="1400" dirty="0">
              <a:latin typeface="メイリオ" panose="020B0604030504040204" pitchFamily="50" charset="-128"/>
              <a:ea typeface="メイリオ" panose="020B0604030504040204" pitchFamily="50" charset="-128"/>
            </a:endParaRPr>
          </a:p>
          <a:p>
            <a:pPr>
              <a:defRPr/>
            </a:pPr>
            <a:r>
              <a:rPr kumimoji="1" lang="ja-JP" altLang="en-US" sz="1400" dirty="0">
                <a:latin typeface="メイリオ" panose="020B0604030504040204" pitchFamily="50" charset="-128"/>
                <a:ea typeface="メイリオ" panose="020B0604030504040204" pitchFamily="50" charset="-128"/>
              </a:rPr>
              <a:t>の沸き上げ運転を計画します。</a:t>
            </a:r>
            <a:endParaRPr kumimoji="1" lang="en-US" altLang="ja-JP" sz="1400" dirty="0">
              <a:latin typeface="メイリオ" panose="020B0604030504040204" pitchFamily="50" charset="-128"/>
              <a:ea typeface="メイリオ" panose="020B0604030504040204" pitchFamily="50" charset="-128"/>
            </a:endParaRPr>
          </a:p>
        </p:txBody>
      </p:sp>
      <p:sp>
        <p:nvSpPr>
          <p:cNvPr id="306" name="テキスト ボックス 305">
            <a:extLst>
              <a:ext uri="{FF2B5EF4-FFF2-40B4-BE49-F238E27FC236}">
                <a16:creationId xmlns:a16="http://schemas.microsoft.com/office/drawing/2014/main" id="{ED5DF2EA-6F26-B5C9-24A9-5F25A33FA768}"/>
              </a:ext>
            </a:extLst>
          </p:cNvPr>
          <p:cNvSpPr txBox="1"/>
          <p:nvPr/>
        </p:nvSpPr>
        <p:spPr>
          <a:xfrm>
            <a:off x="5851496" y="1767258"/>
            <a:ext cx="6527195" cy="430887"/>
          </a:xfrm>
          <a:prstGeom prst="rect">
            <a:avLst/>
          </a:prstGeom>
          <a:noFill/>
        </p:spPr>
        <p:txBody>
          <a:bodyPr wrap="square" rtlCol="0">
            <a:spAutoFit/>
          </a:bodyPr>
          <a:lstStyle/>
          <a:p>
            <a:r>
              <a:rPr kumimoji="1" lang="ja-JP" altLang="en-US" sz="11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天気予報を確認して、夜間の沸き上げを一部昼間へ移動して、昼間に発電した電力で沸き上げ運転を行うことができます。</a:t>
            </a:r>
          </a:p>
        </p:txBody>
      </p:sp>
      <p:sp>
        <p:nvSpPr>
          <p:cNvPr id="307" name="テキスト ボックス 306">
            <a:extLst>
              <a:ext uri="{FF2B5EF4-FFF2-40B4-BE49-F238E27FC236}">
                <a16:creationId xmlns:a16="http://schemas.microsoft.com/office/drawing/2014/main" id="{307AAA32-2914-A200-7C14-8E48858951C1}"/>
              </a:ext>
            </a:extLst>
          </p:cNvPr>
          <p:cNvSpPr txBox="1"/>
          <p:nvPr/>
        </p:nvSpPr>
        <p:spPr>
          <a:xfrm>
            <a:off x="6110564" y="2241251"/>
            <a:ext cx="1415772" cy="461665"/>
          </a:xfrm>
          <a:prstGeom prst="rect">
            <a:avLst/>
          </a:prstGeom>
          <a:noFill/>
          <a:ln>
            <a:solidFill>
              <a:schemeClr val="accent2"/>
            </a:solidFill>
          </a:ln>
        </p:spPr>
        <p:txBody>
          <a:bodyPr wrap="none" rtlCol="0">
            <a:spAutoFit/>
          </a:bodyPr>
          <a:lstStyle/>
          <a:p>
            <a:r>
              <a:rPr kumimoji="1" lang="ja-JP" altLang="en-US" sz="1200" dirty="0">
                <a:latin typeface="メイリオ" panose="020B0604030504040204" pitchFamily="50" charset="-128"/>
                <a:ea typeface="メイリオ" panose="020B0604030504040204" pitchFamily="50" charset="-128"/>
              </a:rPr>
              <a:t>＜制御イメージ＞</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　　晴れの日</a:t>
            </a:r>
          </a:p>
        </p:txBody>
      </p:sp>
      <p:sp>
        <p:nvSpPr>
          <p:cNvPr id="308" name="テキスト ボックス 307">
            <a:extLst>
              <a:ext uri="{FF2B5EF4-FFF2-40B4-BE49-F238E27FC236}">
                <a16:creationId xmlns:a16="http://schemas.microsoft.com/office/drawing/2014/main" id="{6FFA6C4E-8F42-F89B-FFE6-70A6A14664A4}"/>
              </a:ext>
            </a:extLst>
          </p:cNvPr>
          <p:cNvSpPr txBox="1"/>
          <p:nvPr/>
        </p:nvSpPr>
        <p:spPr>
          <a:xfrm>
            <a:off x="5851496" y="1396715"/>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09" name="グループ化 308">
            <a:extLst>
              <a:ext uri="{FF2B5EF4-FFF2-40B4-BE49-F238E27FC236}">
                <a16:creationId xmlns:a16="http://schemas.microsoft.com/office/drawing/2014/main" id="{D27F20A8-255A-69B3-0CC6-B75B2DE3EFD2}"/>
              </a:ext>
            </a:extLst>
          </p:cNvPr>
          <p:cNvGrpSpPr/>
          <p:nvPr/>
        </p:nvGrpSpPr>
        <p:grpSpPr>
          <a:xfrm>
            <a:off x="5978949" y="5469190"/>
            <a:ext cx="6762931" cy="1109516"/>
            <a:chOff x="6035382" y="5095329"/>
            <a:chExt cx="6762931" cy="1109516"/>
          </a:xfrm>
        </p:grpSpPr>
        <p:sp>
          <p:nvSpPr>
            <p:cNvPr id="310" name="角丸四角形 305">
              <a:extLst>
                <a:ext uri="{FF2B5EF4-FFF2-40B4-BE49-F238E27FC236}">
                  <a16:creationId xmlns:a16="http://schemas.microsoft.com/office/drawing/2014/main" id="{A95EA163-CC47-E3B2-CFBB-C6C53E1FB826}"/>
                </a:ext>
              </a:extLst>
            </p:cNvPr>
            <p:cNvSpPr>
              <a:spLocks noChangeArrowheads="1"/>
            </p:cNvSpPr>
            <p:nvPr/>
          </p:nvSpPr>
          <p:spPr bwMode="auto">
            <a:xfrm>
              <a:off x="6035382" y="5148849"/>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311" name="テキスト ボックス 8">
              <a:extLst>
                <a:ext uri="{FF2B5EF4-FFF2-40B4-BE49-F238E27FC236}">
                  <a16:creationId xmlns:a16="http://schemas.microsoft.com/office/drawing/2014/main" id="{A0FB4EA2-D465-241B-C9EC-84118946724F}"/>
                </a:ext>
              </a:extLst>
            </p:cNvPr>
            <p:cNvSpPr txBox="1">
              <a:spLocks noChangeArrowheads="1"/>
            </p:cNvSpPr>
            <p:nvPr/>
          </p:nvSpPr>
          <p:spPr bwMode="auto">
            <a:xfrm>
              <a:off x="6093445" y="5170085"/>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※2</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312" name="右矢印 260">
              <a:extLst>
                <a:ext uri="{FF2B5EF4-FFF2-40B4-BE49-F238E27FC236}">
                  <a16:creationId xmlns:a16="http://schemas.microsoft.com/office/drawing/2014/main" id="{6811C8A4-F3DC-73A6-CF3E-5B77F0DB0B7A}"/>
                </a:ext>
              </a:extLst>
            </p:cNvPr>
            <p:cNvSpPr/>
            <p:nvPr/>
          </p:nvSpPr>
          <p:spPr>
            <a:xfrm>
              <a:off x="7986935" y="5618976"/>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3" name="直線コネクタ 312">
              <a:extLst>
                <a:ext uri="{FF2B5EF4-FFF2-40B4-BE49-F238E27FC236}">
                  <a16:creationId xmlns:a16="http://schemas.microsoft.com/office/drawing/2014/main" id="{B915EF97-8894-68C9-D26A-807ADBD0D579}"/>
                </a:ext>
              </a:extLst>
            </p:cNvPr>
            <p:cNvCxnSpPr>
              <a:cxnSpLocks/>
            </p:cNvCxnSpPr>
            <p:nvPr/>
          </p:nvCxnSpPr>
          <p:spPr>
            <a:xfrm>
              <a:off x="6155473" y="5441804"/>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314" name="図 313">
              <a:extLst>
                <a:ext uri="{FF2B5EF4-FFF2-40B4-BE49-F238E27FC236}">
                  <a16:creationId xmlns:a16="http://schemas.microsoft.com/office/drawing/2014/main" id="{8FBF2B3B-9907-D862-D043-81AA4558775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441604">
              <a:off x="9501743" y="5095329"/>
              <a:ext cx="556797" cy="356540"/>
            </a:xfrm>
            <a:prstGeom prst="rect">
              <a:avLst/>
            </a:prstGeom>
          </p:spPr>
        </p:pic>
        <p:sp>
          <p:nvSpPr>
            <p:cNvPr id="315" name="テキスト ボックス 274">
              <a:extLst>
                <a:ext uri="{FF2B5EF4-FFF2-40B4-BE49-F238E27FC236}">
                  <a16:creationId xmlns:a16="http://schemas.microsoft.com/office/drawing/2014/main" id="{1E790093-E216-24C3-9142-6B5C49A358C9}"/>
                </a:ext>
              </a:extLst>
            </p:cNvPr>
            <p:cNvSpPr txBox="1"/>
            <p:nvPr/>
          </p:nvSpPr>
          <p:spPr>
            <a:xfrm>
              <a:off x="10078181" y="5096849"/>
              <a:ext cx="2720132" cy="110799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※2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運転モードはお買い上げ時の設定、ソーラーモードアプリは積極</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endParaRPr kumimoji="1" lang="en-US" altLang="zh-TW"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sp>
          <p:nvSpPr>
            <p:cNvPr id="316" name="テキスト ボックス 315">
              <a:extLst>
                <a:ext uri="{FF2B5EF4-FFF2-40B4-BE49-F238E27FC236}">
                  <a16:creationId xmlns:a16="http://schemas.microsoft.com/office/drawing/2014/main" id="{B47732D0-3E29-D0C2-F923-323B6070958C}"/>
                </a:ext>
              </a:extLst>
            </p:cNvPr>
            <p:cNvSpPr txBox="1"/>
            <p:nvPr/>
          </p:nvSpPr>
          <p:spPr>
            <a:xfrm>
              <a:off x="6080949" y="5504978"/>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317" name="テキスト ボックス 316">
              <a:extLst>
                <a:ext uri="{FF2B5EF4-FFF2-40B4-BE49-F238E27FC236}">
                  <a16:creationId xmlns:a16="http://schemas.microsoft.com/office/drawing/2014/main" id="{CF31975A-0EDA-E24A-DCFC-F46E14E2FBD3}"/>
                </a:ext>
              </a:extLst>
            </p:cNvPr>
            <p:cNvSpPr txBox="1"/>
            <p:nvPr/>
          </p:nvSpPr>
          <p:spPr>
            <a:xfrm flipH="1">
              <a:off x="6071173" y="5666084"/>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318" name="テキスト ボックス 317">
              <a:extLst>
                <a:ext uri="{FF2B5EF4-FFF2-40B4-BE49-F238E27FC236}">
                  <a16:creationId xmlns:a16="http://schemas.microsoft.com/office/drawing/2014/main" id="{969B1A3B-A348-A48B-A4A2-2714FE9910A9}"/>
                </a:ext>
              </a:extLst>
            </p:cNvPr>
            <p:cNvSpPr txBox="1"/>
            <p:nvPr/>
          </p:nvSpPr>
          <p:spPr>
            <a:xfrm>
              <a:off x="8269317" y="5454128"/>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319" name="テキスト ボックス 318">
              <a:extLst>
                <a:ext uri="{FF2B5EF4-FFF2-40B4-BE49-F238E27FC236}">
                  <a16:creationId xmlns:a16="http://schemas.microsoft.com/office/drawing/2014/main" id="{F2990B91-0060-0EE6-3090-0ED3A32A8636}"/>
                </a:ext>
              </a:extLst>
            </p:cNvPr>
            <p:cNvSpPr txBox="1"/>
            <p:nvPr/>
          </p:nvSpPr>
          <p:spPr>
            <a:xfrm flipH="1">
              <a:off x="8383693" y="5612463"/>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grpSp>
      <p:sp>
        <p:nvSpPr>
          <p:cNvPr id="320" name="テキスト ボックス 13">
            <a:extLst>
              <a:ext uri="{FF2B5EF4-FFF2-40B4-BE49-F238E27FC236}">
                <a16:creationId xmlns:a16="http://schemas.microsoft.com/office/drawing/2014/main" id="{DB991464-C094-402A-C5BC-9B3318A00F8B}"/>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321" name="直線コネクタ 9">
            <a:extLst>
              <a:ext uri="{FF2B5EF4-FFF2-40B4-BE49-F238E27FC236}">
                <a16:creationId xmlns:a16="http://schemas.microsoft.com/office/drawing/2014/main" id="{F58DFBF6-25AB-DD9B-EB9C-70E29A11D209}"/>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2" name="正方形/長方形 19">
            <a:extLst>
              <a:ext uri="{FF2B5EF4-FFF2-40B4-BE49-F238E27FC236}">
                <a16:creationId xmlns:a16="http://schemas.microsoft.com/office/drawing/2014/main" id="{AEAC8385-99EC-B6A9-D43C-24B751D9CEBB}"/>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23" name="直線コネクタ 9">
            <a:extLst>
              <a:ext uri="{FF2B5EF4-FFF2-40B4-BE49-F238E27FC236}">
                <a16:creationId xmlns:a16="http://schemas.microsoft.com/office/drawing/2014/main" id="{04C62F46-FA8B-E9CD-333E-AC3687F125CD}"/>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24" name="グループ化 323">
            <a:extLst>
              <a:ext uri="{FF2B5EF4-FFF2-40B4-BE49-F238E27FC236}">
                <a16:creationId xmlns:a16="http://schemas.microsoft.com/office/drawing/2014/main" id="{812E458A-FC91-C3B5-4153-2490EF0F518E}"/>
              </a:ext>
            </a:extLst>
          </p:cNvPr>
          <p:cNvGrpSpPr/>
          <p:nvPr/>
        </p:nvGrpSpPr>
        <p:grpSpPr>
          <a:xfrm>
            <a:off x="5885437" y="6612833"/>
            <a:ext cx="2829569" cy="753383"/>
            <a:chOff x="5952931" y="6204315"/>
            <a:chExt cx="2829569" cy="753383"/>
          </a:xfrm>
        </p:grpSpPr>
        <p:grpSp>
          <p:nvGrpSpPr>
            <p:cNvPr id="325" name="グループ化 324">
              <a:extLst>
                <a:ext uri="{FF2B5EF4-FFF2-40B4-BE49-F238E27FC236}">
                  <a16:creationId xmlns:a16="http://schemas.microsoft.com/office/drawing/2014/main" id="{E5169D05-881A-05BD-3CF1-9891C49EDD50}"/>
                </a:ext>
              </a:extLst>
            </p:cNvPr>
            <p:cNvGrpSpPr/>
            <p:nvPr/>
          </p:nvGrpSpPr>
          <p:grpSpPr>
            <a:xfrm>
              <a:off x="8357944" y="6247633"/>
              <a:ext cx="318110" cy="353343"/>
              <a:chOff x="3289753" y="4746779"/>
              <a:chExt cx="407501" cy="452635"/>
            </a:xfrm>
          </p:grpSpPr>
          <p:pic>
            <p:nvPicPr>
              <p:cNvPr id="345" name="図 344">
                <a:extLst>
                  <a:ext uri="{FF2B5EF4-FFF2-40B4-BE49-F238E27FC236}">
                    <a16:creationId xmlns:a16="http://schemas.microsoft.com/office/drawing/2014/main" id="{2770522A-2D74-705F-6D07-62F2C4484FC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46" name="角丸四角形 331">
                <a:extLst>
                  <a:ext uri="{FF2B5EF4-FFF2-40B4-BE49-F238E27FC236}">
                    <a16:creationId xmlns:a16="http://schemas.microsoft.com/office/drawing/2014/main" id="{F24B3264-F859-8D0E-2C3B-C37E25BD8C03}"/>
                  </a:ext>
                </a:extLst>
              </p:cNvPr>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26" name="グループ化 325">
              <a:extLst>
                <a:ext uri="{FF2B5EF4-FFF2-40B4-BE49-F238E27FC236}">
                  <a16:creationId xmlns:a16="http://schemas.microsoft.com/office/drawing/2014/main" id="{EACD2AC9-E011-2A77-E545-0C28F4BEB701}"/>
                </a:ext>
              </a:extLst>
            </p:cNvPr>
            <p:cNvGrpSpPr/>
            <p:nvPr/>
          </p:nvGrpSpPr>
          <p:grpSpPr>
            <a:xfrm>
              <a:off x="6270791" y="6221437"/>
              <a:ext cx="2511709" cy="736261"/>
              <a:chOff x="9711984" y="7879415"/>
              <a:chExt cx="2511709" cy="736261"/>
            </a:xfrm>
          </p:grpSpPr>
          <p:sp>
            <p:nvSpPr>
              <p:cNvPr id="336" name="角丸四角形 305">
                <a:extLst>
                  <a:ext uri="{FF2B5EF4-FFF2-40B4-BE49-F238E27FC236}">
                    <a16:creationId xmlns:a16="http://schemas.microsoft.com/office/drawing/2014/main" id="{C948AB1E-8120-08E8-96F9-421656B0C7F5}"/>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337" name="テキスト ボックス 8">
                <a:extLst>
                  <a:ext uri="{FF2B5EF4-FFF2-40B4-BE49-F238E27FC236}">
                    <a16:creationId xmlns:a16="http://schemas.microsoft.com/office/drawing/2014/main" id="{EEB0A760-D2AC-A17D-6AB2-25F77606788F}"/>
                  </a:ext>
                </a:extLst>
              </p:cNvPr>
              <p:cNvSpPr txBox="1">
                <a:spLocks noChangeArrowheads="1"/>
              </p:cNvSpPr>
              <p:nvPr/>
            </p:nvSpPr>
            <p:spPr bwMode="auto">
              <a:xfrm>
                <a:off x="9755751" y="7935929"/>
                <a:ext cx="21259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343" name="テキスト ボックス 258">
                <a:extLst>
                  <a:ext uri="{FF2B5EF4-FFF2-40B4-BE49-F238E27FC236}">
                    <a16:creationId xmlns:a16="http://schemas.microsoft.com/office/drawing/2014/main" id="{5F3A4097-2B8D-31EB-9FA7-7BD3AEA0C2F3}"/>
                  </a:ext>
                </a:extLst>
              </p:cNvPr>
              <p:cNvSpPr txBox="1">
                <a:spLocks noChangeArrowheads="1"/>
              </p:cNvSpPr>
              <p:nvPr/>
            </p:nvSpPr>
            <p:spPr bwMode="auto">
              <a:xfrm>
                <a:off x="9805292" y="8330402"/>
                <a:ext cx="198002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アプリが自動で転記予報を確認</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344" name="直線コネクタ 343">
                <a:extLst>
                  <a:ext uri="{FF2B5EF4-FFF2-40B4-BE49-F238E27FC236}">
                    <a16:creationId xmlns:a16="http://schemas.microsoft.com/office/drawing/2014/main" id="{37E1CB7A-7444-4D18-E75C-3154FAF11A0B}"/>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27" name="object 33">
              <a:extLst>
                <a:ext uri="{FF2B5EF4-FFF2-40B4-BE49-F238E27FC236}">
                  <a16:creationId xmlns:a16="http://schemas.microsoft.com/office/drawing/2014/main" id="{C856ADA9-8943-B3ED-539C-1237738AC5D2}"/>
                </a:ext>
              </a:extLst>
            </p:cNvPr>
            <p:cNvGrpSpPr/>
            <p:nvPr/>
          </p:nvGrpSpPr>
          <p:grpSpPr>
            <a:xfrm>
              <a:off x="5952931" y="6204315"/>
              <a:ext cx="382221" cy="382221"/>
              <a:chOff x="890682" y="2161233"/>
              <a:chExt cx="432434" cy="432434"/>
            </a:xfrm>
          </p:grpSpPr>
          <p:sp>
            <p:nvSpPr>
              <p:cNvPr id="328" name="object 34">
                <a:extLst>
                  <a:ext uri="{FF2B5EF4-FFF2-40B4-BE49-F238E27FC236}">
                    <a16:creationId xmlns:a16="http://schemas.microsoft.com/office/drawing/2014/main" id="{DC7A1FC5-3BB9-E983-8214-B98C8F2B1C4A}"/>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333" name="object 35">
                <a:extLst>
                  <a:ext uri="{FF2B5EF4-FFF2-40B4-BE49-F238E27FC236}">
                    <a16:creationId xmlns:a16="http://schemas.microsoft.com/office/drawing/2014/main" id="{02B19FC3-D9B9-8B72-987C-433122A7117C}"/>
                  </a:ext>
                </a:extLst>
              </p:cNvPr>
              <p:cNvPicPr/>
              <p:nvPr/>
            </p:nvPicPr>
            <p:blipFill>
              <a:blip r:embed="rId11" cstate="print"/>
              <a:stretch>
                <a:fillRect/>
              </a:stretch>
            </p:blipFill>
            <p:spPr>
              <a:xfrm>
                <a:off x="972442" y="2324323"/>
                <a:ext cx="87109" cy="106311"/>
              </a:xfrm>
              <a:prstGeom prst="rect">
                <a:avLst/>
              </a:prstGeom>
            </p:spPr>
          </p:pic>
          <p:pic>
            <p:nvPicPr>
              <p:cNvPr id="335" name="object 36">
                <a:extLst>
                  <a:ext uri="{FF2B5EF4-FFF2-40B4-BE49-F238E27FC236}">
                    <a16:creationId xmlns:a16="http://schemas.microsoft.com/office/drawing/2014/main" id="{0AB66E17-A185-901B-56FD-4E0316570256}"/>
                  </a:ext>
                </a:extLst>
              </p:cNvPr>
              <p:cNvPicPr/>
              <p:nvPr/>
            </p:nvPicPr>
            <p:blipFill>
              <a:blip r:embed="rId12" cstate="print"/>
              <a:stretch>
                <a:fillRect/>
              </a:stretch>
            </p:blipFill>
            <p:spPr>
              <a:xfrm>
                <a:off x="1079921" y="2323413"/>
                <a:ext cx="199285" cy="107861"/>
              </a:xfrm>
              <a:prstGeom prst="rect">
                <a:avLst/>
              </a:prstGeom>
            </p:spPr>
          </p:pic>
        </p:grpSp>
      </p:grpSp>
      <p:grpSp>
        <p:nvGrpSpPr>
          <p:cNvPr id="347" name="グループ化 346">
            <a:extLst>
              <a:ext uri="{FF2B5EF4-FFF2-40B4-BE49-F238E27FC236}">
                <a16:creationId xmlns:a16="http://schemas.microsoft.com/office/drawing/2014/main" id="{CA9F0F5A-6FF5-C912-B51F-D2B6DEEB3528}"/>
              </a:ext>
            </a:extLst>
          </p:cNvPr>
          <p:cNvGrpSpPr/>
          <p:nvPr/>
        </p:nvGrpSpPr>
        <p:grpSpPr>
          <a:xfrm>
            <a:off x="6215858" y="7781665"/>
            <a:ext cx="2511709" cy="736261"/>
            <a:chOff x="9711984" y="7879415"/>
            <a:chExt cx="2511709" cy="736261"/>
          </a:xfrm>
        </p:grpSpPr>
        <p:sp>
          <p:nvSpPr>
            <p:cNvPr id="348" name="角丸四角形 305">
              <a:extLst>
                <a:ext uri="{FF2B5EF4-FFF2-40B4-BE49-F238E27FC236}">
                  <a16:creationId xmlns:a16="http://schemas.microsoft.com/office/drawing/2014/main" id="{B24C5EB6-554F-EEF6-645A-9D41E60723A9}"/>
                </a:ext>
              </a:extLst>
            </p:cNvPr>
            <p:cNvSpPr>
              <a:spLocks noChangeArrowheads="1"/>
            </p:cNvSpPr>
            <p:nvPr/>
          </p:nvSpPr>
          <p:spPr bwMode="auto">
            <a:xfrm>
              <a:off x="9711984" y="7879415"/>
              <a:ext cx="2511709" cy="736261"/>
            </a:xfrm>
            <a:prstGeom prst="roundRect">
              <a:avLst>
                <a:gd name="adj" fmla="val 13936"/>
              </a:avLst>
            </a:prstGeom>
            <a:noFill/>
            <a:ln>
              <a:solidFill>
                <a:srgbClr val="DD7777"/>
              </a:solidFill>
            </a:ln>
          </p:spPr>
          <p:txBody>
            <a:bodyPr wrap="square" lIns="46800" tIns="46800" rIns="46800" bIns="46800" anchor="ctr">
              <a:spAutoFit/>
            </a:bodyPr>
            <a:lstStyle/>
            <a:p>
              <a:pPr eaLnBrk="1"/>
              <a:endParaRPr lang="ja-JP" altLang="en-US" sz="1600">
                <a:ea typeface="ＭＳ Ｐゴシック" panose="020B0600070205080204" pitchFamily="50" charset="-128"/>
              </a:endParaRPr>
            </a:p>
          </p:txBody>
        </p:sp>
        <p:sp>
          <p:nvSpPr>
            <p:cNvPr id="349" name="テキスト ボックス 8">
              <a:extLst>
                <a:ext uri="{FF2B5EF4-FFF2-40B4-BE49-F238E27FC236}">
                  <a16:creationId xmlns:a16="http://schemas.microsoft.com/office/drawing/2014/main" id="{0E4E646F-8ABE-27B2-5601-497270B25AEE}"/>
                </a:ext>
              </a:extLst>
            </p:cNvPr>
            <p:cNvSpPr txBox="1">
              <a:spLocks noChangeArrowheads="1"/>
            </p:cNvSpPr>
            <p:nvPr/>
          </p:nvSpPr>
          <p:spPr bwMode="auto">
            <a:xfrm>
              <a:off x="9755751" y="7935929"/>
              <a:ext cx="1531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6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350" name="テキスト ボックス 258">
              <a:extLst>
                <a:ext uri="{FF2B5EF4-FFF2-40B4-BE49-F238E27FC236}">
                  <a16:creationId xmlns:a16="http://schemas.microsoft.com/office/drawing/2014/main" id="{A84AB03B-2D4D-C33B-0E66-43B7CDD48E71}"/>
                </a:ext>
              </a:extLst>
            </p:cNvPr>
            <p:cNvSpPr txBox="1">
              <a:spLocks noChangeArrowheads="1"/>
            </p:cNvSpPr>
            <p:nvPr/>
          </p:nvSpPr>
          <p:spPr bwMode="auto">
            <a:xfrm>
              <a:off x="9759904" y="8332172"/>
              <a:ext cx="8258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1000" dirty="0">
                <a:solidFill>
                  <a:schemeClr val="bg2">
                    <a:lumMod val="25000"/>
                  </a:schemeClr>
                </a:solidFill>
                <a:latin typeface="メイリオ" panose="020B0604030504040204" pitchFamily="50" charset="-128"/>
                <a:ea typeface="メイリオ" panose="020B0604030504040204" pitchFamily="50" charset="-128"/>
              </a:endParaRPr>
            </a:p>
          </p:txBody>
        </p:sp>
        <p:cxnSp>
          <p:nvCxnSpPr>
            <p:cNvPr id="351" name="直線コネクタ 350">
              <a:extLst>
                <a:ext uri="{FF2B5EF4-FFF2-40B4-BE49-F238E27FC236}">
                  <a16:creationId xmlns:a16="http://schemas.microsoft.com/office/drawing/2014/main" id="{847471B2-83A8-296B-A640-A33D34B1DF2F}"/>
                </a:ext>
              </a:extLst>
            </p:cNvPr>
            <p:cNvCxnSpPr>
              <a:cxnSpLocks/>
            </p:cNvCxnSpPr>
            <p:nvPr/>
          </p:nvCxnSpPr>
          <p:spPr>
            <a:xfrm>
              <a:off x="9828180" y="8284110"/>
              <a:ext cx="2287401"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52" name="グループ化 351">
            <a:extLst>
              <a:ext uri="{FF2B5EF4-FFF2-40B4-BE49-F238E27FC236}">
                <a16:creationId xmlns:a16="http://schemas.microsoft.com/office/drawing/2014/main" id="{AF3386D6-CDE8-0877-A804-E286C3D116FC}"/>
              </a:ext>
            </a:extLst>
          </p:cNvPr>
          <p:cNvGrpSpPr/>
          <p:nvPr/>
        </p:nvGrpSpPr>
        <p:grpSpPr>
          <a:xfrm>
            <a:off x="6006059" y="2213757"/>
            <a:ext cx="6125222" cy="2897460"/>
            <a:chOff x="5936771" y="2189963"/>
            <a:chExt cx="6500165" cy="3074822"/>
          </a:xfrm>
        </p:grpSpPr>
        <p:pic>
          <p:nvPicPr>
            <p:cNvPr id="353" name="図 352" descr="グラフィカル ユーザー インターフェイス&#10;&#10;AI 生成コンテンツは誤りを含む可能性があります。">
              <a:extLst>
                <a:ext uri="{FF2B5EF4-FFF2-40B4-BE49-F238E27FC236}">
                  <a16:creationId xmlns:a16="http://schemas.microsoft.com/office/drawing/2014/main" id="{91E3A5C8-DFEA-BEBB-EBD7-BCF315964C80}"/>
                </a:ext>
              </a:extLst>
            </p:cNvPr>
            <p:cNvPicPr>
              <a:picLocks noChangeAspect="1"/>
            </p:cNvPicPr>
            <p:nvPr/>
          </p:nvPicPr>
          <p:blipFill>
            <a:blip r:embed="rId13" cstate="print">
              <a:extLst>
                <a:ext uri="{28A0092B-C50C-407E-A947-70E740481C1C}">
                  <a14:useLocalDpi xmlns:a14="http://schemas.microsoft.com/office/drawing/2010/main" val="0"/>
                </a:ext>
              </a:extLst>
            </a:blip>
            <a:srcRect l="32771" t="155" b="8851"/>
            <a:stretch>
              <a:fillRect/>
            </a:stretch>
          </p:blipFill>
          <p:spPr>
            <a:xfrm>
              <a:off x="7952204" y="2189963"/>
              <a:ext cx="4484732" cy="2973958"/>
            </a:xfrm>
            <a:prstGeom prst="rect">
              <a:avLst/>
            </a:prstGeom>
          </p:spPr>
        </p:pic>
        <p:pic>
          <p:nvPicPr>
            <p:cNvPr id="354" name="図 353" descr="グラフィカル ユーザー インターフェイス&#10;&#10;AI 生成コンテンツは誤りを含む可能性があります。">
              <a:extLst>
                <a:ext uri="{FF2B5EF4-FFF2-40B4-BE49-F238E27FC236}">
                  <a16:creationId xmlns:a16="http://schemas.microsoft.com/office/drawing/2014/main" id="{E45884A9-0E5C-BCE6-3A1B-91780C759583}"/>
                </a:ext>
              </a:extLst>
            </p:cNvPr>
            <p:cNvPicPr>
              <a:picLocks noChangeAspect="1"/>
            </p:cNvPicPr>
            <p:nvPr/>
          </p:nvPicPr>
          <p:blipFill>
            <a:blip r:embed="rId14" cstate="print">
              <a:extLst>
                <a:ext uri="{28A0092B-C50C-407E-A947-70E740481C1C}">
                  <a14:useLocalDpi xmlns:a14="http://schemas.microsoft.com/office/drawing/2010/main" val="0"/>
                </a:ext>
              </a:extLst>
            </a:blip>
            <a:srcRect t="27809" r="67467"/>
            <a:stretch>
              <a:fillRect/>
            </a:stretch>
          </p:blipFill>
          <p:spPr>
            <a:xfrm>
              <a:off x="5936771" y="3050030"/>
              <a:ext cx="2037177" cy="2214755"/>
            </a:xfrm>
            <a:prstGeom prst="rect">
              <a:avLst/>
            </a:prstGeom>
          </p:spPr>
        </p:pic>
      </p:grpSp>
      <p:sp>
        <p:nvSpPr>
          <p:cNvPr id="355" name="テキスト ボックス 274">
            <a:extLst>
              <a:ext uri="{FF2B5EF4-FFF2-40B4-BE49-F238E27FC236}">
                <a16:creationId xmlns:a16="http://schemas.microsoft.com/office/drawing/2014/main" id="{8DC1BB09-9F51-4FFF-2C4A-3882D5A3588B}"/>
              </a:ext>
            </a:extLst>
          </p:cNvPr>
          <p:cNvSpPr txBox="1"/>
          <p:nvPr/>
        </p:nvSpPr>
        <p:spPr>
          <a:xfrm>
            <a:off x="5983280" y="5111217"/>
            <a:ext cx="6395411"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lang="ja-JP" altLang="en-US" sz="600" dirty="0">
                <a:latin typeface="メイリオ" panose="020B0604030504040204" pitchFamily="50" charset="-128"/>
                <a:ea typeface="メイリオ" panose="020B0604030504040204" pitchFamily="50" charset="-128"/>
              </a:rPr>
              <a:t>条件（当社試算）：給湯負荷 </a:t>
            </a:r>
            <a:r>
              <a:rPr lang="en-US" altLang="ja-JP" sz="600" dirty="0">
                <a:latin typeface="メイリオ" panose="020B0604030504040204" pitchFamily="50" charset="-128"/>
                <a:ea typeface="メイリオ" panose="020B0604030504040204" pitchFamily="50" charset="-128"/>
              </a:rPr>
              <a:t>JIS C 9220:2018</a:t>
            </a:r>
            <a:r>
              <a:rPr lang="ja-JP" altLang="en-US" sz="600" dirty="0">
                <a:latin typeface="メイリオ" panose="020B0604030504040204" pitchFamily="50" charset="-128"/>
                <a:ea typeface="メイリオ" panose="020B0604030504040204" pitchFamily="50" charset="-128"/>
              </a:rPr>
              <a:t>の給湯保温モード熱量、地域：大阪地区、</a:t>
            </a:r>
            <a:r>
              <a:rPr lang="en-US" altLang="ja-JP" sz="600" dirty="0">
                <a:latin typeface="メイリオ" panose="020B0604030504040204" pitchFamily="50" charset="-128"/>
                <a:ea typeface="メイリオ" panose="020B0604030504040204" pitchFamily="50" charset="-128"/>
              </a:rPr>
              <a:t>CHP-37AZ2</a:t>
            </a:r>
            <a:r>
              <a:rPr lang="ja-JP" altLang="en-US" sz="600" dirty="0">
                <a:latin typeface="メイリオ" panose="020B0604030504040204" pitchFamily="50" charset="-128"/>
                <a:ea typeface="メイリオ" panose="020B0604030504040204" pitchFamily="50" charset="-128"/>
              </a:rPr>
              <a:t>（運転モード：おまかせ省エネ）において。アプリ設定値 太陽光発電</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システム容量：</a:t>
            </a:r>
            <a:r>
              <a:rPr lang="en-US" altLang="ja-JP" sz="600" dirty="0">
                <a:latin typeface="メイリオ" panose="020B0604030504040204" pitchFamily="50" charset="-128"/>
                <a:ea typeface="メイリオ" panose="020B0604030504040204" pitchFamily="50" charset="-128"/>
              </a:rPr>
              <a:t>5.0kW</a:t>
            </a:r>
            <a:r>
              <a:rPr lang="ja-JP" altLang="en-US" sz="600" dirty="0">
                <a:latin typeface="メイリオ" panose="020B0604030504040204" pitchFamily="50" charset="-128"/>
                <a:ea typeface="メイリオ" panose="020B0604030504040204" pitchFamily="50" charset="-128"/>
              </a:rPr>
              <a:t>、ご家庭の消費電力：</a:t>
            </a:r>
            <a:r>
              <a:rPr lang="en-US" altLang="ja-JP" sz="600" dirty="0">
                <a:latin typeface="メイリオ" panose="020B0604030504040204" pitchFamily="50" charset="-128"/>
                <a:ea typeface="メイリオ" panose="020B0604030504040204" pitchFamily="50" charset="-128"/>
              </a:rPr>
              <a:t>0.3kW</a:t>
            </a:r>
            <a:r>
              <a:rPr lang="ja-JP" altLang="en-US" sz="600" dirty="0">
                <a:latin typeface="メイリオ" panose="020B0604030504040204" pitchFamily="50" charset="-128"/>
                <a:ea typeface="メイリオ" panose="020B0604030504040204" pitchFamily="50" charset="-128"/>
              </a:rPr>
              <a:t>、晴天日。天候の条件やご使用状況等により昼間沸き上げ比率は変動します。年間の昼間消費電力量比率は</a:t>
            </a:r>
            <a:r>
              <a:rPr lang="en-US" altLang="ja-JP" sz="600" dirty="0">
                <a:latin typeface="メイリオ" panose="020B0604030504040204" pitchFamily="50" charset="-128"/>
                <a:ea typeface="メイリオ" panose="020B0604030504040204" pitchFamily="50" charset="-128"/>
              </a:rPr>
              <a:t>50</a:t>
            </a:r>
            <a:r>
              <a:rPr lang="ja-JP" altLang="en-US" sz="600" dirty="0">
                <a:latin typeface="メイリオ" panose="020B0604030504040204" pitchFamily="50" charset="-128"/>
                <a:ea typeface="メイリオ" panose="020B0604030504040204" pitchFamily="50" charset="-128"/>
              </a:rPr>
              <a:t>％以下です。</a:t>
            </a:r>
            <a:endParaRPr kumimoji="1" lang="ja-JP" altLang="en-US" sz="600" dirty="0">
              <a:latin typeface="メイリオ" panose="020B0604030504040204" pitchFamily="50" charset="-128"/>
              <a:ea typeface="メイリオ" panose="020B0604030504040204" pitchFamily="50" charset="-128"/>
            </a:endParaRPr>
          </a:p>
        </p:txBody>
      </p:sp>
      <p:grpSp>
        <p:nvGrpSpPr>
          <p:cNvPr id="12" name="グループ化 11">
            <a:extLst>
              <a:ext uri="{FF2B5EF4-FFF2-40B4-BE49-F238E27FC236}">
                <a16:creationId xmlns:a16="http://schemas.microsoft.com/office/drawing/2014/main" id="{8515AD66-9F60-EF80-8AC4-93D9700A7092}"/>
              </a:ext>
            </a:extLst>
          </p:cNvPr>
          <p:cNvGrpSpPr/>
          <p:nvPr/>
        </p:nvGrpSpPr>
        <p:grpSpPr>
          <a:xfrm>
            <a:off x="314977" y="8307429"/>
            <a:ext cx="2318392" cy="1096817"/>
            <a:chOff x="314977" y="8307429"/>
            <a:chExt cx="2318392" cy="1096817"/>
          </a:xfrm>
        </p:grpSpPr>
        <p:grpSp>
          <p:nvGrpSpPr>
            <p:cNvPr id="13" name="グループ化 12">
              <a:extLst>
                <a:ext uri="{FF2B5EF4-FFF2-40B4-BE49-F238E27FC236}">
                  <a16:creationId xmlns:a16="http://schemas.microsoft.com/office/drawing/2014/main" id="{49C8FD86-64B3-660E-B748-8E3E173FF203}"/>
                </a:ext>
              </a:extLst>
            </p:cNvPr>
            <p:cNvGrpSpPr/>
            <p:nvPr/>
          </p:nvGrpSpPr>
          <p:grpSpPr>
            <a:xfrm>
              <a:off x="314977" y="8307429"/>
              <a:ext cx="1027264" cy="1096817"/>
              <a:chOff x="4478171" y="5241779"/>
              <a:chExt cx="1651234" cy="1763034"/>
            </a:xfrm>
          </p:grpSpPr>
          <p:pic>
            <p:nvPicPr>
              <p:cNvPr id="19" name="図 51">
                <a:extLst>
                  <a:ext uri="{FF2B5EF4-FFF2-40B4-BE49-F238E27FC236}">
                    <a16:creationId xmlns:a16="http://schemas.microsoft.com/office/drawing/2014/main" id="{93771CC0-5896-59DC-7D05-45177B960147}"/>
                  </a:ext>
                </a:extLst>
              </p:cNvPr>
              <p:cNvPicPr>
                <a:picLocks noChangeAspect="1"/>
              </p:cNvPicPr>
              <p:nvPr/>
            </p:nvPicPr>
            <p:blipFill rotWithShape="1">
              <a:blip r:embed="rId15">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スマートフォン」の画像検索結果">
                <a:extLst>
                  <a:ext uri="{FF2B5EF4-FFF2-40B4-BE49-F238E27FC236}">
                    <a16:creationId xmlns:a16="http://schemas.microsoft.com/office/drawing/2014/main" id="{B24BD09C-AE7D-B2EC-8050-7549AD9E4662}"/>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図 20">
                <a:extLst>
                  <a:ext uri="{FF2B5EF4-FFF2-40B4-BE49-F238E27FC236}">
                    <a16:creationId xmlns:a16="http://schemas.microsoft.com/office/drawing/2014/main" id="{CC64C44F-FF1D-484B-17A7-FC43AA143455}"/>
                  </a:ext>
                </a:extLst>
              </p:cNvPr>
              <p:cNvPicPr>
                <a:picLocks noChangeAspect="1"/>
              </p:cNvPicPr>
              <p:nvPr/>
            </p:nvPicPr>
            <p:blipFill rotWithShape="1">
              <a:blip r:embed="rId17"/>
              <a:srcRect b="20647"/>
              <a:stretch/>
            </p:blipFill>
            <p:spPr>
              <a:xfrm>
                <a:off x="4567242" y="5462821"/>
                <a:ext cx="623077" cy="1250919"/>
              </a:xfrm>
              <a:prstGeom prst="rect">
                <a:avLst/>
              </a:prstGeom>
            </p:spPr>
          </p:pic>
          <p:pic>
            <p:nvPicPr>
              <p:cNvPr id="22" name="図 21">
                <a:extLst>
                  <a:ext uri="{FF2B5EF4-FFF2-40B4-BE49-F238E27FC236}">
                    <a16:creationId xmlns:a16="http://schemas.microsoft.com/office/drawing/2014/main" id="{5FD3AC42-EAF2-0A53-74E5-374AA9E5DF38}"/>
                  </a:ext>
                </a:extLst>
              </p:cNvPr>
              <p:cNvPicPr>
                <a:picLocks noChangeAspect="1"/>
              </p:cNvPicPr>
              <p:nvPr/>
            </p:nvPicPr>
            <p:blipFill rotWithShape="1">
              <a:blip r:embed="rId17"/>
              <a:srcRect t="93213"/>
              <a:stretch/>
            </p:blipFill>
            <p:spPr>
              <a:xfrm>
                <a:off x="4558036" y="6659875"/>
                <a:ext cx="638166" cy="109581"/>
              </a:xfrm>
              <a:prstGeom prst="rect">
                <a:avLst/>
              </a:prstGeom>
            </p:spPr>
          </p:pic>
        </p:grpSp>
        <p:grpSp>
          <p:nvGrpSpPr>
            <p:cNvPr id="14" name="object 33">
              <a:extLst>
                <a:ext uri="{FF2B5EF4-FFF2-40B4-BE49-F238E27FC236}">
                  <a16:creationId xmlns:a16="http://schemas.microsoft.com/office/drawing/2014/main" id="{2B01DC4E-764D-7387-D52D-17B8F7323D6F}"/>
                </a:ext>
              </a:extLst>
            </p:cNvPr>
            <p:cNvGrpSpPr/>
            <p:nvPr/>
          </p:nvGrpSpPr>
          <p:grpSpPr>
            <a:xfrm>
              <a:off x="870627" y="8341302"/>
              <a:ext cx="432434" cy="432434"/>
              <a:chOff x="890682" y="2161233"/>
              <a:chExt cx="432434" cy="432434"/>
            </a:xfrm>
          </p:grpSpPr>
          <p:sp>
            <p:nvSpPr>
              <p:cNvPr id="16" name="object 34">
                <a:extLst>
                  <a:ext uri="{FF2B5EF4-FFF2-40B4-BE49-F238E27FC236}">
                    <a16:creationId xmlns:a16="http://schemas.microsoft.com/office/drawing/2014/main" id="{299C1002-DC80-B48F-750C-BDB273E07369}"/>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7" name="object 35">
                <a:extLst>
                  <a:ext uri="{FF2B5EF4-FFF2-40B4-BE49-F238E27FC236}">
                    <a16:creationId xmlns:a16="http://schemas.microsoft.com/office/drawing/2014/main" id="{11BC8151-1976-88B6-1450-29FC5DA229FB}"/>
                  </a:ext>
                </a:extLst>
              </p:cNvPr>
              <p:cNvPicPr/>
              <p:nvPr/>
            </p:nvPicPr>
            <p:blipFill>
              <a:blip r:embed="rId11" cstate="print"/>
              <a:stretch>
                <a:fillRect/>
              </a:stretch>
            </p:blipFill>
            <p:spPr>
              <a:xfrm>
                <a:off x="972442" y="2324323"/>
                <a:ext cx="87109" cy="106311"/>
              </a:xfrm>
              <a:prstGeom prst="rect">
                <a:avLst/>
              </a:prstGeom>
            </p:spPr>
          </p:pic>
          <p:pic>
            <p:nvPicPr>
              <p:cNvPr id="18" name="object 36">
                <a:extLst>
                  <a:ext uri="{FF2B5EF4-FFF2-40B4-BE49-F238E27FC236}">
                    <a16:creationId xmlns:a16="http://schemas.microsoft.com/office/drawing/2014/main" id="{7872925A-BACC-6468-BF3E-912531F05C12}"/>
                  </a:ext>
                </a:extLst>
              </p:cNvPr>
              <p:cNvPicPr/>
              <p:nvPr/>
            </p:nvPicPr>
            <p:blipFill>
              <a:blip r:embed="rId12" cstate="print"/>
              <a:stretch>
                <a:fillRect/>
              </a:stretch>
            </p:blipFill>
            <p:spPr>
              <a:xfrm>
                <a:off x="1079921" y="2323413"/>
                <a:ext cx="199285" cy="107861"/>
              </a:xfrm>
              <a:prstGeom prst="rect">
                <a:avLst/>
              </a:prstGeom>
            </p:spPr>
          </p:pic>
        </p:grpSp>
        <p:pic>
          <p:nvPicPr>
            <p:cNvPr id="15" name="図 7">
              <a:extLst>
                <a:ext uri="{FF2B5EF4-FFF2-40B4-BE49-F238E27FC236}">
                  <a16:creationId xmlns:a16="http://schemas.microsoft.com/office/drawing/2014/main" id="{A7FDEF57-77EB-2C50-7105-05A48709D3A6}"/>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670712" y="8493324"/>
              <a:ext cx="962657" cy="77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テキスト ボックス 274">
            <a:extLst>
              <a:ext uri="{FF2B5EF4-FFF2-40B4-BE49-F238E27FC236}">
                <a16:creationId xmlns:a16="http://schemas.microsoft.com/office/drawing/2014/main" id="{7925B100-F55E-91F5-76AC-34537AF9584A}"/>
              </a:ext>
            </a:extLst>
          </p:cNvPr>
          <p:cNvSpPr txBox="1"/>
          <p:nvPr/>
        </p:nvSpPr>
        <p:spPr>
          <a:xfrm>
            <a:off x="210202" y="4946100"/>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写真はフルオートタイプになります。</a:t>
            </a:r>
            <a:endParaRPr lang="en-US" altLang="ja-JP" sz="600" dirty="0">
              <a:latin typeface="メイリオ" panose="020B0604030504040204" pitchFamily="50" charset="-128"/>
              <a:ea typeface="メイリオ" panose="020B0604030504040204" pitchFamily="50" charset="-128"/>
            </a:endParaRPr>
          </a:p>
        </p:txBody>
      </p:sp>
      <p:sp>
        <p:nvSpPr>
          <p:cNvPr id="25" name="正方形/長方形 24">
            <a:extLst>
              <a:ext uri="{FF2B5EF4-FFF2-40B4-BE49-F238E27FC236}">
                <a16:creationId xmlns:a16="http://schemas.microsoft.com/office/drawing/2014/main" id="{6E892EFC-83C4-EE3A-7559-2CA7E2D87F9B}"/>
              </a:ext>
            </a:extLst>
          </p:cNvPr>
          <p:cNvSpPr/>
          <p:nvPr/>
        </p:nvSpPr>
        <p:spPr>
          <a:xfrm>
            <a:off x="7345363" y="3975358"/>
            <a:ext cx="147633" cy="45719"/>
          </a:xfrm>
          <a:prstGeom prst="rect">
            <a:avLst/>
          </a:prstGeom>
          <a:solidFill>
            <a:srgbClr val="F0F1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descr="ロゴ が含まれている画像&#10;&#10;AI 生成コンテンツは誤りを含む可能性があります。">
            <a:extLst>
              <a:ext uri="{FF2B5EF4-FFF2-40B4-BE49-F238E27FC236}">
                <a16:creationId xmlns:a16="http://schemas.microsoft.com/office/drawing/2014/main" id="{9FA3B7F6-4E86-6A98-372E-714C217FFB4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9128738" y="74579"/>
            <a:ext cx="3177167" cy="592295"/>
          </a:xfrm>
          <a:prstGeom prst="rect">
            <a:avLst/>
          </a:prstGeom>
        </p:spPr>
      </p:pic>
      <p:sp>
        <p:nvSpPr>
          <p:cNvPr id="2" name="正方形/長方形 1">
            <a:extLst>
              <a:ext uri="{FF2B5EF4-FFF2-40B4-BE49-F238E27FC236}">
                <a16:creationId xmlns:a16="http://schemas.microsoft.com/office/drawing/2014/main" id="{7C03A745-B3FA-09E0-E3F6-438F390BD937}"/>
              </a:ext>
            </a:extLst>
          </p:cNvPr>
          <p:cNvSpPr/>
          <p:nvPr/>
        </p:nvSpPr>
        <p:spPr>
          <a:xfrm>
            <a:off x="656451" y="8527992"/>
            <a:ext cx="93643"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5423</TotalTime>
  <Words>1485</Words>
  <Application>Microsoft Office PowerPoint</Application>
  <PresentationFormat>A3 297x420 mm</PresentationFormat>
  <Paragraphs>170</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342</cp:revision>
  <cp:lastPrinted>2026-05-28T00:14:12Z</cp:lastPrinted>
  <dcterms:created xsi:type="dcterms:W3CDTF">2020-12-15T06:24:16Z</dcterms:created>
  <dcterms:modified xsi:type="dcterms:W3CDTF">2026-10-06T08:58:23Z</dcterms:modified>
</cp:coreProperties>
</file>