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688" autoAdjust="0"/>
    <p:restoredTop sz="95026" autoAdjust="0"/>
  </p:normalViewPr>
  <p:slideViewPr>
    <p:cSldViewPr snapToGrid="0">
      <p:cViewPr varScale="1">
        <p:scale>
          <a:sx n="56" d="100"/>
          <a:sy n="56" d="100"/>
        </p:scale>
        <p:origin x="84" y="1158"/>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png"/><Relationship Id="rId21" Type="http://schemas.openxmlformats.org/officeDocument/2006/relationships/image" Target="../media/image19.jpe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jp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28.png"/><Relationship Id="rId18" Type="http://schemas.openxmlformats.org/officeDocument/2006/relationships/image" Target="../media/image33.png"/><Relationship Id="rId26" Type="http://schemas.openxmlformats.org/officeDocument/2006/relationships/image" Target="../media/image39.svg"/><Relationship Id="rId3" Type="http://schemas.openxmlformats.org/officeDocument/2006/relationships/image" Target="../media/image23.svg"/><Relationship Id="rId21" Type="http://schemas.openxmlformats.org/officeDocument/2006/relationships/image" Target="../media/image36.png"/><Relationship Id="rId7" Type="http://schemas.openxmlformats.org/officeDocument/2006/relationships/image" Target="../media/image3.png"/><Relationship Id="rId12" Type="http://schemas.openxmlformats.org/officeDocument/2006/relationships/image" Target="../media/image27.png"/><Relationship Id="rId17" Type="http://schemas.openxmlformats.org/officeDocument/2006/relationships/image" Target="../media/image32.png"/><Relationship Id="rId25" Type="http://schemas.openxmlformats.org/officeDocument/2006/relationships/image" Target="../media/image21.png"/><Relationship Id="rId2" Type="http://schemas.openxmlformats.org/officeDocument/2006/relationships/notesSlide" Target="../notesSlides/notesSlide2.xml"/><Relationship Id="rId16" Type="http://schemas.openxmlformats.org/officeDocument/2006/relationships/image" Target="../media/image31.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6.png"/><Relationship Id="rId24" Type="http://schemas.openxmlformats.org/officeDocument/2006/relationships/image" Target="../media/image20.png"/><Relationship Id="rId5" Type="http://schemas.openxmlformats.org/officeDocument/2006/relationships/image" Target="../media/image1.png"/><Relationship Id="rId15" Type="http://schemas.openxmlformats.org/officeDocument/2006/relationships/image" Target="../media/image30.jpeg"/><Relationship Id="rId23" Type="http://schemas.openxmlformats.org/officeDocument/2006/relationships/image" Target="../media/image38.emf"/><Relationship Id="rId10" Type="http://schemas.openxmlformats.org/officeDocument/2006/relationships/image" Target="../media/image25.png"/><Relationship Id="rId19" Type="http://schemas.openxmlformats.org/officeDocument/2006/relationships/image" Target="../media/image34.jpeg"/><Relationship Id="rId4" Type="http://schemas.openxmlformats.org/officeDocument/2006/relationships/image" Target="../media/image24.png"/><Relationship Id="rId9" Type="http://schemas.openxmlformats.org/officeDocument/2006/relationships/image" Target="../media/image5.png"/><Relationship Id="rId14" Type="http://schemas.openxmlformats.org/officeDocument/2006/relationships/image" Target="../media/image29.jpeg"/><Relationship Id="rId22" Type="http://schemas.openxmlformats.org/officeDocument/2006/relationships/image" Target="../media/image37.jpg"/><Relationship Id="rId27"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71"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3.3</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390532" cy="473123"/>
            <a:chOff x="168669" y="2921069"/>
            <a:chExt cx="2390532" cy="473123"/>
          </a:xfrm>
        </p:grpSpPr>
        <p:sp>
          <p:nvSpPr>
            <p:cNvPr id="421" name="Rectangle 26"/>
            <p:cNvSpPr>
              <a:spLocks/>
            </p:cNvSpPr>
            <p:nvPr/>
          </p:nvSpPr>
          <p:spPr bwMode="auto">
            <a:xfrm>
              <a:off x="168669" y="2921069"/>
              <a:ext cx="379269"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F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713940" y="3052057"/>
              <a:ext cx="837362" cy="16158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寒冷地年間給湯保温効率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2.9</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92641"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1,323,300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1,203,000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CHP-46AZ2K</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443" name="Rectangle 61"/>
          <p:cNvSpPr>
            <a:spLocks/>
          </p:cNvSpPr>
          <p:nvPr/>
        </p:nvSpPr>
        <p:spPr bwMode="auto">
          <a:xfrm>
            <a:off x="730784" y="1116522"/>
            <a:ext cx="2262187" cy="81150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ー</a:t>
            </a:r>
            <a:r>
              <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25</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℃対応の</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寒冷地仕様</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endPar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p:txBody>
      </p:sp>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41200" y="1082880"/>
            <a:ext cx="1427500" cy="57738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05637" y="818425"/>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0" name="図 39">
            <a:extLst>
              <a:ext uri="{FF2B5EF4-FFF2-40B4-BE49-F238E27FC236}">
                <a16:creationId xmlns:a16="http://schemas.microsoft.com/office/drawing/2014/main" id="{2B337C2B-CCD9-B62E-768E-02C402E59416}"/>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r="138"/>
          <a:stretch/>
        </p:blipFill>
        <p:spPr bwMode="auto">
          <a:xfrm>
            <a:off x="9867616" y="2173901"/>
            <a:ext cx="2613983" cy="1177610"/>
          </a:xfrm>
          <a:prstGeom prst="rect">
            <a:avLst/>
          </a:prstGeom>
          <a:noFill/>
          <a:ln>
            <a:noFill/>
          </a:ln>
          <a:extLst>
            <a:ext uri="{53640926-AAD7-44D8-BBD7-CCE9431645EC}">
              <a14:shadowObscured xmlns:a14="http://schemas.microsoft.com/office/drawing/2010/main"/>
            </a:ext>
          </a:extLst>
        </p:spPr>
      </p:pic>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1" name="テキスト ボックス 50">
            <a:extLst>
              <a:ext uri="{FF2B5EF4-FFF2-40B4-BE49-F238E27FC236}">
                <a16:creationId xmlns:a16="http://schemas.microsoft.com/office/drawing/2014/main" id="{8345C57B-3777-018A-EB76-41572C04C6E4}"/>
              </a:ext>
            </a:extLst>
          </p:cNvPr>
          <p:cNvSpPr txBox="1"/>
          <p:nvPr/>
        </p:nvSpPr>
        <p:spPr>
          <a:xfrm>
            <a:off x="9361271" y="1682688"/>
            <a:ext cx="2185989" cy="461665"/>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effectLst/>
                <a:latin typeface="HGPｺﾞｼｯｸE" panose="020B0900000000000000" pitchFamily="50" charset="-128"/>
                <a:ea typeface="HGPｺﾞｼｯｸE" panose="020B0900000000000000" pitchFamily="50" charset="-128"/>
              </a:rPr>
              <a:t>170kPa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2" name="テキスト ボックス 51">
            <a:extLst>
              <a:ext uri="{FF2B5EF4-FFF2-40B4-BE49-F238E27FC236}">
                <a16:creationId xmlns:a16="http://schemas.microsoft.com/office/drawing/2014/main" id="{49086CF1-1387-0142-D74B-35F5A3C98185}"/>
              </a:ext>
            </a:extLst>
          </p:cNvPr>
          <p:cNvSpPr txBox="1"/>
          <p:nvPr/>
        </p:nvSpPr>
        <p:spPr>
          <a:xfrm>
            <a:off x="10953110" y="1522494"/>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180</a:t>
            </a:r>
            <a:r>
              <a:rPr lang="en-US" altLang="ja-JP" sz="3000" dirty="0">
                <a:solidFill>
                  <a:srgbClr val="3D4A83"/>
                </a:solidFill>
                <a:effectLst/>
                <a:latin typeface="HGPｺﾞｼｯｸE" panose="020B0900000000000000" pitchFamily="50" charset="-128"/>
                <a:ea typeface="HGPｺﾞｼｯｸE" panose="020B0900000000000000" pitchFamily="50" charset="-128"/>
              </a:rPr>
              <a:t>kPa</a:t>
            </a:r>
            <a:endParaRPr lang="ja-JP" altLang="en-US" sz="30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3" name="矢印: 右 52">
            <a:extLst>
              <a:ext uri="{FF2B5EF4-FFF2-40B4-BE49-F238E27FC236}">
                <a16:creationId xmlns:a16="http://schemas.microsoft.com/office/drawing/2014/main" id="{2A0ACEA5-4876-FEE3-149A-A85DE0493C97}"/>
              </a:ext>
            </a:extLst>
          </p:cNvPr>
          <p:cNvSpPr/>
          <p:nvPr/>
        </p:nvSpPr>
        <p:spPr>
          <a:xfrm>
            <a:off x="11167071" y="1669511"/>
            <a:ext cx="228600" cy="34997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5"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6" cstate="print"/>
            <a:stretch>
              <a:fillRect/>
            </a:stretch>
          </p:blipFill>
          <p:spPr>
            <a:xfrm>
              <a:off x="1079921" y="2323413"/>
              <a:ext cx="199285" cy="107861"/>
            </a:xfrm>
            <a:prstGeom prst="rect">
              <a:avLst/>
            </a:prstGeom>
          </p:spPr>
        </p:pic>
      </p:grpSp>
      <p:sp>
        <p:nvSpPr>
          <p:cNvPr id="4" name="テキスト ボックス 274">
            <a:extLst>
              <a:ext uri="{FF2B5EF4-FFF2-40B4-BE49-F238E27FC236}">
                <a16:creationId xmlns:a16="http://schemas.microsoft.com/office/drawing/2014/main" id="{A23BDC15-8485-F5B5-88DB-6AA5D1909C7B}"/>
              </a:ext>
            </a:extLst>
          </p:cNvPr>
          <p:cNvSpPr txBox="1"/>
          <p:nvPr/>
        </p:nvSpPr>
        <p:spPr>
          <a:xfrm>
            <a:off x="9776017" y="3335388"/>
            <a:ext cx="2782023" cy="27699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dirty="0">
                <a:latin typeface="メイリオ" panose="020B0604030504040204" pitchFamily="50" charset="-128"/>
                <a:ea typeface="メイリオ" panose="020B0604030504040204" pitchFamily="50" charset="-128"/>
              </a:rPr>
              <a:t>200kPa</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、ダイレクト出湯、</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架橋ポリエチレン管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曲がり。</a:t>
            </a:r>
            <a:endParaRPr kumimoji="1" lang="ja-JP" altLang="en-US" sz="600" dirty="0">
              <a:latin typeface="メイリオ" panose="020B0604030504040204" pitchFamily="50" charset="-128"/>
              <a:ea typeface="メイリオ" panose="020B0604030504040204" pitchFamily="50" charset="-128"/>
            </a:endParaRPr>
          </a:p>
        </p:txBody>
      </p:sp>
      <p:pic>
        <p:nvPicPr>
          <p:cNvPr id="49" name="図 48">
            <a:extLst>
              <a:ext uri="{FF2B5EF4-FFF2-40B4-BE49-F238E27FC236}">
                <a16:creationId xmlns:a16="http://schemas.microsoft.com/office/drawing/2014/main" id="{D6ADA62F-C224-7340-4B30-EE66DEB81DCA}"/>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858170" y="1034809"/>
            <a:ext cx="978340" cy="2372537"/>
          </a:xfrm>
          <a:prstGeom prst="rect">
            <a:avLst/>
          </a:prstGeom>
        </p:spPr>
      </p:pic>
      <p:pic>
        <p:nvPicPr>
          <p:cNvPr id="57" name="図 56">
            <a:extLst>
              <a:ext uri="{FF2B5EF4-FFF2-40B4-BE49-F238E27FC236}">
                <a16:creationId xmlns:a16="http://schemas.microsoft.com/office/drawing/2014/main" id="{34D1CEAA-4E59-EABA-C47B-1493C0737D47}"/>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636674" y="2523911"/>
            <a:ext cx="1113937" cy="885845"/>
          </a:xfrm>
          <a:prstGeom prst="rect">
            <a:avLst/>
          </a:prstGeom>
        </p:spPr>
      </p:pic>
      <p:pic>
        <p:nvPicPr>
          <p:cNvPr id="158" name="図 157">
            <a:extLst>
              <a:ext uri="{FF2B5EF4-FFF2-40B4-BE49-F238E27FC236}">
                <a16:creationId xmlns:a16="http://schemas.microsoft.com/office/drawing/2014/main" id="{AD5A8DB8-47DF-4B52-DF7E-6C9F41DB47A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59" name="テキスト ボックス 8">
            <a:extLst>
              <a:ext uri="{FF2B5EF4-FFF2-40B4-BE49-F238E27FC236}">
                <a16:creationId xmlns:a16="http://schemas.microsoft.com/office/drawing/2014/main" id="{3187051A-25FB-2382-2AB5-559454B2ED48}"/>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60" name="テキスト ボックス 289">
            <a:extLst>
              <a:ext uri="{FF2B5EF4-FFF2-40B4-BE49-F238E27FC236}">
                <a16:creationId xmlns:a16="http://schemas.microsoft.com/office/drawing/2014/main" id="{4A77396A-0A28-60AF-6E05-09A2D5C0BC6D}"/>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61" name="正方形/長方形 290">
            <a:extLst>
              <a:ext uri="{FF2B5EF4-FFF2-40B4-BE49-F238E27FC236}">
                <a16:creationId xmlns:a16="http://schemas.microsoft.com/office/drawing/2014/main" id="{421BB633-31FE-6676-2032-7D6E8BC4C17F}"/>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62" name="正方形/長方形 291">
            <a:extLst>
              <a:ext uri="{FF2B5EF4-FFF2-40B4-BE49-F238E27FC236}">
                <a16:creationId xmlns:a16="http://schemas.microsoft.com/office/drawing/2014/main" id="{225C14D5-8FE2-E06D-0501-AEF27D25CDE0}"/>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63" name="テキスト ボックス 292">
            <a:extLst>
              <a:ext uri="{FF2B5EF4-FFF2-40B4-BE49-F238E27FC236}">
                <a16:creationId xmlns:a16="http://schemas.microsoft.com/office/drawing/2014/main" id="{A98EF362-C90B-FE19-76FB-2D8E5BED4DE9}"/>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66" name="テキスト ボックス 293">
            <a:extLst>
              <a:ext uri="{FF2B5EF4-FFF2-40B4-BE49-F238E27FC236}">
                <a16:creationId xmlns:a16="http://schemas.microsoft.com/office/drawing/2014/main" id="{7000556D-0A11-2FB2-0BB3-3B41B8D76123}"/>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78" name="角丸四角形 17">
            <a:extLst>
              <a:ext uri="{FF2B5EF4-FFF2-40B4-BE49-F238E27FC236}">
                <a16:creationId xmlns:a16="http://schemas.microsoft.com/office/drawing/2014/main" id="{1016817C-24FF-C51D-1F1A-7802555ABF79}"/>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7" name="テキスト ボックス 19">
            <a:extLst>
              <a:ext uri="{FF2B5EF4-FFF2-40B4-BE49-F238E27FC236}">
                <a16:creationId xmlns:a16="http://schemas.microsoft.com/office/drawing/2014/main" id="{6F7E17B8-C4D4-D253-3438-03DC65F468B3}"/>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88" name="角丸四角形 305">
            <a:extLst>
              <a:ext uri="{FF2B5EF4-FFF2-40B4-BE49-F238E27FC236}">
                <a16:creationId xmlns:a16="http://schemas.microsoft.com/office/drawing/2014/main" id="{D073F9CA-02F9-5AFC-A9E7-19B86C255B75}"/>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89" name="テキスト ボックス 258">
            <a:extLst>
              <a:ext uri="{FF2B5EF4-FFF2-40B4-BE49-F238E27FC236}">
                <a16:creationId xmlns:a16="http://schemas.microsoft.com/office/drawing/2014/main" id="{0C16E371-9ADB-C55E-2275-1F4DE194542B}"/>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90" name="テキスト ボックス 258">
            <a:extLst>
              <a:ext uri="{FF2B5EF4-FFF2-40B4-BE49-F238E27FC236}">
                <a16:creationId xmlns:a16="http://schemas.microsoft.com/office/drawing/2014/main" id="{402C3D5C-F13E-BA00-A6C8-DBBC9921C67A}"/>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91" name="角丸四角形 322">
            <a:extLst>
              <a:ext uri="{FF2B5EF4-FFF2-40B4-BE49-F238E27FC236}">
                <a16:creationId xmlns:a16="http://schemas.microsoft.com/office/drawing/2014/main" id="{D21A67D2-1712-3B3B-F944-688E903CD237}"/>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92" name="テキスト ボックス 323">
            <a:extLst>
              <a:ext uri="{FF2B5EF4-FFF2-40B4-BE49-F238E27FC236}">
                <a16:creationId xmlns:a16="http://schemas.microsoft.com/office/drawing/2014/main" id="{60671F27-F5BF-755C-EE75-D67C70D2BEB4}"/>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99" name="角丸四角形 325">
            <a:extLst>
              <a:ext uri="{FF2B5EF4-FFF2-40B4-BE49-F238E27FC236}">
                <a16:creationId xmlns:a16="http://schemas.microsoft.com/office/drawing/2014/main" id="{EA2ABE26-230D-7E9A-0AF1-FCAD06769470}"/>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200" name="正方形/長方形 199">
            <a:extLst>
              <a:ext uri="{FF2B5EF4-FFF2-40B4-BE49-F238E27FC236}">
                <a16:creationId xmlns:a16="http://schemas.microsoft.com/office/drawing/2014/main" id="{425236B7-E5D6-8D70-C2BA-8C696D3F2116}"/>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01" name="テキスト ボックス 258">
            <a:extLst>
              <a:ext uri="{FF2B5EF4-FFF2-40B4-BE49-F238E27FC236}">
                <a16:creationId xmlns:a16="http://schemas.microsoft.com/office/drawing/2014/main" id="{85ADB6D5-DEF7-7FC2-A07E-BEAC04A51D47}"/>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202" name="テキスト ボックス 258">
            <a:extLst>
              <a:ext uri="{FF2B5EF4-FFF2-40B4-BE49-F238E27FC236}">
                <a16:creationId xmlns:a16="http://schemas.microsoft.com/office/drawing/2014/main" id="{3D0C7D07-BC69-A04A-738A-97475CA0A0D9}"/>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203" name="テキスト ボックス 202">
            <a:extLst>
              <a:ext uri="{FF2B5EF4-FFF2-40B4-BE49-F238E27FC236}">
                <a16:creationId xmlns:a16="http://schemas.microsoft.com/office/drawing/2014/main" id="{ED81B2F5-4436-50BA-09EE-D979470B9857}"/>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204" name="テキスト ボックス 203">
            <a:extLst>
              <a:ext uri="{FF2B5EF4-FFF2-40B4-BE49-F238E27FC236}">
                <a16:creationId xmlns:a16="http://schemas.microsoft.com/office/drawing/2014/main" id="{8902FC9B-8B81-D457-80DF-529B5CC10935}"/>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205" name="テキスト ボックス 204">
            <a:extLst>
              <a:ext uri="{FF2B5EF4-FFF2-40B4-BE49-F238E27FC236}">
                <a16:creationId xmlns:a16="http://schemas.microsoft.com/office/drawing/2014/main" id="{BA4424B8-D06D-3BD1-07F1-2D2BF17B4B0E}"/>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206" name="テキスト ボックス 205">
            <a:extLst>
              <a:ext uri="{FF2B5EF4-FFF2-40B4-BE49-F238E27FC236}">
                <a16:creationId xmlns:a16="http://schemas.microsoft.com/office/drawing/2014/main" id="{92AB692C-1162-9513-502A-01A42D7EEE38}"/>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207" name="テキスト ボックス 206">
            <a:extLst>
              <a:ext uri="{FF2B5EF4-FFF2-40B4-BE49-F238E27FC236}">
                <a16:creationId xmlns:a16="http://schemas.microsoft.com/office/drawing/2014/main" id="{455929B3-5A43-68DF-AC59-324356A2FC55}"/>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208" name="テキスト ボックス 207">
            <a:extLst>
              <a:ext uri="{FF2B5EF4-FFF2-40B4-BE49-F238E27FC236}">
                <a16:creationId xmlns:a16="http://schemas.microsoft.com/office/drawing/2014/main" id="{8F17A5B2-9ED4-FA94-689D-5473D24D2969}"/>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209" name="直線コネクタ 208">
            <a:extLst>
              <a:ext uri="{FF2B5EF4-FFF2-40B4-BE49-F238E27FC236}">
                <a16:creationId xmlns:a16="http://schemas.microsoft.com/office/drawing/2014/main" id="{395D4CEA-1414-94C7-7304-6D8263A3FE1B}"/>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0" name="直線コネクタ 209">
            <a:extLst>
              <a:ext uri="{FF2B5EF4-FFF2-40B4-BE49-F238E27FC236}">
                <a16:creationId xmlns:a16="http://schemas.microsoft.com/office/drawing/2014/main" id="{863E6186-CB43-0AC7-7EB2-503A1B2EB50D}"/>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11" name="テキスト ボックス 258">
            <a:extLst>
              <a:ext uri="{FF2B5EF4-FFF2-40B4-BE49-F238E27FC236}">
                <a16:creationId xmlns:a16="http://schemas.microsoft.com/office/drawing/2014/main" id="{A4ADCA5E-B912-4BA3-2716-6F399576D52A}"/>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212" name="図 197">
            <a:extLst>
              <a:ext uri="{FF2B5EF4-FFF2-40B4-BE49-F238E27FC236}">
                <a16:creationId xmlns:a16="http://schemas.microsoft.com/office/drawing/2014/main" id="{76BC7ACA-2A53-27CF-EAD5-02B104A91E34}"/>
              </a:ext>
            </a:extLst>
          </p:cNvPr>
          <p:cNvPicPr>
            <a:picLocks noChangeAspect="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 name="テキスト ボックス 306">
            <a:extLst>
              <a:ext uri="{FF2B5EF4-FFF2-40B4-BE49-F238E27FC236}">
                <a16:creationId xmlns:a16="http://schemas.microsoft.com/office/drawing/2014/main" id="{FBAC583C-F1B6-D8F6-3EED-0F0122A8A349}"/>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214" name="図 213">
            <a:extLst>
              <a:ext uri="{FF2B5EF4-FFF2-40B4-BE49-F238E27FC236}">
                <a16:creationId xmlns:a16="http://schemas.microsoft.com/office/drawing/2014/main" id="{820CEEC5-3640-8C7D-648F-D0A4B1468ED7}"/>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864675" y="4191571"/>
            <a:ext cx="717570" cy="717570"/>
          </a:xfrm>
          <a:prstGeom prst="rect">
            <a:avLst/>
          </a:prstGeom>
        </p:spPr>
      </p:pic>
      <p:sp>
        <p:nvSpPr>
          <p:cNvPr id="215" name="テキスト ボックス 203">
            <a:extLst>
              <a:ext uri="{FF2B5EF4-FFF2-40B4-BE49-F238E27FC236}">
                <a16:creationId xmlns:a16="http://schemas.microsoft.com/office/drawing/2014/main" id="{B483AE5C-D6E1-5C39-82C9-00C477688B2F}"/>
              </a:ext>
            </a:extLst>
          </p:cNvPr>
          <p:cNvSpPr txBox="1"/>
          <p:nvPr/>
        </p:nvSpPr>
        <p:spPr>
          <a:xfrm>
            <a:off x="5994570"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216" name="直線コネクタ 9">
            <a:extLst>
              <a:ext uri="{FF2B5EF4-FFF2-40B4-BE49-F238E27FC236}">
                <a16:creationId xmlns:a16="http://schemas.microsoft.com/office/drawing/2014/main" id="{BFCE28E9-B447-C0DF-F792-E50B2C626162}"/>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7" name="正方形/長方形 19">
            <a:extLst>
              <a:ext uri="{FF2B5EF4-FFF2-40B4-BE49-F238E27FC236}">
                <a16:creationId xmlns:a16="http://schemas.microsoft.com/office/drawing/2014/main" id="{5B67537A-7AEC-B67A-163F-69A8EA114630}"/>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218" name="直線コネクタ 9">
            <a:extLst>
              <a:ext uri="{FF2B5EF4-FFF2-40B4-BE49-F238E27FC236}">
                <a16:creationId xmlns:a16="http://schemas.microsoft.com/office/drawing/2014/main" id="{B6F28C72-98F5-18CF-B311-4133694462FB}"/>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38" name="グループ化 137">
            <a:extLst>
              <a:ext uri="{FF2B5EF4-FFF2-40B4-BE49-F238E27FC236}">
                <a16:creationId xmlns:a16="http://schemas.microsoft.com/office/drawing/2014/main" id="{B56E13C8-7B67-2FB8-5902-4DDA240367D9}"/>
              </a:ext>
            </a:extLst>
          </p:cNvPr>
          <p:cNvGrpSpPr/>
          <p:nvPr/>
        </p:nvGrpSpPr>
        <p:grpSpPr>
          <a:xfrm>
            <a:off x="5283832" y="4183700"/>
            <a:ext cx="465571" cy="967116"/>
            <a:chOff x="5963859" y="4147035"/>
            <a:chExt cx="591636" cy="1228988"/>
          </a:xfrm>
        </p:grpSpPr>
        <p:grpSp>
          <p:nvGrpSpPr>
            <p:cNvPr id="41" name="グループ化 40">
              <a:extLst>
                <a:ext uri="{FF2B5EF4-FFF2-40B4-BE49-F238E27FC236}">
                  <a16:creationId xmlns:a16="http://schemas.microsoft.com/office/drawing/2014/main" id="{6E154E4C-B922-6037-EBFA-658C19EA2C8B}"/>
                </a:ext>
              </a:extLst>
            </p:cNvPr>
            <p:cNvGrpSpPr/>
            <p:nvPr/>
          </p:nvGrpSpPr>
          <p:grpSpPr>
            <a:xfrm>
              <a:off x="5963859" y="4147035"/>
              <a:ext cx="591636" cy="1228988"/>
              <a:chOff x="4553023" y="4890757"/>
              <a:chExt cx="1018959" cy="2116656"/>
            </a:xfrm>
          </p:grpSpPr>
          <p:pic>
            <p:nvPicPr>
              <p:cNvPr id="155" name="Picture 2" descr="「スマートフォン」の画像検索結果">
                <a:extLst>
                  <a:ext uri="{FF2B5EF4-FFF2-40B4-BE49-F238E27FC236}">
                    <a16:creationId xmlns:a16="http://schemas.microsoft.com/office/drawing/2014/main" id="{A3135345-C901-E298-153C-0BA6F22AC092}"/>
                  </a:ext>
                </a:extLst>
              </p:cNvPr>
              <p:cNvPicPr>
                <a:picLocks noChangeAspect="1" noChangeArrowheads="1"/>
              </p:cNvPicPr>
              <p:nvPr/>
            </p:nvPicPr>
            <p:blipFill>
              <a:blip r:embed="rId22"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6" name="図 155">
                <a:extLst>
                  <a:ext uri="{FF2B5EF4-FFF2-40B4-BE49-F238E27FC236}">
                    <a16:creationId xmlns:a16="http://schemas.microsoft.com/office/drawing/2014/main" id="{FE726D6C-E468-F083-CC2B-3756C37B6B28}"/>
                  </a:ext>
                </a:extLst>
              </p:cNvPr>
              <p:cNvPicPr>
                <a:picLocks noChangeAspect="1"/>
              </p:cNvPicPr>
              <p:nvPr/>
            </p:nvPicPr>
            <p:blipFill rotWithShape="1">
              <a:blip r:embed="rId23"/>
              <a:srcRect b="20647"/>
              <a:stretch/>
            </p:blipFill>
            <p:spPr>
              <a:xfrm>
                <a:off x="4652057" y="5196348"/>
                <a:ext cx="763793" cy="1533426"/>
              </a:xfrm>
              <a:prstGeom prst="rect">
                <a:avLst/>
              </a:prstGeom>
            </p:spPr>
          </p:pic>
          <p:pic>
            <p:nvPicPr>
              <p:cNvPr id="157" name="図 156">
                <a:extLst>
                  <a:ext uri="{FF2B5EF4-FFF2-40B4-BE49-F238E27FC236}">
                    <a16:creationId xmlns:a16="http://schemas.microsoft.com/office/drawing/2014/main" id="{90555675-AFAC-4493-218B-FF8C1D1BAAE9}"/>
                  </a:ext>
                </a:extLst>
              </p:cNvPr>
              <p:cNvPicPr>
                <a:picLocks noChangeAspect="1"/>
              </p:cNvPicPr>
              <p:nvPr/>
            </p:nvPicPr>
            <p:blipFill rotWithShape="1">
              <a:blip r:embed="rId23"/>
              <a:srcRect t="93213"/>
              <a:stretch/>
            </p:blipFill>
            <p:spPr>
              <a:xfrm>
                <a:off x="4644106" y="6594445"/>
                <a:ext cx="766167" cy="131560"/>
              </a:xfrm>
              <a:prstGeom prst="rect">
                <a:avLst/>
              </a:prstGeom>
            </p:spPr>
          </p:pic>
        </p:grpSp>
        <p:sp>
          <p:nvSpPr>
            <p:cNvPr id="219" name="正方形/長方形 218">
              <a:extLst>
                <a:ext uri="{FF2B5EF4-FFF2-40B4-BE49-F238E27FC236}">
                  <a16:creationId xmlns:a16="http://schemas.microsoft.com/office/drawing/2014/main" id="{9A3EA5D2-A55A-093D-DDCA-0C775240038C}"/>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cxnSp>
        <p:nvCxnSpPr>
          <p:cNvPr id="220" name="直線コネクタ 9">
            <a:extLst>
              <a:ext uri="{FF2B5EF4-FFF2-40B4-BE49-F238E27FC236}">
                <a16:creationId xmlns:a16="http://schemas.microsoft.com/office/drawing/2014/main" id="{ECF85396-033B-B1D0-7041-57D1F3479CC7}"/>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1" name="直線コネクタ 9">
            <a:extLst>
              <a:ext uri="{FF2B5EF4-FFF2-40B4-BE49-F238E27FC236}">
                <a16:creationId xmlns:a16="http://schemas.microsoft.com/office/drawing/2014/main" id="{EED68D0A-7783-B5FE-3524-1AF7163F0579}"/>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22" name="正方形/長方形 19">
            <a:extLst>
              <a:ext uri="{FF2B5EF4-FFF2-40B4-BE49-F238E27FC236}">
                <a16:creationId xmlns:a16="http://schemas.microsoft.com/office/drawing/2014/main" id="{7C038A68-613D-5386-A4B4-D8FB833CD94D}"/>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223" name="正方形/長方形 222">
            <a:extLst>
              <a:ext uri="{FF2B5EF4-FFF2-40B4-BE49-F238E27FC236}">
                <a16:creationId xmlns:a16="http://schemas.microsoft.com/office/drawing/2014/main" id="{C9FAA920-7178-2BD8-B666-BDDAA5BF962E}"/>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224" name="図 223" descr="QR コード&#10;&#10;AI 生成コンテンツは誤りを含む可能性があります。">
            <a:extLst>
              <a:ext uri="{FF2B5EF4-FFF2-40B4-BE49-F238E27FC236}">
                <a16:creationId xmlns:a16="http://schemas.microsoft.com/office/drawing/2014/main" id="{D508848D-4060-FC22-52FD-F2E2CAC58F1D}"/>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225" name="object 33">
            <a:extLst>
              <a:ext uri="{FF2B5EF4-FFF2-40B4-BE49-F238E27FC236}">
                <a16:creationId xmlns:a16="http://schemas.microsoft.com/office/drawing/2014/main" id="{9271D6C7-8418-62D6-3B24-69E46CED4318}"/>
              </a:ext>
            </a:extLst>
          </p:cNvPr>
          <p:cNvGrpSpPr/>
          <p:nvPr/>
        </p:nvGrpSpPr>
        <p:grpSpPr>
          <a:xfrm>
            <a:off x="6098056" y="7785884"/>
            <a:ext cx="432434" cy="432434"/>
            <a:chOff x="909735" y="2161233"/>
            <a:chExt cx="432434" cy="432434"/>
          </a:xfrm>
        </p:grpSpPr>
        <p:sp>
          <p:nvSpPr>
            <p:cNvPr id="226" name="object 34">
              <a:extLst>
                <a:ext uri="{FF2B5EF4-FFF2-40B4-BE49-F238E27FC236}">
                  <a16:creationId xmlns:a16="http://schemas.microsoft.com/office/drawing/2014/main" id="{9B5F1FF9-7D45-6FAF-ED48-6548474A73BA}"/>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227" name="object 35">
              <a:extLst>
                <a:ext uri="{FF2B5EF4-FFF2-40B4-BE49-F238E27FC236}">
                  <a16:creationId xmlns:a16="http://schemas.microsoft.com/office/drawing/2014/main" id="{5F056720-3FB5-D86B-C6A1-AD393E28F434}"/>
                </a:ext>
              </a:extLst>
            </p:cNvPr>
            <p:cNvPicPr/>
            <p:nvPr/>
          </p:nvPicPr>
          <p:blipFill>
            <a:blip r:embed="rId15" cstate="print"/>
            <a:stretch>
              <a:fillRect/>
            </a:stretch>
          </p:blipFill>
          <p:spPr>
            <a:xfrm>
              <a:off x="972442" y="2324323"/>
              <a:ext cx="87109" cy="106311"/>
            </a:xfrm>
            <a:prstGeom prst="rect">
              <a:avLst/>
            </a:prstGeom>
          </p:spPr>
        </p:pic>
        <p:pic>
          <p:nvPicPr>
            <p:cNvPr id="228" name="object 36">
              <a:extLst>
                <a:ext uri="{FF2B5EF4-FFF2-40B4-BE49-F238E27FC236}">
                  <a16:creationId xmlns:a16="http://schemas.microsoft.com/office/drawing/2014/main" id="{3BF2D618-6568-E587-3F3F-8FE37F53D22B}"/>
                </a:ext>
              </a:extLst>
            </p:cNvPr>
            <p:cNvPicPr/>
            <p:nvPr/>
          </p:nvPicPr>
          <p:blipFill>
            <a:blip r:embed="rId16" cstate="print"/>
            <a:stretch>
              <a:fillRect/>
            </a:stretch>
          </p:blipFill>
          <p:spPr>
            <a:xfrm>
              <a:off x="1079921" y="2323413"/>
              <a:ext cx="199285" cy="107861"/>
            </a:xfrm>
            <a:prstGeom prst="rect">
              <a:avLst/>
            </a:prstGeom>
          </p:spPr>
        </p:pic>
      </p:grpSp>
      <p:sp>
        <p:nvSpPr>
          <p:cNvPr id="229" name="テキスト ボックス 228">
            <a:extLst>
              <a:ext uri="{FF2B5EF4-FFF2-40B4-BE49-F238E27FC236}">
                <a16:creationId xmlns:a16="http://schemas.microsoft.com/office/drawing/2014/main" id="{A2F8CAC8-6199-FDFD-2EED-5B045A7F3A7E}"/>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230" name="直線コネクタ 229">
            <a:extLst>
              <a:ext uri="{FF2B5EF4-FFF2-40B4-BE49-F238E27FC236}">
                <a16:creationId xmlns:a16="http://schemas.microsoft.com/office/drawing/2014/main" id="{F313A58C-52E7-677E-C06E-65BB66AA8A18}"/>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31" name="直線コネクタ 230">
            <a:extLst>
              <a:ext uri="{FF2B5EF4-FFF2-40B4-BE49-F238E27FC236}">
                <a16:creationId xmlns:a16="http://schemas.microsoft.com/office/drawing/2014/main" id="{E0E8F20C-CD92-8902-7497-E2052FF5EE92}"/>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32" name="テキスト ボックス 323">
            <a:extLst>
              <a:ext uri="{FF2B5EF4-FFF2-40B4-BE49-F238E27FC236}">
                <a16:creationId xmlns:a16="http://schemas.microsoft.com/office/drawing/2014/main" id="{066DD154-77F8-C46B-6F72-1197967F5345}"/>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233" name="矢印: 右 232">
            <a:extLst>
              <a:ext uri="{FF2B5EF4-FFF2-40B4-BE49-F238E27FC236}">
                <a16:creationId xmlns:a16="http://schemas.microsoft.com/office/drawing/2014/main" id="{425B1CD9-17C5-77D8-8DA8-C720464B05E2}"/>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 name="直線コネクタ 9">
            <a:extLst>
              <a:ext uri="{FF2B5EF4-FFF2-40B4-BE49-F238E27FC236}">
                <a16:creationId xmlns:a16="http://schemas.microsoft.com/office/drawing/2014/main" id="{C9C902B9-A53D-9DD8-F6E6-0688FADA7283}"/>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39" name="テキスト ボックス 13">
            <a:extLst>
              <a:ext uri="{FF2B5EF4-FFF2-40B4-BE49-F238E27FC236}">
                <a16:creationId xmlns:a16="http://schemas.microsoft.com/office/drawing/2014/main" id="{95853554-0DD0-6781-BAE3-5F41C21EDDBA}"/>
              </a:ext>
            </a:extLst>
          </p:cNvPr>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141" name="正方形/長方形 140">
            <a:extLst>
              <a:ext uri="{FF2B5EF4-FFF2-40B4-BE49-F238E27FC236}">
                <a16:creationId xmlns:a16="http://schemas.microsoft.com/office/drawing/2014/main" id="{FD5F67C3-872E-F096-2A2D-19B40C382409}"/>
              </a:ext>
            </a:extLst>
          </p:cNvPr>
          <p:cNvSpPr/>
          <p:nvPr/>
        </p:nvSpPr>
        <p:spPr>
          <a:xfrm>
            <a:off x="6923187" y="3778994"/>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142" name="直線コネクタ 9">
            <a:extLst>
              <a:ext uri="{FF2B5EF4-FFF2-40B4-BE49-F238E27FC236}">
                <a16:creationId xmlns:a16="http://schemas.microsoft.com/office/drawing/2014/main" id="{933F0308-AC88-F186-D766-5A5FBA6937E2}"/>
              </a:ext>
            </a:extLst>
          </p:cNvPr>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3" name="正方形/長方形 19">
            <a:extLst>
              <a:ext uri="{FF2B5EF4-FFF2-40B4-BE49-F238E27FC236}">
                <a16:creationId xmlns:a16="http://schemas.microsoft.com/office/drawing/2014/main" id="{3A1FF7A3-4AE9-0EA4-4C96-5E83DC1FB848}"/>
              </a:ext>
            </a:extLst>
          </p:cNvPr>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44" name="テキスト ボックス 6">
            <a:extLst>
              <a:ext uri="{FF2B5EF4-FFF2-40B4-BE49-F238E27FC236}">
                <a16:creationId xmlns:a16="http://schemas.microsoft.com/office/drawing/2014/main" id="{F115B3C4-301C-528A-BB94-F35FEA8CBB61}"/>
              </a:ext>
            </a:extLst>
          </p:cNvPr>
          <p:cNvSpPr txBox="1">
            <a:spLocks noChangeArrowheads="1"/>
          </p:cNvSpPr>
          <p:nvPr/>
        </p:nvSpPr>
        <p:spPr bwMode="auto">
          <a:xfrm>
            <a:off x="6749297" y="7422341"/>
            <a:ext cx="5985298"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900" b="1" dirty="0">
                <a:latin typeface="BIZ UDPゴシック" panose="020B0400000000000000" pitchFamily="50" charset="-128"/>
                <a:ea typeface="BIZ UDPゴシック" panose="020B0400000000000000" pitchFamily="50" charset="-128"/>
              </a:rPr>
              <a:t>（注</a:t>
            </a:r>
            <a:r>
              <a:rPr kumimoji="1" lang="ja-JP" altLang="en-US" sz="900" b="1" dirty="0">
                <a:latin typeface="メイリオ" panose="020B0604030504040204" pitchFamily="50" charset="-128"/>
                <a:ea typeface="メイリオ" panose="020B0604030504040204" pitchFamily="50" charset="-128"/>
              </a:rPr>
              <a:t>）</a:t>
            </a:r>
            <a:endParaRPr kumimoji="1" lang="en-US" altLang="ja-JP" sz="900" b="1" dirty="0">
              <a:latin typeface="メイリオ" panose="020B0604030504040204" pitchFamily="50" charset="-128"/>
              <a:ea typeface="メイリオ" panose="020B0604030504040204" pitchFamily="50" charset="-128"/>
            </a:endParaRPr>
          </a:p>
          <a:p>
            <a:pPr>
              <a:spcBef>
                <a:spcPts val="0"/>
              </a:spcBef>
              <a:buNone/>
            </a:pPr>
            <a:endParaRPr kumimoji="1"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900" dirty="0">
                <a:latin typeface="メイリオ" panose="020B0604030504040204" pitchFamily="50" charset="-128"/>
                <a:ea typeface="メイリオ" panose="020B0604030504040204" pitchFamily="50" charset="-128"/>
              </a:rPr>
              <a:t>げ</a:t>
            </a:r>
            <a:r>
              <a:rPr lang="ja-JP" altLang="ja-JP" sz="9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9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「エネルギー性能計算プログラム（住宅版）」（通称</a:t>
            </a:r>
            <a:r>
              <a:rPr lang="en-US" altLang="ja-JP" sz="900" dirty="0">
                <a:latin typeface="メイリオ" panose="020B0604030504040204" pitchFamily="50" charset="-128"/>
                <a:ea typeface="メイリオ" panose="020B0604030504040204" pitchFamily="50" charset="-128"/>
              </a:rPr>
              <a:t>Web</a:t>
            </a:r>
            <a:r>
              <a:rPr lang="ja-JP" altLang="ja-JP" sz="900" dirty="0">
                <a:latin typeface="メイリオ" panose="020B0604030504040204" pitchFamily="50" charset="-128"/>
                <a:ea typeface="メイリオ" panose="020B0604030504040204" pitchFamily="50" charset="-128"/>
              </a:rPr>
              <a:t>プロ）では、給湯設備（ヒートポンプ給湯機）</a:t>
            </a:r>
            <a:r>
              <a:rPr lang="ja-JP" altLang="en-US" sz="900" dirty="0">
                <a:latin typeface="メイリオ" panose="020B0604030504040204" pitchFamily="50" charset="-128"/>
                <a:ea typeface="メイリオ" panose="020B0604030504040204" pitchFamily="50" charset="-128"/>
              </a:rPr>
              <a:t>の</a:t>
            </a:r>
            <a:r>
              <a:rPr lang="ja-JP" altLang="ja-JP" sz="9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9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9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pSp>
        <p:nvGrpSpPr>
          <p:cNvPr id="147" name="object 33">
            <a:extLst>
              <a:ext uri="{FF2B5EF4-FFF2-40B4-BE49-F238E27FC236}">
                <a16:creationId xmlns:a16="http://schemas.microsoft.com/office/drawing/2014/main" id="{CC0223EA-4F96-3341-0457-9987CEC04D72}"/>
              </a:ext>
            </a:extLst>
          </p:cNvPr>
          <p:cNvGrpSpPr/>
          <p:nvPr/>
        </p:nvGrpSpPr>
        <p:grpSpPr>
          <a:xfrm>
            <a:off x="12333825" y="3728220"/>
            <a:ext cx="432434" cy="432434"/>
            <a:chOff x="909735" y="2161233"/>
            <a:chExt cx="432434" cy="432434"/>
          </a:xfrm>
        </p:grpSpPr>
        <p:sp>
          <p:nvSpPr>
            <p:cNvPr id="148" name="object 34">
              <a:extLst>
                <a:ext uri="{FF2B5EF4-FFF2-40B4-BE49-F238E27FC236}">
                  <a16:creationId xmlns:a16="http://schemas.microsoft.com/office/drawing/2014/main" id="{40BA3F2F-CD41-5503-4607-2BB7B15D44BB}"/>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49" name="object 35">
              <a:extLst>
                <a:ext uri="{FF2B5EF4-FFF2-40B4-BE49-F238E27FC236}">
                  <a16:creationId xmlns:a16="http://schemas.microsoft.com/office/drawing/2014/main" id="{50E0DC2C-F8FD-F015-2120-256D2C8541B1}"/>
                </a:ext>
              </a:extLst>
            </p:cNvPr>
            <p:cNvPicPr/>
            <p:nvPr/>
          </p:nvPicPr>
          <p:blipFill>
            <a:blip r:embed="rId15" cstate="print"/>
            <a:stretch>
              <a:fillRect/>
            </a:stretch>
          </p:blipFill>
          <p:spPr>
            <a:xfrm>
              <a:off x="972442" y="2324323"/>
              <a:ext cx="87109" cy="106311"/>
            </a:xfrm>
            <a:prstGeom prst="rect">
              <a:avLst/>
            </a:prstGeom>
          </p:spPr>
        </p:pic>
        <p:pic>
          <p:nvPicPr>
            <p:cNvPr id="150" name="object 36">
              <a:extLst>
                <a:ext uri="{FF2B5EF4-FFF2-40B4-BE49-F238E27FC236}">
                  <a16:creationId xmlns:a16="http://schemas.microsoft.com/office/drawing/2014/main" id="{9B2F8C08-5CAB-C346-8386-769D1A545A86}"/>
                </a:ext>
              </a:extLst>
            </p:cNvPr>
            <p:cNvPicPr/>
            <p:nvPr/>
          </p:nvPicPr>
          <p:blipFill>
            <a:blip r:embed="rId16" cstate="print"/>
            <a:stretch>
              <a:fillRect/>
            </a:stretch>
          </p:blipFill>
          <p:spPr>
            <a:xfrm>
              <a:off x="1079921" y="2323413"/>
              <a:ext cx="199285" cy="107861"/>
            </a:xfrm>
            <a:prstGeom prst="rect">
              <a:avLst/>
            </a:prstGeom>
          </p:spPr>
        </p:pic>
      </p:grpSp>
      <p:sp>
        <p:nvSpPr>
          <p:cNvPr id="39" name="テキスト ボックス 6">
            <a:extLst>
              <a:ext uri="{FF2B5EF4-FFF2-40B4-BE49-F238E27FC236}">
                <a16:creationId xmlns:a16="http://schemas.microsoft.com/office/drawing/2014/main" id="{1A8256D8-6D4F-0398-59C6-D6C6FDBC793C}"/>
              </a:ext>
            </a:extLst>
          </p:cNvPr>
          <p:cNvSpPr txBox="1">
            <a:spLocks noChangeArrowheads="1"/>
          </p:cNvSpPr>
          <p:nvPr/>
        </p:nvSpPr>
        <p:spPr bwMode="auto">
          <a:xfrm>
            <a:off x="6792413" y="4314597"/>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環境の変化、お客様のライフスタイルの変化により、電気料金メニューも多様化しています。今までの通りの夜間電気料金メニューのほかに様々な電気料金メニューに対応する運転制御を搭載しました。</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8" name="テキスト ボックス 47">
            <a:extLst>
              <a:ext uri="{FF2B5EF4-FFF2-40B4-BE49-F238E27FC236}">
                <a16:creationId xmlns:a16="http://schemas.microsoft.com/office/drawing/2014/main" id="{BF173FB2-27A9-731C-BC7D-F338E657C1A1}"/>
              </a:ext>
            </a:extLst>
          </p:cNvPr>
          <p:cNvSpPr txBox="1"/>
          <p:nvPr/>
        </p:nvSpPr>
        <p:spPr>
          <a:xfrm>
            <a:off x="6758924" y="5078710"/>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54" name="テキスト ボックス 6">
            <a:extLst>
              <a:ext uri="{FF2B5EF4-FFF2-40B4-BE49-F238E27FC236}">
                <a16:creationId xmlns:a16="http://schemas.microsoft.com/office/drawing/2014/main" id="{4B982B6C-C0C5-AF5B-955A-A46581B05F16}"/>
              </a:ext>
            </a:extLst>
          </p:cNvPr>
          <p:cNvSpPr txBox="1">
            <a:spLocks noChangeArrowheads="1"/>
          </p:cNvSpPr>
          <p:nvPr/>
        </p:nvSpPr>
        <p:spPr bwMode="auto">
          <a:xfrm>
            <a:off x="11969675" y="6828923"/>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56" name="表 55">
            <a:extLst>
              <a:ext uri="{FF2B5EF4-FFF2-40B4-BE49-F238E27FC236}">
                <a16:creationId xmlns:a16="http://schemas.microsoft.com/office/drawing/2014/main" id="{360FB2F4-1CBC-F9FC-F7E1-EE00AA480DB7}"/>
              </a:ext>
            </a:extLst>
          </p:cNvPr>
          <p:cNvGraphicFramePr>
            <a:graphicFrameLocks noGrp="1"/>
          </p:cNvGraphicFramePr>
          <p:nvPr>
            <p:extLst>
              <p:ext uri="{D42A27DB-BD31-4B8C-83A1-F6EECF244321}">
                <p14:modId xmlns:p14="http://schemas.microsoft.com/office/powerpoint/2010/main" val="963098574"/>
              </p:ext>
            </p:extLst>
          </p:nvPr>
        </p:nvGraphicFramePr>
        <p:xfrm>
          <a:off x="7379203" y="5364030"/>
          <a:ext cx="4499954" cy="1724393"/>
        </p:xfrm>
        <a:graphic>
          <a:graphicData uri="http://schemas.openxmlformats.org/drawingml/2006/table">
            <a:tbl>
              <a:tblPr firstRow="1" bandRow="1">
                <a:tableStyleId>{93296810-A885-4BE3-A3E7-6D5BEEA58F35}</a:tableStyleId>
              </a:tblPr>
              <a:tblGrid>
                <a:gridCol w="642851">
                  <a:extLst>
                    <a:ext uri="{9D8B030D-6E8A-4147-A177-3AD203B41FA5}">
                      <a16:colId xmlns:a16="http://schemas.microsoft.com/office/drawing/2014/main" val="3927586217"/>
                    </a:ext>
                  </a:extLst>
                </a:gridCol>
                <a:gridCol w="1607126">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466955">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97407">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227251">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59" name="テキスト ボックス 274">
            <a:extLst>
              <a:ext uri="{FF2B5EF4-FFF2-40B4-BE49-F238E27FC236}">
                <a16:creationId xmlns:a16="http://schemas.microsoft.com/office/drawing/2014/main" id="{FD022F81-A0F0-A01E-9F5E-B8F281C34605}"/>
              </a:ext>
            </a:extLst>
          </p:cNvPr>
          <p:cNvSpPr txBox="1"/>
          <p:nvPr/>
        </p:nvSpPr>
        <p:spPr>
          <a:xfrm>
            <a:off x="7295966" y="7157722"/>
            <a:ext cx="2782023"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70" y="130254"/>
            <a:ext cx="1815560"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寒冷地</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25</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78476"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56748"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55341"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202582" y="6756827"/>
            <a:ext cx="1206686" cy="1644323"/>
          </a:xfrm>
          <a:prstGeom prst="rect">
            <a:avLst/>
          </a:prstGeom>
        </p:spPr>
      </p:pic>
      <p:sp>
        <p:nvSpPr>
          <p:cNvPr id="146" name="テキスト ボックス 145"/>
          <p:cNvSpPr txBox="1"/>
          <p:nvPr/>
        </p:nvSpPr>
        <p:spPr>
          <a:xfrm>
            <a:off x="7030428"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97302"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21439"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76932"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70201"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77834"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42068"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27681"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52257"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15799"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845453"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4708148"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9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仙台</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よりそう＋シーズン＆タイム</a:t>
            </a:r>
            <a:r>
              <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 </a:t>
            </a:r>
            <a:r>
              <a:rPr kumimoji="1" lang="ja-JP" altLang="en-US" sz="80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8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6463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CHP-37AZ2K</a:t>
            </a:r>
            <a:r>
              <a:rPr kumimoji="1" lang="ja-JP" altLang="en-US" sz="600" dirty="0">
                <a:latin typeface="メイリオ" panose="020B0604030504040204" pitchFamily="50" charset="-128"/>
                <a:ea typeface="メイリオ" panose="020B0604030504040204" pitchFamily="50" charset="-128"/>
              </a:rPr>
              <a:t>において。仙台地区、給湯（保温）負荷は、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日）に基づき試算。 運転モードはお買い上げ時の設定、ソーラーモードアプリは積極モード設定。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・東北電力「よりそう</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シーズン＆タイム」</a:t>
            </a:r>
            <a:r>
              <a:rPr kumimoji="1" lang="zh-TW" altLang="en-US" sz="600" dirty="0">
                <a:latin typeface="メイリオ" panose="020B0604030504040204" pitchFamily="50" charset="-128"/>
                <a:ea typeface="メイリオ" panose="020B0604030504040204" pitchFamily="50" charset="-128"/>
              </a:rPr>
              <a:t>夜間料金</a:t>
            </a:r>
            <a:r>
              <a:rPr kumimoji="1" lang="en-US" altLang="ja-JP" sz="600" dirty="0">
                <a:latin typeface="メイリオ" panose="020B0604030504040204" pitchFamily="50" charset="-128"/>
                <a:ea typeface="メイリオ" panose="020B0604030504040204" pitchFamily="50" charset="-128"/>
              </a:rPr>
              <a:t>27.95</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zh-TW" sz="600" dirty="0">
                <a:latin typeface="メイリオ" panose="020B0604030504040204" pitchFamily="50" charset="-128"/>
                <a:ea typeface="メイリオ" panose="020B0604030504040204" pitchFamily="50" charset="-128"/>
              </a:rPr>
              <a:t>-8.80</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、再生可能エネル</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a:latin typeface="メイリオ" panose="020B0604030504040204" pitchFamily="50" charset="-128"/>
                <a:ea typeface="メイリオ" panose="020B0604030504040204" pitchFamily="50" charset="-128"/>
              </a:rPr>
              <a:t>3</a:t>
            </a:r>
            <a:r>
              <a:rPr kumimoji="1" lang="ja-JP" altLang="en-US" sz="600">
                <a:latin typeface="メイリオ" panose="020B0604030504040204" pitchFamily="50" charset="-128"/>
                <a:ea typeface="メイリオ" panose="020B0604030504040204" pitchFamily="50" charset="-128"/>
              </a:rPr>
              <a:t>月時点、</a:t>
            </a:r>
            <a:r>
              <a:rPr kumimoji="1" lang="ja-JP" altLang="en-US" sz="600" dirty="0">
                <a:latin typeface="メイリオ" panose="020B0604030504040204" pitchFamily="50" charset="-128"/>
                <a:ea typeface="メイリオ" panose="020B0604030504040204" pitchFamily="50" charset="-128"/>
              </a:rPr>
              <a:t>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グコストは、季節や地域、運転モードの設定、ご利用状況、電力契約等により異なります。太陽光発電の自家消費</a:t>
            </a:r>
            <a:endParaRPr kumimoji="1" lang="en-US" altLang="ja-JP" sz="600" dirty="0">
              <a:latin typeface="メイリオ" panose="020B0604030504040204" pitchFamily="50" charset="-128"/>
              <a:ea typeface="メイリオ" panose="020B0604030504040204" pitchFamily="50" charset="-128"/>
            </a:endParaRPr>
          </a:p>
          <a:p>
            <a:r>
              <a:rPr kumimoji="1" lang="en-US" altLang="ja-JP" sz="600" dirty="0">
                <a:latin typeface="メイリオ" panose="020B0604030504040204" pitchFamily="50" charset="-128"/>
                <a:ea typeface="メイリオ" panose="020B0604030504040204" pitchFamily="50" charset="-128"/>
              </a:rPr>
              <a:t>     </a:t>
            </a:r>
            <a:r>
              <a:rPr kumimoji="1" lang="ja-JP" altLang="en-US" sz="600" dirty="0">
                <a:latin typeface="メイリオ" panose="020B0604030504040204" pitchFamily="50" charset="-128"/>
                <a:ea typeface="メイリオ" panose="020B0604030504040204" pitchFamily="50" charset="-128"/>
              </a:rPr>
              <a:t> 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35,100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27,900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7,200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875480"/>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1" name="テキスト ボックス 146">
            <a:extLst>
              <a:ext uri="{FF2B5EF4-FFF2-40B4-BE49-F238E27FC236}">
                <a16:creationId xmlns:a16="http://schemas.microsoft.com/office/drawing/2014/main" id="{48A156A2-BEC0-8B18-B2DF-0BAB1D99D217}"/>
              </a:ext>
            </a:extLst>
          </p:cNvPr>
          <p:cNvSpPr txBox="1">
            <a:spLocks noChangeArrowheads="1"/>
          </p:cNvSpPr>
          <p:nvPr/>
        </p:nvSpPr>
        <p:spPr bwMode="auto">
          <a:xfrm>
            <a:off x="1854557" y="4658683"/>
            <a:ext cx="25571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3</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本脚でクラス</a:t>
            </a:r>
            <a:r>
              <a:rPr kumimoji="1" lang="en-US" altLang="ja-JP"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a:t>
            </a: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対応の耐震設計。</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 name="楕円 49">
            <a:extLst>
              <a:ext uri="{FF2B5EF4-FFF2-40B4-BE49-F238E27FC236}">
                <a16:creationId xmlns:a16="http://schemas.microsoft.com/office/drawing/2014/main" id="{D9B4A2B4-FB72-F6DF-59AE-045BCE34FA97}"/>
              </a:ext>
            </a:extLst>
          </p:cNvPr>
          <p:cNvSpPr/>
          <p:nvPr/>
        </p:nvSpPr>
        <p:spPr>
          <a:xfrm>
            <a:off x="295417" y="412716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1" name="Oval 222">
            <a:extLst>
              <a:ext uri="{FF2B5EF4-FFF2-40B4-BE49-F238E27FC236}">
                <a16:creationId xmlns:a16="http://schemas.microsoft.com/office/drawing/2014/main" id="{BB8C7D2A-9BFF-2E5D-10C6-1DA6C461A4B6}"/>
              </a:ext>
            </a:extLst>
          </p:cNvPr>
          <p:cNvSpPr>
            <a:spLocks/>
          </p:cNvSpPr>
          <p:nvPr/>
        </p:nvSpPr>
        <p:spPr bwMode="auto">
          <a:xfrm>
            <a:off x="736259" y="4393315"/>
            <a:ext cx="558800" cy="536575"/>
          </a:xfrm>
          <a:prstGeom prst="ellipse">
            <a:avLst/>
          </a:prstGeom>
          <a:solidFill>
            <a:srgbClr val="FF0000"/>
          </a:solidFill>
          <a:ln>
            <a:noFill/>
          </a:ln>
          <a:effectLst/>
        </p:spPr>
        <p:txBody>
          <a:bodyPr wrap="none" lIns="46800" tIns="46800" rIns="46800" bIns="46800"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耐震</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クラス</a:t>
            </a:r>
            <a:r>
              <a:rPr kumimoji="0" lang="en-US" altLang="ja-JP"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A</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900" b="1" i="0" u="none" strike="noStrike" kern="1200" cap="none" spc="0" normalizeH="0" baseline="0" noProof="0" dirty="0">
                <a:ln>
                  <a:noFill/>
                </a:ln>
                <a:solidFill>
                  <a:prstClr val="white"/>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対応</a:t>
            </a:r>
          </a:p>
        </p:txBody>
      </p:sp>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802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36" name="直線コネクタ 135">
            <a:extLst>
              <a:ext uri="{FF2B5EF4-FFF2-40B4-BE49-F238E27FC236}">
                <a16:creationId xmlns:a16="http://schemas.microsoft.com/office/drawing/2014/main" id="{C1A3BABF-3843-021A-04BF-061188BA50E2}"/>
              </a:ext>
            </a:extLst>
          </p:cNvPr>
          <p:cNvCxnSpPr>
            <a:cxnSpLocks/>
            <a:stCxn id="50" idx="4"/>
          </p:cNvCxnSpPr>
          <p:nvPr/>
        </p:nvCxnSpPr>
        <p:spPr>
          <a:xfrm>
            <a:off x="331368" y="4199070"/>
            <a:ext cx="0" cy="470594"/>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7" name="直線コネクタ 136">
            <a:extLst>
              <a:ext uri="{FF2B5EF4-FFF2-40B4-BE49-F238E27FC236}">
                <a16:creationId xmlns:a16="http://schemas.microsoft.com/office/drawing/2014/main" id="{98450A99-41F3-27CB-FE1C-8769482CD7BE}"/>
              </a:ext>
            </a:extLst>
          </p:cNvPr>
          <p:cNvCxnSpPr>
            <a:cxnSpLocks/>
          </p:cNvCxnSpPr>
          <p:nvPr/>
        </p:nvCxnSpPr>
        <p:spPr>
          <a:xfrm>
            <a:off x="326231" y="4667052"/>
            <a:ext cx="453392"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5009</TotalTime>
  <Words>1567</Words>
  <Application>Microsoft Office PowerPoint</Application>
  <PresentationFormat>A3 297x420 mm</PresentationFormat>
  <Paragraphs>201</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330</cp:revision>
  <cp:lastPrinted>2026-02-19T01:49:00Z</cp:lastPrinted>
  <dcterms:created xsi:type="dcterms:W3CDTF">2020-12-15T06:24:16Z</dcterms:created>
  <dcterms:modified xsi:type="dcterms:W3CDTF">2026-10-06T08:56:22Z</dcterms:modified>
</cp:coreProperties>
</file>