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60" autoAdjust="0"/>
    <p:restoredTop sz="95026" autoAdjust="0"/>
  </p:normalViewPr>
  <p:slideViewPr>
    <p:cSldViewPr snapToGrid="0">
      <p:cViewPr>
        <p:scale>
          <a:sx n="100" d="100"/>
          <a:sy n="100" d="100"/>
        </p:scale>
        <p:origin x="-3270" y="-576"/>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e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jpeg"/><Relationship Id="rId24" Type="http://schemas.openxmlformats.org/officeDocument/2006/relationships/image" Target="../media/image22.jp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39.svg"/><Relationship Id="rId3" Type="http://schemas.openxmlformats.org/officeDocument/2006/relationships/image" Target="../media/image23.svg"/><Relationship Id="rId21" Type="http://schemas.openxmlformats.org/officeDocument/2006/relationships/image" Target="../media/image36.png"/><Relationship Id="rId7" Type="http://schemas.openxmlformats.org/officeDocument/2006/relationships/image" Target="../media/image3.pn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21.png"/><Relationship Id="rId2" Type="http://schemas.openxmlformats.org/officeDocument/2006/relationships/notesSlide" Target="../notesSlides/notesSlide2.xml"/><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6.png"/><Relationship Id="rId24" Type="http://schemas.openxmlformats.org/officeDocument/2006/relationships/image" Target="../media/image20.png"/><Relationship Id="rId5" Type="http://schemas.openxmlformats.org/officeDocument/2006/relationships/image" Target="../media/image1.png"/><Relationship Id="rId15" Type="http://schemas.openxmlformats.org/officeDocument/2006/relationships/image" Target="../media/image30.jpeg"/><Relationship Id="rId23" Type="http://schemas.openxmlformats.org/officeDocument/2006/relationships/image" Target="../media/image38.emf"/><Relationship Id="rId10" Type="http://schemas.openxmlformats.org/officeDocument/2006/relationships/image" Target="../media/image25.png"/><Relationship Id="rId19" Type="http://schemas.openxmlformats.org/officeDocument/2006/relationships/image" Target="../media/image34.jpeg"/><Relationship Id="rId4" Type="http://schemas.openxmlformats.org/officeDocument/2006/relationships/image" Target="../media/image24.png"/><Relationship Id="rId9" Type="http://schemas.openxmlformats.org/officeDocument/2006/relationships/image" Target="../media/image5.png"/><Relationship Id="rId14" Type="http://schemas.openxmlformats.org/officeDocument/2006/relationships/image" Target="../media/image29.jpeg"/><Relationship Id="rId22" Type="http://schemas.openxmlformats.org/officeDocument/2006/relationships/image" Target="../media/image37.jpg"/><Relationship Id="rId27"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70" y="130254"/>
            <a:ext cx="1815560"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寒冷地向け（－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25℃</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390532" cy="473123"/>
            <a:chOff x="168669" y="2921069"/>
            <a:chExt cx="2390532" cy="473123"/>
          </a:xfrm>
        </p:grpSpPr>
        <p:sp>
          <p:nvSpPr>
            <p:cNvPr id="421" name="Rectangle 26"/>
            <p:cNvSpPr>
              <a:spLocks/>
            </p:cNvSpPr>
            <p:nvPr/>
          </p:nvSpPr>
          <p:spPr bwMode="auto">
            <a:xfrm>
              <a:off x="168669" y="2921069"/>
              <a:ext cx="379269"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F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724856" y="3052416"/>
              <a:ext cx="804024" cy="161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寒冷地年間給湯保温効率</a:t>
              </a:r>
            </a:p>
          </p:txBody>
        </p:sp>
        <p:sp>
          <p:nvSpPr>
            <p:cNvPr id="426" name="Rectangle 31"/>
            <p:cNvSpPr>
              <a:spLocks/>
            </p:cNvSpPr>
            <p:nvPr/>
          </p:nvSpPr>
          <p:spPr bwMode="auto">
            <a:xfrm>
              <a:off x="1054125" y="3114814"/>
              <a:ext cx="470641"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110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3.2</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1,523,500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1,385,000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685527"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CHP-HXE46AZ2K</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2" name="図 1"/>
          <p:cNvPicPr>
            <a:picLocks noChangeAspect="1"/>
          </p:cNvPicPr>
          <p:nvPr/>
        </p:nvPicPr>
        <p:blipFill rotWithShape="1">
          <a:blip r:embed="rId11"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741200" y="1082880"/>
            <a:ext cx="1932000" cy="781444"/>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3"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4" cstate="print"/>
            <a:stretch>
              <a:fillRect/>
            </a:stretch>
          </p:blipFill>
          <p:spPr>
            <a:xfrm>
              <a:off x="1079921" y="2323413"/>
              <a:ext cx="199285" cy="107861"/>
            </a:xfrm>
            <a:prstGeom prst="rect">
              <a:avLst/>
            </a:prstGeom>
          </p:spPr>
        </p:pic>
      </p:grpSp>
      <p:pic>
        <p:nvPicPr>
          <p:cNvPr id="4" name="図 3">
            <a:extLst>
              <a:ext uri="{FF2B5EF4-FFF2-40B4-BE49-F238E27FC236}">
                <a16:creationId xmlns:a16="http://schemas.microsoft.com/office/drawing/2014/main" id="{6201FC57-912B-A911-B33F-3FEB7A3588A5}"/>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926937" y="985391"/>
            <a:ext cx="882988" cy="2429152"/>
          </a:xfrm>
          <a:prstGeom prst="rect">
            <a:avLst/>
          </a:prstGeom>
        </p:spPr>
      </p:pic>
      <p:pic>
        <p:nvPicPr>
          <p:cNvPr id="39" name="図 38">
            <a:extLst>
              <a:ext uri="{FF2B5EF4-FFF2-40B4-BE49-F238E27FC236}">
                <a16:creationId xmlns:a16="http://schemas.microsoft.com/office/drawing/2014/main" id="{E92352F5-C48C-0594-B913-418CCA0326B7}"/>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601949" y="2558636"/>
            <a:ext cx="1113937" cy="885845"/>
          </a:xfrm>
          <a:prstGeom prst="rect">
            <a:avLst/>
          </a:prstGeom>
        </p:spPr>
      </p:pic>
      <p:sp>
        <p:nvSpPr>
          <p:cNvPr id="41" name="テキスト ボックス 10">
            <a:extLst>
              <a:ext uri="{FF2B5EF4-FFF2-40B4-BE49-F238E27FC236}">
                <a16:creationId xmlns:a16="http://schemas.microsoft.com/office/drawing/2014/main" id="{8B9E46C4-B816-F767-29B2-E02A561EB756}"/>
              </a:ext>
            </a:extLst>
          </p:cNvPr>
          <p:cNvSpPr txBox="1">
            <a:spLocks noChangeArrowheads="1"/>
          </p:cNvSpPr>
          <p:nvPr/>
        </p:nvSpPr>
        <p:spPr bwMode="auto">
          <a:xfrm>
            <a:off x="933723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42" name="テキスト ボックス 41">
            <a:extLst>
              <a:ext uri="{FF2B5EF4-FFF2-40B4-BE49-F238E27FC236}">
                <a16:creationId xmlns:a16="http://schemas.microsoft.com/office/drawing/2014/main" id="{AF0188E4-7491-1316-F593-EFC513063493}"/>
              </a:ext>
            </a:extLst>
          </p:cNvPr>
          <p:cNvSpPr txBox="1"/>
          <p:nvPr/>
        </p:nvSpPr>
        <p:spPr>
          <a:xfrm>
            <a:off x="9428897" y="1558927"/>
            <a:ext cx="2185989" cy="615553"/>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endParaRPr lang="en-US" altLang="ja-JP" sz="1000" dirty="0">
              <a:effectLst/>
              <a:latin typeface="HGPｺﾞｼｯｸM" panose="020B0600000000000000" pitchFamily="50" charset="-128"/>
              <a:ea typeface="HGPｺﾞｼｯｸM" panose="020B0600000000000000" pitchFamily="50" charset="-128"/>
            </a:endParaRPr>
          </a:p>
          <a:p>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latin typeface="HGPｺﾞｼｯｸE" panose="020B0900000000000000" pitchFamily="50" charset="-128"/>
                <a:ea typeface="HGPｺﾞｼｯｸE" panose="020B0900000000000000" pitchFamily="50" charset="-128"/>
              </a:rPr>
              <a:t>26</a:t>
            </a:r>
            <a:r>
              <a:rPr lang="en-US" altLang="ja-JP" sz="2000" dirty="0">
                <a:effectLst/>
                <a:latin typeface="HGPｺﾞｼｯｸE" panose="020B0900000000000000" pitchFamily="50" charset="-128"/>
                <a:ea typeface="HGPｺﾞｼｯｸE" panose="020B0900000000000000" pitchFamily="50" charset="-128"/>
              </a:rPr>
              <a:t>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48" name="テキスト ボックス 47">
            <a:extLst>
              <a:ext uri="{FF2B5EF4-FFF2-40B4-BE49-F238E27FC236}">
                <a16:creationId xmlns:a16="http://schemas.microsoft.com/office/drawing/2014/main" id="{55FB0F15-0128-F1C5-8A75-C70B5E054DBD}"/>
              </a:ext>
            </a:extLst>
          </p:cNvPr>
          <p:cNvSpPr txBox="1"/>
          <p:nvPr/>
        </p:nvSpPr>
        <p:spPr>
          <a:xfrm>
            <a:off x="10548126" y="1808350"/>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300kPa</a:t>
            </a:r>
            <a:endParaRPr lang="ja-JP" altLang="en-US" sz="36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49" name="矢印: 右 48">
            <a:extLst>
              <a:ext uri="{FF2B5EF4-FFF2-40B4-BE49-F238E27FC236}">
                <a16:creationId xmlns:a16="http://schemas.microsoft.com/office/drawing/2014/main" id="{0B73D6C8-15D9-018B-FBE4-C6FF8386E44C}"/>
              </a:ext>
            </a:extLst>
          </p:cNvPr>
          <p:cNvSpPr/>
          <p:nvPr/>
        </p:nvSpPr>
        <p:spPr>
          <a:xfrm>
            <a:off x="10404756" y="1942040"/>
            <a:ext cx="432904"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0" name="図 49" descr="グラフ, ダイアグラム&#10;&#10;AI によって生成されたコンテンツは間違っている可能性があります。">
            <a:extLst>
              <a:ext uri="{FF2B5EF4-FFF2-40B4-BE49-F238E27FC236}">
                <a16:creationId xmlns:a16="http://schemas.microsoft.com/office/drawing/2014/main" id="{8BEDE7BA-BF4A-BF2B-A9EE-0CB4ECF11630}"/>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b="17163"/>
          <a:stretch/>
        </p:blipFill>
        <p:spPr bwMode="auto">
          <a:xfrm>
            <a:off x="9416482" y="2403643"/>
            <a:ext cx="2312484" cy="1050749"/>
          </a:xfrm>
          <a:prstGeom prst="rect">
            <a:avLst/>
          </a:prstGeom>
          <a:noFill/>
          <a:ln>
            <a:noFill/>
          </a:ln>
          <a:extLst>
            <a:ext uri="{53640926-AAD7-44D8-BBD7-CCE9431645EC}">
              <a14:shadowObscured xmlns:a14="http://schemas.microsoft.com/office/drawing/2010/main"/>
            </a:ext>
          </a:extLst>
        </p:spPr>
      </p:pic>
      <p:sp>
        <p:nvSpPr>
          <p:cNvPr id="54" name="テキスト ボックス 274">
            <a:extLst>
              <a:ext uri="{FF2B5EF4-FFF2-40B4-BE49-F238E27FC236}">
                <a16:creationId xmlns:a16="http://schemas.microsoft.com/office/drawing/2014/main" id="{21173F2F-BAAB-FD05-C29F-B1FBE417A078}"/>
              </a:ext>
            </a:extLst>
          </p:cNvPr>
          <p:cNvSpPr txBox="1"/>
          <p:nvPr/>
        </p:nvSpPr>
        <p:spPr>
          <a:xfrm>
            <a:off x="11659093" y="2419540"/>
            <a:ext cx="1190272" cy="55399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350kPa</a:t>
            </a:r>
            <a:r>
              <a:rPr lang="ja-JP" altLang="en-US" sz="600" dirty="0">
                <a:latin typeface="メイリオ" panose="020B0604030504040204" pitchFamily="50" charset="-128"/>
                <a:ea typeface="メイリオ" panose="020B0604030504040204" pitchFamily="50" charset="-128"/>
              </a:rPr>
              <a:t>、</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レクト出湯、 架橋ポリエ</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がり。</a:t>
            </a:r>
            <a:endParaRPr kumimoji="1" lang="ja-JP" altLang="en-US" sz="600" dirty="0">
              <a:latin typeface="メイリオ" panose="020B0604030504040204" pitchFamily="50" charset="-128"/>
              <a:ea typeface="メイリオ" panose="020B0604030504040204" pitchFamily="50" charset="-128"/>
            </a:endParaRPr>
          </a:p>
        </p:txBody>
      </p:sp>
      <p:sp>
        <p:nvSpPr>
          <p:cNvPr id="55" name="吹き出し: 円形 54">
            <a:extLst>
              <a:ext uri="{FF2B5EF4-FFF2-40B4-BE49-F238E27FC236}">
                <a16:creationId xmlns:a16="http://schemas.microsoft.com/office/drawing/2014/main" id="{DD8CEDD4-7465-119A-4F59-B655A079D669}"/>
              </a:ext>
            </a:extLst>
          </p:cNvPr>
          <p:cNvSpPr/>
          <p:nvPr/>
        </p:nvSpPr>
        <p:spPr>
          <a:xfrm>
            <a:off x="12160142" y="1516665"/>
            <a:ext cx="518040" cy="373208"/>
          </a:xfrm>
          <a:prstGeom prst="wedgeEllipseCallout">
            <a:avLst>
              <a:gd name="adj1" fmla="val -54844"/>
              <a:gd name="adj2" fmla="val 52349"/>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dirty="0"/>
          </a:p>
        </p:txBody>
      </p:sp>
      <p:sp>
        <p:nvSpPr>
          <p:cNvPr id="56" name="正方形/長方形 55">
            <a:extLst>
              <a:ext uri="{FF2B5EF4-FFF2-40B4-BE49-F238E27FC236}">
                <a16:creationId xmlns:a16="http://schemas.microsoft.com/office/drawing/2014/main" id="{DAAEB1A5-8BFB-ADEF-F979-FABFF854C875}"/>
              </a:ext>
            </a:extLst>
          </p:cNvPr>
          <p:cNvSpPr/>
          <p:nvPr/>
        </p:nvSpPr>
        <p:spPr>
          <a:xfrm>
            <a:off x="12117637" y="1544746"/>
            <a:ext cx="603050" cy="348813"/>
          </a:xfrm>
          <a:prstGeom prst="rect">
            <a:avLst/>
          </a:prstGeom>
          <a:noFill/>
        </p:spPr>
        <p:txBody>
          <a:bodyPr wrap="none" lIns="91440" tIns="45720" rIns="91440" bIns="45720">
            <a:spAutoFit/>
          </a:bodyPr>
          <a:lstStyle/>
          <a:p>
            <a:pPr algn="ctr">
              <a:lnSpc>
                <a:spcPts val="1000"/>
              </a:lnSpc>
            </a:pP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約</a:t>
            </a:r>
            <a:r>
              <a:rPr lang="en-US" altLang="ja-JP" sz="12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15</a:t>
            </a: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a:t>
            </a:r>
            <a:endParaRPr lang="en-US" altLang="ja-JP"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a:p>
            <a:pPr algn="ctr">
              <a:lnSpc>
                <a:spcPts val="1000"/>
              </a:lnSpc>
            </a:pPr>
            <a:r>
              <a:rPr lang="en-US" altLang="ja-JP"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UP</a:t>
            </a:r>
            <a:endParaRPr lang="ja-JP" altLang="en-US"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p:txBody>
      </p:sp>
      <p:pic>
        <p:nvPicPr>
          <p:cNvPr id="58" name="図 57">
            <a:extLst>
              <a:ext uri="{FF2B5EF4-FFF2-40B4-BE49-F238E27FC236}">
                <a16:creationId xmlns:a16="http://schemas.microsoft.com/office/drawing/2014/main" id="{088DB57C-C937-0516-DD8D-D394234D24E6}"/>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23354" y="765223"/>
            <a:ext cx="2140158" cy="1152746"/>
          </a:xfrm>
          <a:prstGeom prst="rect">
            <a:avLst/>
          </a:prstGeom>
        </p:spPr>
      </p:pic>
      <p:sp>
        <p:nvSpPr>
          <p:cNvPr id="59" name="Rectangle 61">
            <a:extLst>
              <a:ext uri="{FF2B5EF4-FFF2-40B4-BE49-F238E27FC236}">
                <a16:creationId xmlns:a16="http://schemas.microsoft.com/office/drawing/2014/main" id="{4EC00A47-9BD9-6D38-455F-C069B39229D6}"/>
              </a:ext>
            </a:extLst>
          </p:cNvPr>
          <p:cNvSpPr>
            <a:spLocks/>
          </p:cNvSpPr>
          <p:nvPr/>
        </p:nvSpPr>
        <p:spPr bwMode="auto">
          <a:xfrm>
            <a:off x="281182" y="997054"/>
            <a:ext cx="2059422" cy="7938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nSpc>
                <a:spcPct val="115000"/>
              </a:lnSpc>
              <a:spcBef>
                <a:spcPct val="0"/>
              </a:spcBef>
              <a:buSzTx/>
              <a:buNone/>
            </a:pPr>
            <a:r>
              <a:rPr lang="ja-JP" altLang="en-US"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a:t>
            </a:r>
            <a:r>
              <a:rPr lang="en-US" altLang="ja-JP"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25</a:t>
            </a:r>
            <a:r>
              <a:rPr lang="ja-JP" altLang="en-US"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℃対応の寒冷地仕様</a:t>
            </a:r>
            <a:endParaRPr lang="en-US" altLang="ja-JP"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a:lnSpc>
                <a:spcPct val="115000"/>
              </a:lnSpc>
              <a:spcBef>
                <a:spcPct val="0"/>
              </a:spcBef>
              <a:buSz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快適・便利機能をフル搭載</a:t>
            </a:r>
          </a:p>
          <a:p>
            <a:pPr algn="ctr">
              <a:lnSpc>
                <a:spcPct val="115000"/>
              </a:lnSpc>
              <a:spcBef>
                <a:spcPct val="0"/>
              </a:spcBef>
              <a:buSzTx/>
              <a:buNone/>
            </a:pPr>
            <a:r>
              <a:rPr lang="ja-JP" altLang="en-US" sz="1400" b="1"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プレミアム</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なエコキュート。</a:t>
            </a:r>
          </a:p>
        </p:txBody>
      </p:sp>
      <p:pic>
        <p:nvPicPr>
          <p:cNvPr id="52" name="図 51">
            <a:extLst>
              <a:ext uri="{FF2B5EF4-FFF2-40B4-BE49-F238E27FC236}">
                <a16:creationId xmlns:a16="http://schemas.microsoft.com/office/drawing/2014/main" id="{A07F9CBB-5C97-6E16-5EA0-3B91C0DBEA3C}"/>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53" name="テキスト ボックス 8">
            <a:extLst>
              <a:ext uri="{FF2B5EF4-FFF2-40B4-BE49-F238E27FC236}">
                <a16:creationId xmlns:a16="http://schemas.microsoft.com/office/drawing/2014/main" id="{37C78D86-621C-13C0-7834-9C48B32C22A1}"/>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60" name="テキスト ボックス 289">
            <a:extLst>
              <a:ext uri="{FF2B5EF4-FFF2-40B4-BE49-F238E27FC236}">
                <a16:creationId xmlns:a16="http://schemas.microsoft.com/office/drawing/2014/main" id="{1899DD62-9A65-BD9F-000C-1970204C06B4}"/>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61" name="正方形/長方形 290">
            <a:extLst>
              <a:ext uri="{FF2B5EF4-FFF2-40B4-BE49-F238E27FC236}">
                <a16:creationId xmlns:a16="http://schemas.microsoft.com/office/drawing/2014/main" id="{E28BDED6-A291-6A22-92AE-AB513FC51248}"/>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62" name="正方形/長方形 291">
            <a:extLst>
              <a:ext uri="{FF2B5EF4-FFF2-40B4-BE49-F238E27FC236}">
                <a16:creationId xmlns:a16="http://schemas.microsoft.com/office/drawing/2014/main" id="{7787EC76-D668-AC75-905C-C87210E83530}"/>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63" name="テキスト ボックス 292">
            <a:extLst>
              <a:ext uri="{FF2B5EF4-FFF2-40B4-BE49-F238E27FC236}">
                <a16:creationId xmlns:a16="http://schemas.microsoft.com/office/drawing/2014/main" id="{7EA4AAD6-4440-7B2B-960A-939B7DB0A80E}"/>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28" name="テキスト ボックス 293">
            <a:extLst>
              <a:ext uri="{FF2B5EF4-FFF2-40B4-BE49-F238E27FC236}">
                <a16:creationId xmlns:a16="http://schemas.microsoft.com/office/drawing/2014/main" id="{080B2D04-56D9-33E7-92C5-C90FE79113F6}"/>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29" name="角丸四角形 17">
            <a:extLst>
              <a:ext uri="{FF2B5EF4-FFF2-40B4-BE49-F238E27FC236}">
                <a16:creationId xmlns:a16="http://schemas.microsoft.com/office/drawing/2014/main" id="{E13294B6-0347-BF3A-78CC-C45223A0148A}"/>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30" name="テキスト ボックス 19">
            <a:extLst>
              <a:ext uri="{FF2B5EF4-FFF2-40B4-BE49-F238E27FC236}">
                <a16:creationId xmlns:a16="http://schemas.microsoft.com/office/drawing/2014/main" id="{CAD18C4A-B64A-2D37-B49D-1AD7E68D95B9}"/>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31" name="角丸四角形 305">
            <a:extLst>
              <a:ext uri="{FF2B5EF4-FFF2-40B4-BE49-F238E27FC236}">
                <a16:creationId xmlns:a16="http://schemas.microsoft.com/office/drawing/2014/main" id="{93AC4D11-54DF-75A9-4779-B154C09EC5D7}"/>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32" name="テキスト ボックス 258">
            <a:extLst>
              <a:ext uri="{FF2B5EF4-FFF2-40B4-BE49-F238E27FC236}">
                <a16:creationId xmlns:a16="http://schemas.microsoft.com/office/drawing/2014/main" id="{95E60CC6-9430-31CE-4DC2-606ABF29602D}"/>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33" name="テキスト ボックス 258">
            <a:extLst>
              <a:ext uri="{FF2B5EF4-FFF2-40B4-BE49-F238E27FC236}">
                <a16:creationId xmlns:a16="http://schemas.microsoft.com/office/drawing/2014/main" id="{1C2401EB-2F5D-B30E-0C96-8DF58ECC913B}"/>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34" name="角丸四角形 322">
            <a:extLst>
              <a:ext uri="{FF2B5EF4-FFF2-40B4-BE49-F238E27FC236}">
                <a16:creationId xmlns:a16="http://schemas.microsoft.com/office/drawing/2014/main" id="{EC786051-891A-7527-01C5-03653F8F7F35}"/>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35" name="テキスト ボックス 323">
            <a:extLst>
              <a:ext uri="{FF2B5EF4-FFF2-40B4-BE49-F238E27FC236}">
                <a16:creationId xmlns:a16="http://schemas.microsoft.com/office/drawing/2014/main" id="{7E437A4E-7758-DF36-45B9-DF7D37AA9DF2}"/>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36" name="角丸四角形 325">
            <a:extLst>
              <a:ext uri="{FF2B5EF4-FFF2-40B4-BE49-F238E27FC236}">
                <a16:creationId xmlns:a16="http://schemas.microsoft.com/office/drawing/2014/main" id="{7C65CDB6-CEC5-A970-76B3-5B5701A21B29}"/>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137" name="正方形/長方形 136">
            <a:extLst>
              <a:ext uri="{FF2B5EF4-FFF2-40B4-BE49-F238E27FC236}">
                <a16:creationId xmlns:a16="http://schemas.microsoft.com/office/drawing/2014/main" id="{25E85CA3-D6E8-CD96-35B3-B8F4D980A65A}"/>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138" name="テキスト ボックス 258">
            <a:extLst>
              <a:ext uri="{FF2B5EF4-FFF2-40B4-BE49-F238E27FC236}">
                <a16:creationId xmlns:a16="http://schemas.microsoft.com/office/drawing/2014/main" id="{30F2380D-31A1-C184-FB53-B135038430AE}"/>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139" name="テキスト ボックス 258">
            <a:extLst>
              <a:ext uri="{FF2B5EF4-FFF2-40B4-BE49-F238E27FC236}">
                <a16:creationId xmlns:a16="http://schemas.microsoft.com/office/drawing/2014/main" id="{0FF995E0-B4E9-AB43-3D18-1AECF912C6CE}"/>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140" name="テキスト ボックス 139">
            <a:extLst>
              <a:ext uri="{FF2B5EF4-FFF2-40B4-BE49-F238E27FC236}">
                <a16:creationId xmlns:a16="http://schemas.microsoft.com/office/drawing/2014/main" id="{BC1C9363-2A00-DE35-671E-E27EB45DC091}"/>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141" name="テキスト ボックス 140">
            <a:extLst>
              <a:ext uri="{FF2B5EF4-FFF2-40B4-BE49-F238E27FC236}">
                <a16:creationId xmlns:a16="http://schemas.microsoft.com/office/drawing/2014/main" id="{666865BE-7F7F-9078-5861-65A592AF1310}"/>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142" name="テキスト ボックス 141">
            <a:extLst>
              <a:ext uri="{FF2B5EF4-FFF2-40B4-BE49-F238E27FC236}">
                <a16:creationId xmlns:a16="http://schemas.microsoft.com/office/drawing/2014/main" id="{4FC3DA47-FBC5-B8F4-6000-960F4764EE59}"/>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143" name="テキスト ボックス 142">
            <a:extLst>
              <a:ext uri="{FF2B5EF4-FFF2-40B4-BE49-F238E27FC236}">
                <a16:creationId xmlns:a16="http://schemas.microsoft.com/office/drawing/2014/main" id="{9BDD6354-96A1-7220-1BDB-300B30087BBB}"/>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144" name="テキスト ボックス 143">
            <a:extLst>
              <a:ext uri="{FF2B5EF4-FFF2-40B4-BE49-F238E27FC236}">
                <a16:creationId xmlns:a16="http://schemas.microsoft.com/office/drawing/2014/main" id="{5176603A-5FF8-4BBB-C699-B17012FC3754}"/>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145" name="テキスト ボックス 144">
            <a:extLst>
              <a:ext uri="{FF2B5EF4-FFF2-40B4-BE49-F238E27FC236}">
                <a16:creationId xmlns:a16="http://schemas.microsoft.com/office/drawing/2014/main" id="{0027EDC5-69DF-8BDF-F0F5-38C7BC5DC8CB}"/>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146" name="直線コネクタ 145">
            <a:extLst>
              <a:ext uri="{FF2B5EF4-FFF2-40B4-BE49-F238E27FC236}">
                <a16:creationId xmlns:a16="http://schemas.microsoft.com/office/drawing/2014/main" id="{914912C5-2A49-601D-CAC6-EE87907536E8}"/>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線コネクタ 146">
            <a:extLst>
              <a:ext uri="{FF2B5EF4-FFF2-40B4-BE49-F238E27FC236}">
                <a16:creationId xmlns:a16="http://schemas.microsoft.com/office/drawing/2014/main" id="{7C47DEDA-C9F3-0960-D8C9-BCE5A2488177}"/>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48" name="テキスト ボックス 258">
            <a:extLst>
              <a:ext uri="{FF2B5EF4-FFF2-40B4-BE49-F238E27FC236}">
                <a16:creationId xmlns:a16="http://schemas.microsoft.com/office/drawing/2014/main" id="{302CD2A3-BFD1-7A10-C0E2-74B68329B8FD}"/>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149" name="図 197">
            <a:extLst>
              <a:ext uri="{FF2B5EF4-FFF2-40B4-BE49-F238E27FC236}">
                <a16:creationId xmlns:a16="http://schemas.microsoft.com/office/drawing/2014/main" id="{4A8DC2B6-852F-A8B2-5762-61A5B4AB29C6}"/>
              </a:ext>
            </a:extLst>
          </p:cNvPr>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 name="テキスト ボックス 306">
            <a:extLst>
              <a:ext uri="{FF2B5EF4-FFF2-40B4-BE49-F238E27FC236}">
                <a16:creationId xmlns:a16="http://schemas.microsoft.com/office/drawing/2014/main" id="{71DECF57-D724-13D8-0596-D1B9EA8988DD}"/>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151" name="図 150">
            <a:extLst>
              <a:ext uri="{FF2B5EF4-FFF2-40B4-BE49-F238E27FC236}">
                <a16:creationId xmlns:a16="http://schemas.microsoft.com/office/drawing/2014/main" id="{653AE9CA-2070-49F2-0867-CC230D3D4104}"/>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5886264" y="4189216"/>
            <a:ext cx="717570" cy="717570"/>
          </a:xfrm>
          <a:prstGeom prst="rect">
            <a:avLst/>
          </a:prstGeom>
        </p:spPr>
      </p:pic>
      <p:sp>
        <p:nvSpPr>
          <p:cNvPr id="152" name="テキスト ボックス 203">
            <a:extLst>
              <a:ext uri="{FF2B5EF4-FFF2-40B4-BE49-F238E27FC236}">
                <a16:creationId xmlns:a16="http://schemas.microsoft.com/office/drawing/2014/main" id="{78C11900-D783-A0FB-E567-47A7C1F22E9F}"/>
              </a:ext>
            </a:extLst>
          </p:cNvPr>
          <p:cNvSpPr txBox="1"/>
          <p:nvPr/>
        </p:nvSpPr>
        <p:spPr>
          <a:xfrm>
            <a:off x="6016159" y="4831936"/>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153" name="直線コネクタ 9">
            <a:extLst>
              <a:ext uri="{FF2B5EF4-FFF2-40B4-BE49-F238E27FC236}">
                <a16:creationId xmlns:a16="http://schemas.microsoft.com/office/drawing/2014/main" id="{570B0B67-C582-3166-8D06-ED86310C295B}"/>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4" name="正方形/長方形 19">
            <a:extLst>
              <a:ext uri="{FF2B5EF4-FFF2-40B4-BE49-F238E27FC236}">
                <a16:creationId xmlns:a16="http://schemas.microsoft.com/office/drawing/2014/main" id="{237BFF01-4BC9-E3EB-E37B-FAC7A9DFAA21}"/>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55" name="直線コネクタ 9">
            <a:extLst>
              <a:ext uri="{FF2B5EF4-FFF2-40B4-BE49-F238E27FC236}">
                <a16:creationId xmlns:a16="http://schemas.microsoft.com/office/drawing/2014/main" id="{C50A0AD6-DC9A-490F-8A1B-BA4D376D2856}"/>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31" name="グループ化 330">
            <a:extLst>
              <a:ext uri="{FF2B5EF4-FFF2-40B4-BE49-F238E27FC236}">
                <a16:creationId xmlns:a16="http://schemas.microsoft.com/office/drawing/2014/main" id="{651CF3AE-448D-0C8E-C552-F7E81CC43BFE}"/>
              </a:ext>
            </a:extLst>
          </p:cNvPr>
          <p:cNvGrpSpPr/>
          <p:nvPr/>
        </p:nvGrpSpPr>
        <p:grpSpPr>
          <a:xfrm>
            <a:off x="5293156" y="4188946"/>
            <a:ext cx="507588" cy="1054398"/>
            <a:chOff x="5963859" y="4147035"/>
            <a:chExt cx="591636" cy="1228988"/>
          </a:xfrm>
        </p:grpSpPr>
        <p:grpSp>
          <p:nvGrpSpPr>
            <p:cNvPr id="34" name="グループ化 33">
              <a:extLst>
                <a:ext uri="{FF2B5EF4-FFF2-40B4-BE49-F238E27FC236}">
                  <a16:creationId xmlns:a16="http://schemas.microsoft.com/office/drawing/2014/main" id="{4EB6172A-3D12-2054-433F-06B3E2281400}"/>
                </a:ext>
              </a:extLst>
            </p:cNvPr>
            <p:cNvGrpSpPr/>
            <p:nvPr/>
          </p:nvGrpSpPr>
          <p:grpSpPr>
            <a:xfrm>
              <a:off x="5963859" y="4147035"/>
              <a:ext cx="591636" cy="1228988"/>
              <a:chOff x="4553023" y="4890757"/>
              <a:chExt cx="1018959" cy="2116656"/>
            </a:xfrm>
          </p:grpSpPr>
          <p:pic>
            <p:nvPicPr>
              <p:cNvPr id="40" name="Picture 2" descr="「スマートフォン」の画像検索結果">
                <a:extLst>
                  <a:ext uri="{FF2B5EF4-FFF2-40B4-BE49-F238E27FC236}">
                    <a16:creationId xmlns:a16="http://schemas.microsoft.com/office/drawing/2014/main" id="{A71A8F7C-E021-CFA6-FBD1-DB6C76E7880A}"/>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図 42">
                <a:extLst>
                  <a:ext uri="{FF2B5EF4-FFF2-40B4-BE49-F238E27FC236}">
                    <a16:creationId xmlns:a16="http://schemas.microsoft.com/office/drawing/2014/main" id="{1DBE385D-1C6A-4885-4DD7-3FB2505894D1}"/>
                  </a:ext>
                </a:extLst>
              </p:cNvPr>
              <p:cNvPicPr>
                <a:picLocks noChangeAspect="1"/>
              </p:cNvPicPr>
              <p:nvPr/>
            </p:nvPicPr>
            <p:blipFill rotWithShape="1">
              <a:blip r:embed="rId23"/>
              <a:srcRect b="20647"/>
              <a:stretch/>
            </p:blipFill>
            <p:spPr>
              <a:xfrm>
                <a:off x="4652057" y="5196348"/>
                <a:ext cx="763793" cy="1533426"/>
              </a:xfrm>
              <a:prstGeom prst="rect">
                <a:avLst/>
              </a:prstGeom>
            </p:spPr>
          </p:pic>
          <p:pic>
            <p:nvPicPr>
              <p:cNvPr id="51" name="図 50">
                <a:extLst>
                  <a:ext uri="{FF2B5EF4-FFF2-40B4-BE49-F238E27FC236}">
                    <a16:creationId xmlns:a16="http://schemas.microsoft.com/office/drawing/2014/main" id="{9D9FD3DE-40EF-5901-6AAB-1925F156C554}"/>
                  </a:ext>
                </a:extLst>
              </p:cNvPr>
              <p:cNvPicPr>
                <a:picLocks noChangeAspect="1"/>
              </p:cNvPicPr>
              <p:nvPr/>
            </p:nvPicPr>
            <p:blipFill rotWithShape="1">
              <a:blip r:embed="rId23"/>
              <a:srcRect t="93213"/>
              <a:stretch/>
            </p:blipFill>
            <p:spPr>
              <a:xfrm>
                <a:off x="4644106" y="6594445"/>
                <a:ext cx="766167" cy="131560"/>
              </a:xfrm>
              <a:prstGeom prst="rect">
                <a:avLst/>
              </a:prstGeom>
            </p:spPr>
          </p:pic>
        </p:grpSp>
        <p:sp>
          <p:nvSpPr>
            <p:cNvPr id="158" name="正方形/長方形 157">
              <a:extLst>
                <a:ext uri="{FF2B5EF4-FFF2-40B4-BE49-F238E27FC236}">
                  <a16:creationId xmlns:a16="http://schemas.microsoft.com/office/drawing/2014/main" id="{A8A5740D-5A81-1A3B-E019-A41BE74BE4C2}"/>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165" name="直線コネクタ 9">
            <a:extLst>
              <a:ext uri="{FF2B5EF4-FFF2-40B4-BE49-F238E27FC236}">
                <a16:creationId xmlns:a16="http://schemas.microsoft.com/office/drawing/2014/main" id="{6AE93155-400D-3EDA-2385-0FE98B7648CB}"/>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7" name="直線コネクタ 9">
            <a:extLst>
              <a:ext uri="{FF2B5EF4-FFF2-40B4-BE49-F238E27FC236}">
                <a16:creationId xmlns:a16="http://schemas.microsoft.com/office/drawing/2014/main" id="{73C93CFB-6993-FEB9-CBBC-0C987E217B9C}"/>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8" name="正方形/長方形 19">
            <a:extLst>
              <a:ext uri="{FF2B5EF4-FFF2-40B4-BE49-F238E27FC236}">
                <a16:creationId xmlns:a16="http://schemas.microsoft.com/office/drawing/2014/main" id="{9B84207C-D95A-1F07-010C-8C00A0DE3D0C}"/>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69" name="正方形/長方形 168">
            <a:extLst>
              <a:ext uri="{FF2B5EF4-FFF2-40B4-BE49-F238E27FC236}">
                <a16:creationId xmlns:a16="http://schemas.microsoft.com/office/drawing/2014/main" id="{3D765823-B580-F556-97B5-8026610D6ACF}"/>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170" name="図 169" descr="QR コード&#10;&#10;AI 生成コンテンツは誤りを含む可能性があります。">
            <a:extLst>
              <a:ext uri="{FF2B5EF4-FFF2-40B4-BE49-F238E27FC236}">
                <a16:creationId xmlns:a16="http://schemas.microsoft.com/office/drawing/2014/main" id="{AF676EFC-72F2-6A53-9B3D-C9A4413FE2D6}"/>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171" name="object 33">
            <a:extLst>
              <a:ext uri="{FF2B5EF4-FFF2-40B4-BE49-F238E27FC236}">
                <a16:creationId xmlns:a16="http://schemas.microsoft.com/office/drawing/2014/main" id="{A779528E-B8C0-889D-4039-2E6905A41202}"/>
              </a:ext>
            </a:extLst>
          </p:cNvPr>
          <p:cNvGrpSpPr/>
          <p:nvPr/>
        </p:nvGrpSpPr>
        <p:grpSpPr>
          <a:xfrm>
            <a:off x="6098056" y="7785884"/>
            <a:ext cx="432434" cy="432434"/>
            <a:chOff x="909735" y="2161233"/>
            <a:chExt cx="432434" cy="432434"/>
          </a:xfrm>
        </p:grpSpPr>
        <p:sp>
          <p:nvSpPr>
            <p:cNvPr id="172" name="object 34">
              <a:extLst>
                <a:ext uri="{FF2B5EF4-FFF2-40B4-BE49-F238E27FC236}">
                  <a16:creationId xmlns:a16="http://schemas.microsoft.com/office/drawing/2014/main" id="{FB92D39F-E9A5-0DBD-EE6B-58232726D4DD}"/>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73" name="object 35">
              <a:extLst>
                <a:ext uri="{FF2B5EF4-FFF2-40B4-BE49-F238E27FC236}">
                  <a16:creationId xmlns:a16="http://schemas.microsoft.com/office/drawing/2014/main" id="{4353DC8B-8C36-13EF-5614-E5A612A9C581}"/>
                </a:ext>
              </a:extLst>
            </p:cNvPr>
            <p:cNvPicPr/>
            <p:nvPr/>
          </p:nvPicPr>
          <p:blipFill>
            <a:blip r:embed="rId13" cstate="print"/>
            <a:stretch>
              <a:fillRect/>
            </a:stretch>
          </p:blipFill>
          <p:spPr>
            <a:xfrm>
              <a:off x="972442" y="2324323"/>
              <a:ext cx="87109" cy="106311"/>
            </a:xfrm>
            <a:prstGeom prst="rect">
              <a:avLst/>
            </a:prstGeom>
          </p:spPr>
        </p:pic>
        <p:pic>
          <p:nvPicPr>
            <p:cNvPr id="174" name="object 36">
              <a:extLst>
                <a:ext uri="{FF2B5EF4-FFF2-40B4-BE49-F238E27FC236}">
                  <a16:creationId xmlns:a16="http://schemas.microsoft.com/office/drawing/2014/main" id="{A4D7F45F-DE03-9246-362C-D59FDB3CC6A8}"/>
                </a:ext>
              </a:extLst>
            </p:cNvPr>
            <p:cNvPicPr/>
            <p:nvPr/>
          </p:nvPicPr>
          <p:blipFill>
            <a:blip r:embed="rId14" cstate="print"/>
            <a:stretch>
              <a:fillRect/>
            </a:stretch>
          </p:blipFill>
          <p:spPr>
            <a:xfrm>
              <a:off x="1079921" y="2323413"/>
              <a:ext cx="199285" cy="107861"/>
            </a:xfrm>
            <a:prstGeom prst="rect">
              <a:avLst/>
            </a:prstGeom>
          </p:spPr>
        </p:pic>
      </p:grpSp>
      <p:sp>
        <p:nvSpPr>
          <p:cNvPr id="175" name="テキスト ボックス 174">
            <a:extLst>
              <a:ext uri="{FF2B5EF4-FFF2-40B4-BE49-F238E27FC236}">
                <a16:creationId xmlns:a16="http://schemas.microsoft.com/office/drawing/2014/main" id="{BBEBC32B-24F2-B6E2-BE45-A0F3E756537D}"/>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176" name="直線コネクタ 175">
            <a:extLst>
              <a:ext uri="{FF2B5EF4-FFF2-40B4-BE49-F238E27FC236}">
                <a16:creationId xmlns:a16="http://schemas.microsoft.com/office/drawing/2014/main" id="{7CF232DA-AB88-406B-38E0-433E8DE5E55D}"/>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7" name="直線コネクタ 176">
            <a:extLst>
              <a:ext uri="{FF2B5EF4-FFF2-40B4-BE49-F238E27FC236}">
                <a16:creationId xmlns:a16="http://schemas.microsoft.com/office/drawing/2014/main" id="{70DC0C32-1386-BB52-079B-15EBAC7E3441}"/>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79" name="テキスト ボックス 323">
            <a:extLst>
              <a:ext uri="{FF2B5EF4-FFF2-40B4-BE49-F238E27FC236}">
                <a16:creationId xmlns:a16="http://schemas.microsoft.com/office/drawing/2014/main" id="{29FD838F-1953-CCC5-0B06-D8B09AF73A71}"/>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180" name="矢印: 右 179">
            <a:extLst>
              <a:ext uri="{FF2B5EF4-FFF2-40B4-BE49-F238E27FC236}">
                <a16:creationId xmlns:a16="http://schemas.microsoft.com/office/drawing/2014/main" id="{D903BF7B-15B8-9596-96D3-0A2845BD8640}"/>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 name="直線コネクタ 9">
            <a:extLst>
              <a:ext uri="{FF2B5EF4-FFF2-40B4-BE49-F238E27FC236}">
                <a16:creationId xmlns:a16="http://schemas.microsoft.com/office/drawing/2014/main" id="{43B8BAFC-D6EE-0558-0D0F-186302E7EAC6}"/>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テキスト ボックス 13">
            <a:extLst>
              <a:ext uri="{FF2B5EF4-FFF2-40B4-BE49-F238E27FC236}">
                <a16:creationId xmlns:a16="http://schemas.microsoft.com/office/drawing/2014/main" id="{15F39D6D-48BA-CBA8-99B7-4D30677BD6AE}"/>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57" name="正方形/長方形 156">
            <a:extLst>
              <a:ext uri="{FF2B5EF4-FFF2-40B4-BE49-F238E27FC236}">
                <a16:creationId xmlns:a16="http://schemas.microsoft.com/office/drawing/2014/main" id="{ADF2768E-9E97-2605-C67D-3E31C076E68A}"/>
              </a:ext>
            </a:extLst>
          </p:cNvPr>
          <p:cNvSpPr/>
          <p:nvPr/>
        </p:nvSpPr>
        <p:spPr>
          <a:xfrm>
            <a:off x="6923187" y="3778994"/>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59" name="直線コネクタ 9">
            <a:extLst>
              <a:ext uri="{FF2B5EF4-FFF2-40B4-BE49-F238E27FC236}">
                <a16:creationId xmlns:a16="http://schemas.microsoft.com/office/drawing/2014/main" id="{CA686A0B-8265-539C-3F18-8710154CFA3A}"/>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0" name="正方形/長方形 19">
            <a:extLst>
              <a:ext uri="{FF2B5EF4-FFF2-40B4-BE49-F238E27FC236}">
                <a16:creationId xmlns:a16="http://schemas.microsoft.com/office/drawing/2014/main" id="{B3D5BE62-2555-461A-38B2-AEC0C883E64F}"/>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61" name="テキスト ボックス 6">
            <a:extLst>
              <a:ext uri="{FF2B5EF4-FFF2-40B4-BE49-F238E27FC236}">
                <a16:creationId xmlns:a16="http://schemas.microsoft.com/office/drawing/2014/main" id="{6CDB3FFA-4DDC-E71E-EB86-439E21E6264A}"/>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332" name="object 33">
            <a:extLst>
              <a:ext uri="{FF2B5EF4-FFF2-40B4-BE49-F238E27FC236}">
                <a16:creationId xmlns:a16="http://schemas.microsoft.com/office/drawing/2014/main" id="{354C58E9-C0C6-CC4F-5B46-F7C94332692C}"/>
              </a:ext>
            </a:extLst>
          </p:cNvPr>
          <p:cNvGrpSpPr/>
          <p:nvPr/>
        </p:nvGrpSpPr>
        <p:grpSpPr>
          <a:xfrm>
            <a:off x="12333825" y="3728220"/>
            <a:ext cx="432434" cy="432434"/>
            <a:chOff x="909735" y="2161233"/>
            <a:chExt cx="432434" cy="432434"/>
          </a:xfrm>
        </p:grpSpPr>
        <p:sp>
          <p:nvSpPr>
            <p:cNvPr id="333" name="object 34">
              <a:extLst>
                <a:ext uri="{FF2B5EF4-FFF2-40B4-BE49-F238E27FC236}">
                  <a16:creationId xmlns:a16="http://schemas.microsoft.com/office/drawing/2014/main" id="{A18465F5-F374-B73C-829E-611C3D4426E1}"/>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334" name="object 35">
              <a:extLst>
                <a:ext uri="{FF2B5EF4-FFF2-40B4-BE49-F238E27FC236}">
                  <a16:creationId xmlns:a16="http://schemas.microsoft.com/office/drawing/2014/main" id="{F1FE5C81-0A12-6AEB-856D-FFD979986915}"/>
                </a:ext>
              </a:extLst>
            </p:cNvPr>
            <p:cNvPicPr/>
            <p:nvPr/>
          </p:nvPicPr>
          <p:blipFill>
            <a:blip r:embed="rId13" cstate="print"/>
            <a:stretch>
              <a:fillRect/>
            </a:stretch>
          </p:blipFill>
          <p:spPr>
            <a:xfrm>
              <a:off x="972442" y="2324323"/>
              <a:ext cx="87109" cy="106311"/>
            </a:xfrm>
            <a:prstGeom prst="rect">
              <a:avLst/>
            </a:prstGeom>
          </p:spPr>
        </p:pic>
        <p:pic>
          <p:nvPicPr>
            <p:cNvPr id="335" name="object 36">
              <a:extLst>
                <a:ext uri="{FF2B5EF4-FFF2-40B4-BE49-F238E27FC236}">
                  <a16:creationId xmlns:a16="http://schemas.microsoft.com/office/drawing/2014/main" id="{F4506A94-8F80-1C7D-00ED-9CC83F687A26}"/>
                </a:ext>
              </a:extLst>
            </p:cNvPr>
            <p:cNvPicPr/>
            <p:nvPr/>
          </p:nvPicPr>
          <p:blipFill>
            <a:blip r:embed="rId14" cstate="print"/>
            <a:stretch>
              <a:fillRect/>
            </a:stretch>
          </p:blipFill>
          <p:spPr>
            <a:xfrm>
              <a:off x="1079921" y="2323413"/>
              <a:ext cx="199285" cy="107861"/>
            </a:xfrm>
            <a:prstGeom prst="rect">
              <a:avLst/>
            </a:prstGeom>
          </p:spPr>
        </p:pic>
      </p:grpSp>
      <p:sp>
        <p:nvSpPr>
          <p:cNvPr id="178" name="テキスト ボックス 6">
            <a:extLst>
              <a:ext uri="{FF2B5EF4-FFF2-40B4-BE49-F238E27FC236}">
                <a16:creationId xmlns:a16="http://schemas.microsoft.com/office/drawing/2014/main" id="{FE47AA47-EFF8-4350-34AF-EA36F9A1AAC5}"/>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182" name="テキスト ボックス 181">
            <a:extLst>
              <a:ext uri="{FF2B5EF4-FFF2-40B4-BE49-F238E27FC236}">
                <a16:creationId xmlns:a16="http://schemas.microsoft.com/office/drawing/2014/main" id="{5A028F72-251E-46BD-1143-240E861AA106}"/>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184" name="テキスト ボックス 6">
            <a:extLst>
              <a:ext uri="{FF2B5EF4-FFF2-40B4-BE49-F238E27FC236}">
                <a16:creationId xmlns:a16="http://schemas.microsoft.com/office/drawing/2014/main" id="{AC8C7B62-82F1-DD9F-7A5A-8E15D2512CD1}"/>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186" name="表 185">
            <a:extLst>
              <a:ext uri="{FF2B5EF4-FFF2-40B4-BE49-F238E27FC236}">
                <a16:creationId xmlns:a16="http://schemas.microsoft.com/office/drawing/2014/main" id="{ECBB182F-817E-5331-90B5-2908303DF8B6}"/>
              </a:ext>
            </a:extLst>
          </p:cNvPr>
          <p:cNvGraphicFramePr>
            <a:graphicFrameLocks noGrp="1"/>
          </p:cNvGraphicFramePr>
          <p:nvPr>
            <p:extLst>
              <p:ext uri="{D42A27DB-BD31-4B8C-83A1-F6EECF244321}">
                <p14:modId xmlns:p14="http://schemas.microsoft.com/office/powerpoint/2010/main" val="963098574"/>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188" name="テキスト ボックス 274">
            <a:extLst>
              <a:ext uri="{FF2B5EF4-FFF2-40B4-BE49-F238E27FC236}">
                <a16:creationId xmlns:a16="http://schemas.microsoft.com/office/drawing/2014/main" id="{F4FF5C60-C7FC-F238-A845-627ED12CDD6D}"/>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70" y="130254"/>
            <a:ext cx="1815560"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寒冷地</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25</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a:t>
            </a: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81796" y="6765992"/>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60068"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58661"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205902" y="6756827"/>
            <a:ext cx="1206686" cy="1644323"/>
          </a:xfrm>
          <a:prstGeom prst="rect">
            <a:avLst/>
          </a:prstGeom>
        </p:spPr>
      </p:pic>
      <p:sp>
        <p:nvSpPr>
          <p:cNvPr id="146" name="テキスト ボックス 145"/>
          <p:cNvSpPr txBox="1"/>
          <p:nvPr/>
        </p:nvSpPr>
        <p:spPr>
          <a:xfrm>
            <a:off x="7033748"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800622"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7024759"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80252"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73521"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81154"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45388"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131001"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55577"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31309"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52291" y="863043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779260"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79" y="4254816"/>
            <a:ext cx="461964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9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仙台</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よりそう＋</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K</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シーズン＆タイム）</a:t>
            </a:r>
            <a:endPar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49" y="5198195"/>
            <a:ext cx="4524111"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CHP-37AZ2K</a:t>
            </a:r>
            <a:r>
              <a:rPr kumimoji="1" lang="ja-JP" altLang="en-US" sz="600" dirty="0">
                <a:latin typeface="メイリオ" panose="020B0604030504040204" pitchFamily="50" charset="-128"/>
                <a:ea typeface="メイリオ" panose="020B0604030504040204" pitchFamily="50" charset="-128"/>
              </a:rPr>
              <a:t>において。仙台地区、給湯（保温）負荷は、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日）に基づき試算。 運転モードはお買い上げ時の設定、ソーラーモードアプリは積極モード設定。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・東北電力「よりそう</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シーズン＆タイム」</a:t>
            </a:r>
            <a:r>
              <a:rPr kumimoji="1" lang="zh-TW" altLang="en-US" sz="600" dirty="0">
                <a:latin typeface="メイリオ" panose="020B0604030504040204" pitchFamily="50" charset="-128"/>
                <a:ea typeface="メイリオ" panose="020B0604030504040204" pitchFamily="50" charset="-128"/>
              </a:rPr>
              <a:t>夜間料金</a:t>
            </a:r>
            <a:r>
              <a:rPr kumimoji="1" lang="en-US" altLang="ja-JP" sz="600" dirty="0">
                <a:latin typeface="メイリオ" panose="020B0604030504040204" pitchFamily="50" charset="-128"/>
                <a:ea typeface="メイリオ" panose="020B0604030504040204" pitchFamily="50" charset="-128"/>
              </a:rPr>
              <a:t>27.95</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zh-TW" sz="600" dirty="0">
                <a:latin typeface="メイリオ" panose="020B0604030504040204" pitchFamily="50" charset="-128"/>
                <a:ea typeface="メイリオ" panose="020B0604030504040204" pitchFamily="50" charset="-128"/>
              </a:rPr>
              <a:t>-8.80</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、再生可能エネル</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グコストは、季節や地域、運転モードの設定、ご利用状況、電力契約等により異なります。太陽光発電の自家消費</a:t>
            </a:r>
            <a:endParaRPr kumimoji="1" lang="en-US" altLang="ja-JP" sz="600" dirty="0">
              <a:latin typeface="メイリオ" panose="020B0604030504040204" pitchFamily="50" charset="-128"/>
              <a:ea typeface="メイリオ" panose="020B0604030504040204" pitchFamily="50" charset="-128"/>
            </a:endParaRPr>
          </a:p>
          <a:p>
            <a:r>
              <a:rPr kumimoji="1" lang="en-US" altLang="ja-JP" sz="600" dirty="0">
                <a:latin typeface="メイリオ" panose="020B0604030504040204" pitchFamily="50" charset="-128"/>
                <a:ea typeface="メイリオ" panose="020B0604030504040204" pitchFamily="50" charset="-128"/>
              </a:rPr>
              <a:t>     </a:t>
            </a:r>
            <a:r>
              <a:rPr kumimoji="1" lang="ja-JP" altLang="en-US" sz="600" dirty="0">
                <a:latin typeface="メイリオ" panose="020B0604030504040204" pitchFamily="50" charset="-128"/>
                <a:ea typeface="メイリオ" panose="020B0604030504040204" pitchFamily="50" charset="-128"/>
              </a:rPr>
              <a:t> 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35,100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27,900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7,200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5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A</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a:t>
            </a:r>
            <a:r>
              <a:rPr kumimoji="1" lang="en-US" altLang="ja-JP" sz="1200" b="1">
                <a:solidFill>
                  <a:prstClr val="black"/>
                </a:solidFill>
                <a:latin typeface="メイリオ" panose="020B0604030504040204" pitchFamily="50" charset="-128"/>
                <a:ea typeface="メイリオ" panose="020B0604030504040204" pitchFamily="50" charset="-128"/>
              </a:rPr>
              <a:t>r</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5009</TotalTime>
  <Words>1589</Words>
  <Application>Microsoft Office PowerPoint</Application>
  <PresentationFormat>A3 297x420 mm</PresentationFormat>
  <Paragraphs>208</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336</cp:revision>
  <cp:lastPrinted>2026-02-24T23:50:15Z</cp:lastPrinted>
  <dcterms:created xsi:type="dcterms:W3CDTF">2020-12-15T06:24:16Z</dcterms:created>
  <dcterms:modified xsi:type="dcterms:W3CDTF">2026-10-06T08:55:10Z</dcterms:modified>
</cp:coreProperties>
</file>