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3775"/>
    <a:srgbClr val="E2D161"/>
    <a:srgbClr val="9C9C9C"/>
    <a:srgbClr val="F18E1E"/>
    <a:srgbClr val="89BA39"/>
    <a:srgbClr val="5BAA6C"/>
    <a:srgbClr val="0053A2"/>
    <a:srgbClr val="181000"/>
    <a:srgbClr val="2EA7B0"/>
    <a:srgbClr val="008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77" autoAdjust="0"/>
    <p:restoredTop sz="95062" autoAdjust="0"/>
  </p:normalViewPr>
  <p:slideViewPr>
    <p:cSldViewPr snapToGrid="0" snapToObjects="1">
      <p:cViewPr varScale="1">
        <p:scale>
          <a:sx n="53" d="100"/>
          <a:sy n="53" d="100"/>
        </p:scale>
        <p:origin x="1116" y="90"/>
      </p:cViewPr>
      <p:guideLst>
        <p:guide orient="horz" pos="3367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6967"/>
          </a:xfrm>
          <a:prstGeom prst="rect">
            <a:avLst/>
          </a:prstGeom>
        </p:spPr>
        <p:txBody>
          <a:bodyPr vert="horz" lIns="96012" tIns="48006" rIns="96012" bIns="48006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6012" tIns="48006" rIns="96012" bIns="48006" rtlCol="0"/>
          <a:lstStyle>
            <a:lvl1pPr algn="r">
              <a:defRPr sz="1300"/>
            </a:lvl1pPr>
          </a:lstStyle>
          <a:p>
            <a:fld id="{A974421A-7FF4-4A49-94C6-37B33DB520EF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85975" y="744538"/>
            <a:ext cx="263525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12" tIns="48006" rIns="96012" bIns="4800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6012" tIns="48006" rIns="96012" bIns="4800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6" cy="496967"/>
          </a:xfrm>
          <a:prstGeom prst="rect">
            <a:avLst/>
          </a:prstGeom>
        </p:spPr>
        <p:txBody>
          <a:bodyPr vert="horz" lIns="96012" tIns="48006" rIns="96012" bIns="48006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6"/>
            <a:ext cx="2949786" cy="496967"/>
          </a:xfrm>
          <a:prstGeom prst="rect">
            <a:avLst/>
          </a:prstGeom>
        </p:spPr>
        <p:txBody>
          <a:bodyPr vert="horz" lIns="96012" tIns="48006" rIns="96012" bIns="48006" rtlCol="0" anchor="b"/>
          <a:lstStyle>
            <a:lvl1pPr algn="r">
              <a:defRPr sz="1300"/>
            </a:lvl1pPr>
          </a:lstStyle>
          <a:p>
            <a:fld id="{02162F23-8486-41F7-9ECE-A9CF527821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823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62F23-8486-41F7-9ECE-A9CF527821D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345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62F23-8486-41F7-9ECE-A9CF527821D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3945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FF9DA-5635-B04C-A2CF-0F7A7337F28D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32FF-5547-074F-AFB1-992864674A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838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FF9DA-5635-B04C-A2CF-0F7A7337F28D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32FF-5547-074F-AFB1-992864674A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9099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FF9DA-5635-B04C-A2CF-0F7A7337F28D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32FF-5547-074F-AFB1-992864674A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121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FF9DA-5635-B04C-A2CF-0F7A7337F28D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32FF-5547-074F-AFB1-992864674A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779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FF9DA-5635-B04C-A2CF-0F7A7337F28D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32FF-5547-074F-AFB1-992864674A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765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FF9DA-5635-B04C-A2CF-0F7A7337F28D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32FF-5547-074F-AFB1-992864674A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9677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FF9DA-5635-B04C-A2CF-0F7A7337F28D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32FF-5547-074F-AFB1-992864674A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156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FF9DA-5635-B04C-A2CF-0F7A7337F28D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32FF-5547-074F-AFB1-992864674A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10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FF9DA-5635-B04C-A2CF-0F7A7337F28D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32FF-5547-074F-AFB1-992864674A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8772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FF9DA-5635-B04C-A2CF-0F7A7337F28D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32FF-5547-074F-AFB1-992864674A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802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FF9DA-5635-B04C-A2CF-0F7A7337F28D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32FF-5547-074F-AFB1-992864674A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5977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FF9DA-5635-B04C-A2CF-0F7A7337F28D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932FF-5547-074F-AFB1-992864674A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94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3" Type="http://schemas.openxmlformats.org/officeDocument/2006/relationships/image" Target="../media/image1.jp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jp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9" Type="http://schemas.openxmlformats.org/officeDocument/2006/relationships/image" Target="../media/image81.png"/><Relationship Id="rId3" Type="http://schemas.openxmlformats.org/officeDocument/2006/relationships/image" Target="../media/image45.jpg"/><Relationship Id="rId21" Type="http://schemas.openxmlformats.org/officeDocument/2006/relationships/image" Target="../media/image63.png"/><Relationship Id="rId34" Type="http://schemas.openxmlformats.org/officeDocument/2006/relationships/image" Target="../media/image76.png"/><Relationship Id="rId42" Type="http://schemas.openxmlformats.org/officeDocument/2006/relationships/image" Target="../media/image84.png"/><Relationship Id="rId47" Type="http://schemas.openxmlformats.org/officeDocument/2006/relationships/image" Target="../media/image89.png"/><Relationship Id="rId50" Type="http://schemas.openxmlformats.org/officeDocument/2006/relationships/image" Target="../media/image92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33" Type="http://schemas.openxmlformats.org/officeDocument/2006/relationships/image" Target="../media/image75.png"/><Relationship Id="rId38" Type="http://schemas.openxmlformats.org/officeDocument/2006/relationships/image" Target="../media/image80.png"/><Relationship Id="rId46" Type="http://schemas.openxmlformats.org/officeDocument/2006/relationships/image" Target="../media/image8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71.png"/><Relationship Id="rId41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32" Type="http://schemas.openxmlformats.org/officeDocument/2006/relationships/image" Target="../media/image74.png"/><Relationship Id="rId37" Type="http://schemas.openxmlformats.org/officeDocument/2006/relationships/image" Target="../media/image79.png"/><Relationship Id="rId40" Type="http://schemas.openxmlformats.org/officeDocument/2006/relationships/image" Target="../media/image82.png"/><Relationship Id="rId45" Type="http://schemas.openxmlformats.org/officeDocument/2006/relationships/image" Target="../media/image87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36" Type="http://schemas.openxmlformats.org/officeDocument/2006/relationships/image" Target="../media/image78.png"/><Relationship Id="rId49" Type="http://schemas.openxmlformats.org/officeDocument/2006/relationships/image" Target="../media/image91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31" Type="http://schemas.openxmlformats.org/officeDocument/2006/relationships/image" Target="../media/image73.png"/><Relationship Id="rId44" Type="http://schemas.openxmlformats.org/officeDocument/2006/relationships/image" Target="../media/image86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Relationship Id="rId30" Type="http://schemas.openxmlformats.org/officeDocument/2006/relationships/image" Target="../media/image72.png"/><Relationship Id="rId35" Type="http://schemas.openxmlformats.org/officeDocument/2006/relationships/image" Target="../media/image77.png"/><Relationship Id="rId43" Type="http://schemas.openxmlformats.org/officeDocument/2006/relationships/image" Target="../media/image85.png"/><Relationship Id="rId48" Type="http://schemas.openxmlformats.org/officeDocument/2006/relationships/image" Target="../media/image90.png"/><Relationship Id="rId8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図 28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"/>
          <a:stretch/>
        </p:blipFill>
        <p:spPr>
          <a:xfrm>
            <a:off x="7344" y="176188"/>
            <a:ext cx="7560993" cy="10514128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4CAEB4BC-4571-0AA4-BD16-C45782C50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976" y="756586"/>
            <a:ext cx="4248921" cy="1161290"/>
          </a:xfrm>
          <a:prstGeom prst="rect">
            <a:avLst/>
          </a:prstGeom>
        </p:spPr>
      </p:pic>
      <p:pic>
        <p:nvPicPr>
          <p:cNvPr id="171" name="図 170">
            <a:extLst>
              <a:ext uri="{FF2B5EF4-FFF2-40B4-BE49-F238E27FC236}">
                <a16:creationId xmlns:a16="http://schemas.microsoft.com/office/drawing/2014/main" id="{7D360556-F788-8F62-B0F3-77CCF4FB9C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347" y="3110889"/>
            <a:ext cx="6946406" cy="423673"/>
          </a:xfrm>
          <a:prstGeom prst="rect">
            <a:avLst/>
          </a:prstGeom>
        </p:spPr>
      </p:pic>
      <p:pic>
        <p:nvPicPr>
          <p:cNvPr id="181" name="図 180">
            <a:extLst>
              <a:ext uri="{FF2B5EF4-FFF2-40B4-BE49-F238E27FC236}">
                <a16:creationId xmlns:a16="http://schemas.microsoft.com/office/drawing/2014/main" id="{5144A813-B085-2ECD-98CE-A5F6B9D159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0090" y="3155242"/>
            <a:ext cx="637033" cy="374905"/>
          </a:xfrm>
          <a:prstGeom prst="rect">
            <a:avLst/>
          </a:prstGeom>
        </p:spPr>
      </p:pic>
      <p:pic>
        <p:nvPicPr>
          <p:cNvPr id="183" name="図 182">
            <a:extLst>
              <a:ext uri="{FF2B5EF4-FFF2-40B4-BE49-F238E27FC236}">
                <a16:creationId xmlns:a16="http://schemas.microsoft.com/office/drawing/2014/main" id="{376FE9CA-17F4-C2F3-6EF4-FE4EBA744D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398" y="4924455"/>
            <a:ext cx="6949454" cy="423673"/>
          </a:xfrm>
          <a:prstGeom prst="rect">
            <a:avLst/>
          </a:prstGeom>
          <a:ln>
            <a:noFill/>
          </a:ln>
        </p:spPr>
      </p:pic>
      <p:pic>
        <p:nvPicPr>
          <p:cNvPr id="184" name="図 183">
            <a:extLst>
              <a:ext uri="{FF2B5EF4-FFF2-40B4-BE49-F238E27FC236}">
                <a16:creationId xmlns:a16="http://schemas.microsoft.com/office/drawing/2014/main" id="{F1BDD040-6F5C-9643-8214-730099345C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0090" y="4941002"/>
            <a:ext cx="637033" cy="374905"/>
          </a:xfrm>
          <a:prstGeom prst="rect">
            <a:avLst/>
          </a:prstGeom>
        </p:spPr>
      </p:pic>
      <p:pic>
        <p:nvPicPr>
          <p:cNvPr id="186" name="図 185">
            <a:extLst>
              <a:ext uri="{FF2B5EF4-FFF2-40B4-BE49-F238E27FC236}">
                <a16:creationId xmlns:a16="http://schemas.microsoft.com/office/drawing/2014/main" id="{242A0207-83C3-8313-CD9D-61692097275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5636"/>
          <a:stretch/>
        </p:blipFill>
        <p:spPr>
          <a:xfrm>
            <a:off x="6741053" y="4962065"/>
            <a:ext cx="448057" cy="518105"/>
          </a:xfrm>
          <a:prstGeom prst="rect">
            <a:avLst/>
          </a:prstGeom>
          <a:solidFill>
            <a:schemeClr val="bg1"/>
          </a:solidFill>
          <a:ln w="6350">
            <a:solidFill>
              <a:srgbClr val="9C9C9C"/>
            </a:solidFill>
          </a:ln>
        </p:spPr>
      </p:pic>
      <p:pic>
        <p:nvPicPr>
          <p:cNvPr id="188" name="図 187">
            <a:extLst>
              <a:ext uri="{FF2B5EF4-FFF2-40B4-BE49-F238E27FC236}">
                <a16:creationId xmlns:a16="http://schemas.microsoft.com/office/drawing/2014/main" id="{9A862CC7-AF00-374C-1BC9-83672B0B1D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6470" y="7451142"/>
            <a:ext cx="3471679" cy="234696"/>
          </a:xfrm>
          <a:prstGeom prst="rect">
            <a:avLst/>
          </a:prstGeom>
        </p:spPr>
      </p:pic>
      <p:pic>
        <p:nvPicPr>
          <p:cNvPr id="190" name="図 189">
            <a:extLst>
              <a:ext uri="{FF2B5EF4-FFF2-40B4-BE49-F238E27FC236}">
                <a16:creationId xmlns:a16="http://schemas.microsoft.com/office/drawing/2014/main" id="{9CFAFCCA-B263-825B-0322-DADCE1DD766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6509"/>
          <a:stretch/>
        </p:blipFill>
        <p:spPr>
          <a:xfrm>
            <a:off x="6718930" y="7485190"/>
            <a:ext cx="448057" cy="522034"/>
          </a:xfrm>
          <a:prstGeom prst="rect">
            <a:avLst/>
          </a:prstGeom>
          <a:ln w="6350">
            <a:solidFill>
              <a:srgbClr val="9C9C9C"/>
            </a:solidFill>
          </a:ln>
        </p:spPr>
      </p:pic>
      <p:pic>
        <p:nvPicPr>
          <p:cNvPr id="192" name="図 191">
            <a:extLst>
              <a:ext uri="{FF2B5EF4-FFF2-40B4-BE49-F238E27FC236}">
                <a16:creationId xmlns:a16="http://schemas.microsoft.com/office/drawing/2014/main" id="{1423C8E3-21D3-8DCF-F1B8-26022D6838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7976" y="7436202"/>
            <a:ext cx="3337567" cy="237744"/>
          </a:xfrm>
          <a:prstGeom prst="rect">
            <a:avLst/>
          </a:prstGeom>
        </p:spPr>
      </p:pic>
      <p:pic>
        <p:nvPicPr>
          <p:cNvPr id="194" name="図 193">
            <a:extLst>
              <a:ext uri="{FF2B5EF4-FFF2-40B4-BE49-F238E27FC236}">
                <a16:creationId xmlns:a16="http://schemas.microsoft.com/office/drawing/2014/main" id="{B47E2581-BAC5-752C-8642-0CB69B8BF0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32939" y="7456943"/>
            <a:ext cx="448057" cy="524257"/>
          </a:xfrm>
          <a:prstGeom prst="rect">
            <a:avLst/>
          </a:prstGeom>
        </p:spPr>
      </p:pic>
      <p:pic>
        <p:nvPicPr>
          <p:cNvPr id="198" name="図 197">
            <a:extLst>
              <a:ext uri="{FF2B5EF4-FFF2-40B4-BE49-F238E27FC236}">
                <a16:creationId xmlns:a16="http://schemas.microsoft.com/office/drawing/2014/main" id="{376A309F-42F5-1F83-B6A3-22F33DDA231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1786" y="8979217"/>
            <a:ext cx="6949454" cy="234696"/>
          </a:xfrm>
          <a:prstGeom prst="rect">
            <a:avLst/>
          </a:prstGeom>
        </p:spPr>
      </p:pic>
      <p:pic>
        <p:nvPicPr>
          <p:cNvPr id="202" name="図 201">
            <a:extLst>
              <a:ext uri="{FF2B5EF4-FFF2-40B4-BE49-F238E27FC236}">
                <a16:creationId xmlns:a16="http://schemas.microsoft.com/office/drawing/2014/main" id="{03F01054-99F8-3603-CE51-3902EC5C2CD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4993" y="3638232"/>
            <a:ext cx="920498" cy="158496"/>
          </a:xfrm>
          <a:prstGeom prst="rect">
            <a:avLst/>
          </a:prstGeom>
        </p:spPr>
      </p:pic>
      <p:pic>
        <p:nvPicPr>
          <p:cNvPr id="204" name="図 203">
            <a:extLst>
              <a:ext uri="{FF2B5EF4-FFF2-40B4-BE49-F238E27FC236}">
                <a16:creationId xmlns:a16="http://schemas.microsoft.com/office/drawing/2014/main" id="{54F351D4-54AB-926E-7E5D-992340107EB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4895" y="3932364"/>
            <a:ext cx="716281" cy="755906"/>
          </a:xfrm>
          <a:prstGeom prst="rect">
            <a:avLst/>
          </a:prstGeom>
        </p:spPr>
      </p:pic>
      <p:pic>
        <p:nvPicPr>
          <p:cNvPr id="206" name="図 205">
            <a:extLst>
              <a:ext uri="{FF2B5EF4-FFF2-40B4-BE49-F238E27FC236}">
                <a16:creationId xmlns:a16="http://schemas.microsoft.com/office/drawing/2014/main" id="{40907642-D67F-E7D1-8A04-8B255413908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63549" y="3942801"/>
            <a:ext cx="789434" cy="740666"/>
          </a:xfrm>
          <a:prstGeom prst="rect">
            <a:avLst/>
          </a:prstGeom>
        </p:spPr>
      </p:pic>
      <p:pic>
        <p:nvPicPr>
          <p:cNvPr id="208" name="図 207">
            <a:extLst>
              <a:ext uri="{FF2B5EF4-FFF2-40B4-BE49-F238E27FC236}">
                <a16:creationId xmlns:a16="http://schemas.microsoft.com/office/drawing/2014/main" id="{49FCE079-07DF-964B-80BE-23EF6C36FCD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95338" y="4062491"/>
            <a:ext cx="146304" cy="374905"/>
          </a:xfrm>
          <a:prstGeom prst="rect">
            <a:avLst/>
          </a:prstGeom>
        </p:spPr>
      </p:pic>
      <p:pic>
        <p:nvPicPr>
          <p:cNvPr id="210" name="図 209">
            <a:extLst>
              <a:ext uri="{FF2B5EF4-FFF2-40B4-BE49-F238E27FC236}">
                <a16:creationId xmlns:a16="http://schemas.microsoft.com/office/drawing/2014/main" id="{712F8BAF-B624-ECAD-971F-1F9AE4370CD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52628" y="4064228"/>
            <a:ext cx="146304" cy="374905"/>
          </a:xfrm>
          <a:prstGeom prst="rect">
            <a:avLst/>
          </a:prstGeom>
        </p:spPr>
      </p:pic>
      <p:pic>
        <p:nvPicPr>
          <p:cNvPr id="214" name="図 213">
            <a:extLst>
              <a:ext uri="{FF2B5EF4-FFF2-40B4-BE49-F238E27FC236}">
                <a16:creationId xmlns:a16="http://schemas.microsoft.com/office/drawing/2014/main" id="{2912E7DE-09EE-F403-17D7-5370F7D5E8E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84165" y="3946764"/>
            <a:ext cx="1240539" cy="402337"/>
          </a:xfrm>
          <a:prstGeom prst="rect">
            <a:avLst/>
          </a:prstGeom>
        </p:spPr>
      </p:pic>
      <p:pic>
        <p:nvPicPr>
          <p:cNvPr id="216" name="図 215">
            <a:extLst>
              <a:ext uri="{FF2B5EF4-FFF2-40B4-BE49-F238E27FC236}">
                <a16:creationId xmlns:a16="http://schemas.microsoft.com/office/drawing/2014/main" id="{47C9C563-14FD-19AC-575C-2FED7E48584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598577" y="3928588"/>
            <a:ext cx="1243587" cy="426721"/>
          </a:xfrm>
          <a:prstGeom prst="rect">
            <a:avLst/>
          </a:prstGeom>
        </p:spPr>
      </p:pic>
      <p:pic>
        <p:nvPicPr>
          <p:cNvPr id="218" name="図 217">
            <a:extLst>
              <a:ext uri="{FF2B5EF4-FFF2-40B4-BE49-F238E27FC236}">
                <a16:creationId xmlns:a16="http://schemas.microsoft.com/office/drawing/2014/main" id="{0CC79FD7-93A2-F351-D690-BA89069E0D5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927994" y="3931636"/>
            <a:ext cx="1258827" cy="423673"/>
          </a:xfrm>
          <a:prstGeom prst="rect">
            <a:avLst/>
          </a:prstGeom>
        </p:spPr>
      </p:pic>
      <p:sp>
        <p:nvSpPr>
          <p:cNvPr id="220" name="テキスト ボックス 219">
            <a:extLst>
              <a:ext uri="{FF2B5EF4-FFF2-40B4-BE49-F238E27FC236}">
                <a16:creationId xmlns:a16="http://schemas.microsoft.com/office/drawing/2014/main" id="{0D9E79BB-B76F-B085-1CB8-01C70F7C5EAF}"/>
              </a:ext>
            </a:extLst>
          </p:cNvPr>
          <p:cNvSpPr txBox="1"/>
          <p:nvPr/>
        </p:nvSpPr>
        <p:spPr>
          <a:xfrm>
            <a:off x="2108291" y="847694"/>
            <a:ext cx="83607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700" b="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低消費電力設計</a:t>
            </a:r>
            <a:endParaRPr lang="ja-JP" altLang="en-US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21" name="テキスト ボックス 220">
            <a:extLst>
              <a:ext uri="{FF2B5EF4-FFF2-40B4-BE49-F238E27FC236}">
                <a16:creationId xmlns:a16="http://schemas.microsoft.com/office/drawing/2014/main" id="{741BBB94-D476-19BC-6023-2D3473D24BA8}"/>
              </a:ext>
            </a:extLst>
          </p:cNvPr>
          <p:cNvSpPr txBox="1"/>
          <p:nvPr/>
        </p:nvSpPr>
        <p:spPr>
          <a:xfrm>
            <a:off x="3734974" y="1305869"/>
            <a:ext cx="99628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700" b="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よごれま栓タンク搭載</a:t>
            </a:r>
            <a:endParaRPr lang="ja-JP" altLang="en-US" sz="7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22" name="テキスト ボックス 221">
            <a:extLst>
              <a:ext uri="{FF2B5EF4-FFF2-40B4-BE49-F238E27FC236}">
                <a16:creationId xmlns:a16="http://schemas.microsoft.com/office/drawing/2014/main" id="{D6D7412B-A0D2-6509-4F0C-3DF2D4A7F3D4}"/>
              </a:ext>
            </a:extLst>
          </p:cNvPr>
          <p:cNvSpPr txBox="1"/>
          <p:nvPr/>
        </p:nvSpPr>
        <p:spPr>
          <a:xfrm>
            <a:off x="2100962" y="1312214"/>
            <a:ext cx="132810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900"/>
              </a:lnSpc>
            </a:pPr>
            <a:r>
              <a:rPr lang="ja-JP" altLang="en-US" sz="700" b="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最速約</a:t>
            </a:r>
            <a:r>
              <a:rPr lang="en-US" altLang="ja-JP" sz="900" b="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</a:t>
            </a:r>
            <a:r>
              <a:rPr lang="ja-JP" altLang="en-US" sz="700" b="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秒　、</a:t>
            </a:r>
          </a:p>
          <a:p>
            <a:pPr algn="l">
              <a:lnSpc>
                <a:spcPts val="900"/>
              </a:lnSpc>
            </a:pPr>
            <a:r>
              <a:rPr lang="ja-JP" altLang="en-US" sz="700" b="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通常約</a:t>
            </a:r>
            <a:r>
              <a:rPr lang="en-US" altLang="ja-JP" sz="900" b="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55</a:t>
            </a:r>
            <a:r>
              <a:rPr lang="ja-JP" altLang="en-US" sz="700" b="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lang="en-US" altLang="ja-JP" sz="900" b="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65</a:t>
            </a:r>
            <a:r>
              <a:rPr lang="ja-JP" altLang="en-US" sz="700" b="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秒 　で点火！</a:t>
            </a:r>
            <a:endParaRPr lang="ja-JP" altLang="en-US" sz="7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24" name="テキスト ボックス 223">
            <a:extLst>
              <a:ext uri="{FF2B5EF4-FFF2-40B4-BE49-F238E27FC236}">
                <a16:creationId xmlns:a16="http://schemas.microsoft.com/office/drawing/2014/main" id="{32F659DB-952D-D4C9-CE43-0F9B9AF47F6D}"/>
              </a:ext>
            </a:extLst>
          </p:cNvPr>
          <p:cNvSpPr txBox="1"/>
          <p:nvPr/>
        </p:nvSpPr>
        <p:spPr>
          <a:xfrm>
            <a:off x="2518101" y="1327320"/>
            <a:ext cx="269775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" b="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※1</a:t>
            </a:r>
            <a:endParaRPr lang="ja-JP" altLang="en-US" sz="400" dirty="0"/>
          </a:p>
        </p:txBody>
      </p:sp>
      <p:sp>
        <p:nvSpPr>
          <p:cNvPr id="225" name="テキスト ボックス 224">
            <a:extLst>
              <a:ext uri="{FF2B5EF4-FFF2-40B4-BE49-F238E27FC236}">
                <a16:creationId xmlns:a16="http://schemas.microsoft.com/office/drawing/2014/main" id="{6CC0DA4D-2F29-F2DD-B8C6-0E2FEF2F7CFF}"/>
              </a:ext>
            </a:extLst>
          </p:cNvPr>
          <p:cNvSpPr txBox="1"/>
          <p:nvPr/>
        </p:nvSpPr>
        <p:spPr>
          <a:xfrm>
            <a:off x="2780256" y="1430385"/>
            <a:ext cx="269775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" b="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※2</a:t>
            </a:r>
            <a:endParaRPr lang="ja-JP" altLang="en-US" sz="400" dirty="0"/>
          </a:p>
        </p:txBody>
      </p:sp>
      <p:sp>
        <p:nvSpPr>
          <p:cNvPr id="227" name="テキスト ボックス 226">
            <a:extLst>
              <a:ext uri="{FF2B5EF4-FFF2-40B4-BE49-F238E27FC236}">
                <a16:creationId xmlns:a16="http://schemas.microsoft.com/office/drawing/2014/main" id="{BC858ADA-3532-528A-9234-A8069E50A5AF}"/>
              </a:ext>
            </a:extLst>
          </p:cNvPr>
          <p:cNvSpPr txBox="1"/>
          <p:nvPr/>
        </p:nvSpPr>
        <p:spPr>
          <a:xfrm>
            <a:off x="2586378" y="1905795"/>
            <a:ext cx="2529690" cy="164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60" dirty="0">
                <a:solidFill>
                  <a:srgbClr val="1407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※1 </a:t>
            </a:r>
            <a:r>
              <a:rPr lang="ja-JP" altLang="en-US" sz="470" dirty="0">
                <a:solidFill>
                  <a:srgbClr val="1407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秒速</a:t>
            </a:r>
            <a:r>
              <a:rPr lang="ja-JP" altLang="en-US" sz="470" b="0" i="0" u="none" strike="noStrike" baseline="0" dirty="0">
                <a:solidFill>
                  <a:srgbClr val="1407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タイマー・秒速点火の設定が必要です。　 </a:t>
            </a:r>
            <a:r>
              <a:rPr lang="en-US" altLang="ja-JP" sz="460" b="0" i="0" u="none" strike="noStrike" baseline="0" dirty="0">
                <a:solidFill>
                  <a:srgbClr val="1407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en-US" altLang="ja-JP" sz="470" b="0" i="0" u="none" strike="noStrike" baseline="0" dirty="0">
                <a:solidFill>
                  <a:srgbClr val="1407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 VX67</a:t>
            </a:r>
            <a:r>
              <a:rPr lang="ja-JP" altLang="en-US" sz="470" b="0" i="0" u="none" strike="noStrike" baseline="0" dirty="0">
                <a:solidFill>
                  <a:srgbClr val="1407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en-US" altLang="ja-JP" sz="470" b="0" i="0" u="none" strike="noStrike" baseline="0" dirty="0">
                <a:solidFill>
                  <a:srgbClr val="1407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73</a:t>
            </a:r>
            <a:r>
              <a:rPr lang="ja-JP" altLang="en-US" sz="470" b="0" i="0" u="none" strike="noStrike" baseline="0" dirty="0">
                <a:solidFill>
                  <a:srgbClr val="1407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タイプは約</a:t>
            </a:r>
            <a:r>
              <a:rPr lang="en-US" altLang="ja-JP" sz="470" b="0" i="0" u="none" strike="noStrike" baseline="0" dirty="0">
                <a:solidFill>
                  <a:srgbClr val="1407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120</a:t>
            </a:r>
            <a:r>
              <a:rPr lang="ja-JP" altLang="en-US" sz="470" b="0" i="0" u="none" strike="noStrike" baseline="0" dirty="0">
                <a:solidFill>
                  <a:srgbClr val="1407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秒。</a:t>
            </a:r>
            <a:endParaRPr lang="ja-JP" altLang="en-US" sz="47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9" name="テキスト ボックス 228">
            <a:extLst>
              <a:ext uri="{FF2B5EF4-FFF2-40B4-BE49-F238E27FC236}">
                <a16:creationId xmlns:a16="http://schemas.microsoft.com/office/drawing/2014/main" id="{1DBD83FC-2B67-AE95-52E7-139E61EB41E1}"/>
              </a:ext>
            </a:extLst>
          </p:cNvPr>
          <p:cNvSpPr txBox="1"/>
          <p:nvPr/>
        </p:nvSpPr>
        <p:spPr>
          <a:xfrm>
            <a:off x="424993" y="2086264"/>
            <a:ext cx="50415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700" b="0" i="0" u="none" strike="noStrike" baseline="0" dirty="0">
                <a:solidFill>
                  <a:srgbClr val="FFFFFF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電気代</a:t>
            </a:r>
            <a:r>
              <a:rPr lang="ja-JP" altLang="en-US" sz="3200" b="0" i="0" u="none" strike="noStrike" baseline="0" dirty="0">
                <a:solidFill>
                  <a:srgbClr val="FFFFFF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が</a:t>
            </a:r>
            <a:r>
              <a:rPr lang="ja-JP" altLang="en-US" sz="4700" b="0" i="0" u="none" strike="noStrike" baseline="0" dirty="0">
                <a:solidFill>
                  <a:srgbClr val="FFFFFF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一番安い</a:t>
            </a:r>
            <a:r>
              <a:rPr lang="en-US" altLang="ja-JP" sz="4700" b="0" i="0" u="none" strike="noStrike" baseline="0" dirty="0">
                <a:solidFill>
                  <a:srgbClr val="FFFFFF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!</a:t>
            </a:r>
            <a:endParaRPr lang="ja-JP" altLang="en-US" sz="47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231" name="テキスト ボックス 230">
            <a:extLst>
              <a:ext uri="{FF2B5EF4-FFF2-40B4-BE49-F238E27FC236}">
                <a16:creationId xmlns:a16="http://schemas.microsoft.com/office/drawing/2014/main" id="{59850461-4F29-57FA-D9FB-DE5582C02A73}"/>
              </a:ext>
            </a:extLst>
          </p:cNvPr>
          <p:cNvSpPr txBox="1"/>
          <p:nvPr/>
        </p:nvSpPr>
        <p:spPr>
          <a:xfrm>
            <a:off x="5202506" y="2237128"/>
            <a:ext cx="27932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b="0" i="0" u="none" strike="noStrike" baseline="0" dirty="0">
                <a:solidFill>
                  <a:srgbClr val="FFFFFF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★</a:t>
            </a:r>
            <a:endParaRPr lang="ja-JP" altLang="en-US" sz="800" dirty="0"/>
          </a:p>
        </p:txBody>
      </p:sp>
      <p:sp>
        <p:nvSpPr>
          <p:cNvPr id="236" name="テキスト ボックス 235">
            <a:extLst>
              <a:ext uri="{FF2B5EF4-FFF2-40B4-BE49-F238E27FC236}">
                <a16:creationId xmlns:a16="http://schemas.microsoft.com/office/drawing/2014/main" id="{39DEF8B6-86BA-EB0C-0FAA-B90597536B6A}"/>
              </a:ext>
            </a:extLst>
          </p:cNvPr>
          <p:cNvSpPr txBox="1"/>
          <p:nvPr/>
        </p:nvSpPr>
        <p:spPr>
          <a:xfrm>
            <a:off x="2051885" y="2844265"/>
            <a:ext cx="1853238" cy="1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★</a:t>
            </a:r>
            <a:r>
              <a:rPr lang="ja-JP" altLang="en-US" sz="450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２０２</a:t>
            </a:r>
            <a:r>
              <a:rPr lang="en-US" altLang="ja-JP" sz="450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sz="450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lang="ja-JP" altLang="en-US" sz="4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５月現在、</a:t>
            </a:r>
            <a:r>
              <a:rPr lang="en-US" altLang="ja-JP" sz="4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WZ</a:t>
            </a:r>
            <a:r>
              <a:rPr lang="ja-JP" altLang="en-US" sz="4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lang="en-US" altLang="ja-JP" sz="4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VX</a:t>
            </a:r>
            <a:r>
              <a:rPr lang="ja-JP" altLang="en-US" sz="4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シリーズ</a:t>
            </a:r>
            <a:r>
              <a:rPr lang="en-US" altLang="ja-JP" sz="4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3.6</a:t>
            </a:r>
            <a:r>
              <a:rPr lang="ja-JP" altLang="en-US" sz="4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ｋ</a:t>
            </a:r>
            <a:r>
              <a:rPr lang="en-US" altLang="ja-JP" sz="4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</a:t>
            </a:r>
            <a:r>
              <a:rPr lang="ja-JP" altLang="en-US" sz="4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lang="en-US" altLang="ja-JP" sz="4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4.6kW</a:t>
            </a:r>
            <a:r>
              <a:rPr lang="ja-JP" altLang="en-US" sz="4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において。</a:t>
            </a:r>
            <a:endParaRPr lang="en-US" altLang="ja-JP" sz="4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2" name="テキスト ボックス 241">
            <a:extLst>
              <a:ext uri="{FF2B5EF4-FFF2-40B4-BE49-F238E27FC236}">
                <a16:creationId xmlns:a16="http://schemas.microsoft.com/office/drawing/2014/main" id="{C4BA6C94-A35D-C3CB-6B8D-C7C7FF7D35C9}"/>
              </a:ext>
            </a:extLst>
          </p:cNvPr>
          <p:cNvSpPr txBox="1"/>
          <p:nvPr/>
        </p:nvSpPr>
        <p:spPr>
          <a:xfrm>
            <a:off x="1954269" y="3072132"/>
            <a:ext cx="27291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DC</a:t>
            </a:r>
            <a:r>
              <a:rPr lang="ja-JP" altLang="en-US" sz="12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モーター搭載で低消費電力を実現。</a:t>
            </a:r>
            <a:endParaRPr lang="ja-JP" altLang="en-US" sz="1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44" name="テキスト ボックス 243">
            <a:extLst>
              <a:ext uri="{FF2B5EF4-FFF2-40B4-BE49-F238E27FC236}">
                <a16:creationId xmlns:a16="http://schemas.microsoft.com/office/drawing/2014/main" id="{70B39ABC-522E-58C1-325B-CD3B982D48BB}"/>
              </a:ext>
            </a:extLst>
          </p:cNvPr>
          <p:cNvSpPr txBox="1"/>
          <p:nvPr/>
        </p:nvSpPr>
        <p:spPr>
          <a:xfrm>
            <a:off x="1938482" y="3291620"/>
            <a:ext cx="3333249" cy="238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94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足もとあったかルーバーとロング温風</a:t>
            </a:r>
            <a:r>
              <a:rPr lang="en-US" altLang="ja-JP" sz="94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1/f </a:t>
            </a:r>
            <a:r>
              <a:rPr lang="ja-JP" altLang="en-US" sz="94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で温風が遠くまで届く。</a:t>
            </a:r>
            <a:endParaRPr lang="ja-JP" altLang="en-US" sz="94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46" name="テキスト ボックス 245">
            <a:extLst>
              <a:ext uri="{FF2B5EF4-FFF2-40B4-BE49-F238E27FC236}">
                <a16:creationId xmlns:a16="http://schemas.microsoft.com/office/drawing/2014/main" id="{5B6A9EDE-06F5-B236-FA8B-31999698A616}"/>
              </a:ext>
            </a:extLst>
          </p:cNvPr>
          <p:cNvSpPr txBox="1"/>
          <p:nvPr/>
        </p:nvSpPr>
        <p:spPr>
          <a:xfrm>
            <a:off x="1345491" y="3555209"/>
            <a:ext cx="5570912" cy="350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700"/>
              </a:lnSpc>
            </a:pPr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足もとあったかルーバー  </a:t>
            </a:r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ルーバースイング  </a:t>
            </a:r>
            <a:r>
              <a:rPr lang="ja-JP" altLang="en-US" sz="455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ターボモード  </a:t>
            </a:r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ロング温風</a:t>
            </a:r>
            <a:r>
              <a:rPr lang="en-US" altLang="ja-JP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1/f  </a:t>
            </a:r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光触媒除菌・脱臭フィルター  </a:t>
            </a:r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においとり触媒  </a:t>
            </a:r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ニオイカットメカ  </a:t>
            </a:r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クリーン消火（プレミアム消臭「極」制御）　</a:t>
            </a:r>
          </a:p>
          <a:p>
            <a:pPr algn="l">
              <a:lnSpc>
                <a:spcPts val="700"/>
              </a:lnSpc>
            </a:pPr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タンクモニター　</a:t>
            </a:r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灯油切れカウントダウン表示</a:t>
            </a:r>
            <a:r>
              <a:rPr lang="ja-JP" altLang="en-US" sz="45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トリプルフロー　</a:t>
            </a:r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省エネセンサー　</a:t>
            </a:r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エコガイド　</a:t>
            </a:r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火力セレクト　</a:t>
            </a:r>
            <a:r>
              <a:rPr lang="ja-JP" altLang="en-US" sz="425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</a:t>
            </a:r>
            <a:r>
              <a:rPr lang="en-US" altLang="ja-JP" sz="80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eco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モード　</a:t>
            </a:r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リモコン　</a:t>
            </a:r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en-US" altLang="ja-JP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年バックアップタイマー　</a:t>
            </a:r>
          </a:p>
          <a:p>
            <a:pPr algn="l">
              <a:lnSpc>
                <a:spcPts val="700"/>
              </a:lnSpc>
            </a:pPr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大型大文字バックライト液晶</a:t>
            </a:r>
            <a:r>
              <a:rPr lang="ja-JP" altLang="en-US" sz="50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ダブル表示（時間・温度）</a:t>
            </a:r>
            <a:r>
              <a:rPr lang="ja-JP" altLang="en-US" sz="45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秒速タイマー　</a:t>
            </a:r>
            <a:r>
              <a:rPr lang="ja-JP" altLang="en-US" sz="425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秒速点火　</a:t>
            </a:r>
            <a:r>
              <a:rPr lang="ja-JP" altLang="en-US" sz="45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ダブルタイマー　</a:t>
            </a:r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トリプルサイン（</a:t>
            </a:r>
            <a:r>
              <a:rPr lang="en-US" altLang="ja-JP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色）　</a:t>
            </a:r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そのままキャリーよごれま栓</a:t>
            </a:r>
            <a:r>
              <a:rPr lang="en-US" altLang="ja-JP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7.2L</a:t>
            </a:r>
            <a:endParaRPr lang="ja-JP" altLang="en-US" sz="5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48" name="テキスト ボックス 247">
            <a:extLst>
              <a:ext uri="{FF2B5EF4-FFF2-40B4-BE49-F238E27FC236}">
                <a16:creationId xmlns:a16="http://schemas.microsoft.com/office/drawing/2014/main" id="{369B4139-0210-AB60-D384-B990A44C0089}"/>
              </a:ext>
            </a:extLst>
          </p:cNvPr>
          <p:cNvSpPr txBox="1"/>
          <p:nvPr/>
        </p:nvSpPr>
        <p:spPr>
          <a:xfrm>
            <a:off x="2245143" y="3904244"/>
            <a:ext cx="48604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コンクリート</a:t>
            </a:r>
          </a:p>
          <a:p>
            <a:pPr algn="l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 （集合）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49" name="テキスト ボックス 248">
            <a:extLst>
              <a:ext uri="{FF2B5EF4-FFF2-40B4-BE49-F238E27FC236}">
                <a16:creationId xmlns:a16="http://schemas.microsoft.com/office/drawing/2014/main" id="{892F24FB-9F05-D7CD-DF99-0C01261A9A67}"/>
              </a:ext>
            </a:extLst>
          </p:cNvPr>
          <p:cNvSpPr txBox="1"/>
          <p:nvPr/>
        </p:nvSpPr>
        <p:spPr>
          <a:xfrm>
            <a:off x="1698343" y="3910112"/>
            <a:ext cx="3900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木造</a:t>
            </a:r>
            <a:endParaRPr lang="en-US" altLang="ja-JP" sz="450" dirty="0">
              <a:solidFill>
                <a:srgbClr val="1407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（戸建）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51" name="テキスト ボックス 250">
            <a:extLst>
              <a:ext uri="{FF2B5EF4-FFF2-40B4-BE49-F238E27FC236}">
                <a16:creationId xmlns:a16="http://schemas.microsoft.com/office/drawing/2014/main" id="{84146FE9-FA1F-3A79-D3B4-CBFEDC245DD3}"/>
              </a:ext>
            </a:extLst>
          </p:cNvPr>
          <p:cNvSpPr txBox="1"/>
          <p:nvPr/>
        </p:nvSpPr>
        <p:spPr>
          <a:xfrm>
            <a:off x="1877608" y="3843317"/>
            <a:ext cx="4912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</a:t>
            </a:r>
            <a:r>
              <a:rPr lang="ja-JP" altLang="en-US" sz="6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畳</a:t>
            </a:r>
            <a:endParaRPr lang="ja-JP" altLang="en-US" sz="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52" name="テキスト ボックス 251">
            <a:extLst>
              <a:ext uri="{FF2B5EF4-FFF2-40B4-BE49-F238E27FC236}">
                <a16:creationId xmlns:a16="http://schemas.microsoft.com/office/drawing/2014/main" id="{581348C5-BD05-9F67-34F5-591AC1159D60}"/>
              </a:ext>
            </a:extLst>
          </p:cNvPr>
          <p:cNvSpPr txBox="1"/>
          <p:nvPr/>
        </p:nvSpPr>
        <p:spPr>
          <a:xfrm>
            <a:off x="2526329" y="3844296"/>
            <a:ext cx="6088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13</a:t>
            </a:r>
            <a:r>
              <a:rPr lang="ja-JP" altLang="en-US" sz="6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panose="020B0604020202020204" pitchFamily="34" charset="0"/>
              </a:rPr>
              <a:t>畳</a:t>
            </a:r>
            <a:r>
              <a:rPr lang="ja-JP" altLang="en-US" sz="5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まで</a:t>
            </a:r>
            <a:endParaRPr lang="ja-JP" altLang="en-US" sz="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54" name="テキスト ボックス 253">
            <a:extLst>
              <a:ext uri="{FF2B5EF4-FFF2-40B4-BE49-F238E27FC236}">
                <a16:creationId xmlns:a16="http://schemas.microsoft.com/office/drawing/2014/main" id="{AFBB0F41-C53F-DD9A-E37E-9B895785FE0B}"/>
              </a:ext>
            </a:extLst>
          </p:cNvPr>
          <p:cNvSpPr txBox="1"/>
          <p:nvPr/>
        </p:nvSpPr>
        <p:spPr>
          <a:xfrm>
            <a:off x="2694282" y="4075548"/>
            <a:ext cx="4860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i="1" u="none" strike="noStrike" kern="0" spc="-90" dirty="0">
                <a:solidFill>
                  <a:srgbClr val="140700"/>
                </a:solidFill>
                <a:latin typeface="DIN-Medium"/>
              </a:rPr>
              <a:t>55</a:t>
            </a:r>
            <a:r>
              <a:rPr lang="ja-JP" altLang="en-US" sz="600" b="0" i="1" u="none" strike="noStrike" kern="0" spc="-90" dirty="0">
                <a:solidFill>
                  <a:srgbClr val="140700"/>
                </a:solidFill>
                <a:latin typeface="PA1GothicStd-Medium"/>
              </a:rPr>
              <a:t>秒</a:t>
            </a:r>
            <a:endParaRPr lang="ja-JP" altLang="en-US" sz="600" i="1" kern="0" spc="-90" dirty="0"/>
          </a:p>
        </p:txBody>
      </p:sp>
      <p:sp>
        <p:nvSpPr>
          <p:cNvPr id="256" name="テキスト ボックス 255">
            <a:extLst>
              <a:ext uri="{FF2B5EF4-FFF2-40B4-BE49-F238E27FC236}">
                <a16:creationId xmlns:a16="http://schemas.microsoft.com/office/drawing/2014/main" id="{D64B6785-9FB9-69AF-D652-8A065BF9BAC1}"/>
              </a:ext>
            </a:extLst>
          </p:cNvPr>
          <p:cNvSpPr txBox="1"/>
          <p:nvPr/>
        </p:nvSpPr>
        <p:spPr>
          <a:xfrm>
            <a:off x="1720915" y="4182850"/>
            <a:ext cx="8010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800" i="0" u="none" strike="noStrike" baseline="0" dirty="0">
                <a:solidFill>
                  <a:srgbClr val="140700"/>
                </a:solidFill>
                <a:latin typeface="UDShinGoPro-DeBold"/>
              </a:rPr>
              <a:t>3.60</a:t>
            </a:r>
            <a:r>
              <a:rPr lang="ja-JP" altLang="en-US" sz="700" i="0" u="none" strike="noStrike" baseline="0" dirty="0">
                <a:solidFill>
                  <a:srgbClr val="140700"/>
                </a:solidFill>
                <a:latin typeface="UDShinGoPro-DeBold"/>
              </a:rPr>
              <a:t>～</a:t>
            </a:r>
            <a:r>
              <a:rPr lang="en-US" altLang="ja-JP" sz="800" i="0" u="none" strike="noStrike" baseline="0" dirty="0">
                <a:solidFill>
                  <a:srgbClr val="140700"/>
                </a:solidFill>
                <a:latin typeface="UDShinGoPro-DeBold"/>
              </a:rPr>
              <a:t>0.59</a:t>
            </a:r>
            <a:r>
              <a:rPr lang="en-US" altLang="ja-JP" sz="650" i="0" u="none" strike="noStrike" baseline="0" dirty="0">
                <a:solidFill>
                  <a:srgbClr val="140700"/>
                </a:solidFill>
                <a:latin typeface="UDShinGoPro-DeBold"/>
              </a:rPr>
              <a:t>kW</a:t>
            </a:r>
            <a:endParaRPr lang="ja-JP" altLang="en-US" sz="650" dirty="0"/>
          </a:p>
        </p:txBody>
      </p:sp>
      <p:sp>
        <p:nvSpPr>
          <p:cNvPr id="258" name="テキスト ボックス 257">
            <a:extLst>
              <a:ext uri="{FF2B5EF4-FFF2-40B4-BE49-F238E27FC236}">
                <a16:creationId xmlns:a16="http://schemas.microsoft.com/office/drawing/2014/main" id="{B5C3DAD2-6D02-161A-0AA6-D9A64D3C920B}"/>
              </a:ext>
            </a:extLst>
          </p:cNvPr>
          <p:cNvSpPr txBox="1"/>
          <p:nvPr/>
        </p:nvSpPr>
        <p:spPr>
          <a:xfrm>
            <a:off x="1680064" y="4535276"/>
            <a:ext cx="11515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b="1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72,380</a:t>
            </a:r>
            <a:r>
              <a:rPr lang="zh-CN" altLang="en-US" sz="550" b="1" i="0" u="none" strike="noStrike" spc="-300" baseline="0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円</a:t>
            </a:r>
            <a:r>
              <a:rPr lang="zh-CN" altLang="en-US" sz="550" b="1" i="0" u="none" strike="noStrike" baseline="0" dirty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（税抜</a:t>
            </a:r>
            <a:r>
              <a:rPr lang="en-US" altLang="zh-CN" sz="550" b="1" i="0" u="none" strike="noStrike" baseline="0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65,800</a:t>
            </a:r>
            <a:r>
              <a:rPr lang="zh-CN" altLang="en-US" sz="550" b="1" i="0" u="none" strike="noStrike" baseline="0" dirty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円）</a:t>
            </a:r>
            <a:endParaRPr lang="ja-JP" altLang="en-US" sz="550" b="1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260" name="テキスト ボックス 259">
            <a:extLst>
              <a:ext uri="{FF2B5EF4-FFF2-40B4-BE49-F238E27FC236}">
                <a16:creationId xmlns:a16="http://schemas.microsoft.com/office/drawing/2014/main" id="{06E1AA0D-48CA-8B17-635B-E3752B09E24B}"/>
              </a:ext>
            </a:extLst>
          </p:cNvPr>
          <p:cNvSpPr txBox="1"/>
          <p:nvPr/>
        </p:nvSpPr>
        <p:spPr>
          <a:xfrm>
            <a:off x="1685520" y="4462444"/>
            <a:ext cx="607566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希望小売価格</a:t>
            </a:r>
            <a:endParaRPr lang="ja-JP" altLang="en-US" sz="5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62" name="テキスト ボックス 261">
            <a:extLst>
              <a:ext uri="{FF2B5EF4-FFF2-40B4-BE49-F238E27FC236}">
                <a16:creationId xmlns:a16="http://schemas.microsoft.com/office/drawing/2014/main" id="{49478F2F-8F33-D203-A00F-EC7F48A88340}"/>
              </a:ext>
            </a:extLst>
          </p:cNvPr>
          <p:cNvSpPr txBox="1"/>
          <p:nvPr/>
        </p:nvSpPr>
        <p:spPr>
          <a:xfrm>
            <a:off x="454727" y="4660431"/>
            <a:ext cx="664652" cy="1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KG</a:t>
            </a:r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）グランブラック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65" name="テキスト ボックス 264">
            <a:extLst>
              <a:ext uri="{FF2B5EF4-FFF2-40B4-BE49-F238E27FC236}">
                <a16:creationId xmlns:a16="http://schemas.microsoft.com/office/drawing/2014/main" id="{4E959BB6-A674-BECA-4573-24455CB1843D}"/>
              </a:ext>
            </a:extLst>
          </p:cNvPr>
          <p:cNvSpPr txBox="1"/>
          <p:nvPr/>
        </p:nvSpPr>
        <p:spPr>
          <a:xfrm>
            <a:off x="1295140" y="4390662"/>
            <a:ext cx="410823" cy="158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25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リモコン</a:t>
            </a:r>
            <a:endParaRPr lang="ja-JP" altLang="en-US" sz="425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66" name="テキスト ボックス 265">
            <a:extLst>
              <a:ext uri="{FF2B5EF4-FFF2-40B4-BE49-F238E27FC236}">
                <a16:creationId xmlns:a16="http://schemas.microsoft.com/office/drawing/2014/main" id="{9F7A7A48-36A0-7902-2FF3-B025A930CDB5}"/>
              </a:ext>
            </a:extLst>
          </p:cNvPr>
          <p:cNvSpPr txBox="1"/>
          <p:nvPr/>
        </p:nvSpPr>
        <p:spPr>
          <a:xfrm>
            <a:off x="4152640" y="4395736"/>
            <a:ext cx="410823" cy="158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25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リモコン</a:t>
            </a:r>
            <a:endParaRPr lang="ja-JP" altLang="en-US" sz="425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68" name="テキスト ボックス 267">
            <a:extLst>
              <a:ext uri="{FF2B5EF4-FFF2-40B4-BE49-F238E27FC236}">
                <a16:creationId xmlns:a16="http://schemas.microsoft.com/office/drawing/2014/main" id="{E2EDAA3D-B6C0-088A-1A2F-0D6C2314D477}"/>
              </a:ext>
            </a:extLst>
          </p:cNvPr>
          <p:cNvSpPr txBox="1"/>
          <p:nvPr/>
        </p:nvSpPr>
        <p:spPr>
          <a:xfrm>
            <a:off x="3315420" y="4660431"/>
            <a:ext cx="664652" cy="1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KG</a:t>
            </a:r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）グランブラック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70" name="テキスト ボックス 269">
            <a:extLst>
              <a:ext uri="{FF2B5EF4-FFF2-40B4-BE49-F238E27FC236}">
                <a16:creationId xmlns:a16="http://schemas.microsoft.com/office/drawing/2014/main" id="{D46936D2-7838-741C-73FA-449802889FCA}"/>
              </a:ext>
            </a:extLst>
          </p:cNvPr>
          <p:cNvSpPr txBox="1"/>
          <p:nvPr/>
        </p:nvSpPr>
        <p:spPr>
          <a:xfrm>
            <a:off x="1700757" y="4310438"/>
            <a:ext cx="139080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" b="1" i="0" u="none" strike="noStrike" baseline="0" dirty="0" smtClean="0">
                <a:solidFill>
                  <a:srgbClr val="140700"/>
                </a:solidFill>
                <a:latin typeface="Helvetica-Bold"/>
              </a:rPr>
              <a:t>FH-CWZ36BYD</a:t>
            </a:r>
            <a:r>
              <a:rPr lang="ja-JP" altLang="en-US" sz="400" b="1" i="0" u="none" strike="noStrike" baseline="0" dirty="0" smtClean="0">
                <a:solidFill>
                  <a:srgbClr val="140700"/>
                </a:solidFill>
                <a:latin typeface="FutoGoB101Pro-Bold"/>
              </a:rPr>
              <a:t>（</a:t>
            </a:r>
            <a:r>
              <a:rPr lang="en-US" altLang="ja-JP" sz="400" b="1" i="0" u="none" strike="noStrike" baseline="0" dirty="0">
                <a:solidFill>
                  <a:srgbClr val="140700"/>
                </a:solidFill>
                <a:latin typeface="FutoGoB101Pro-Bold"/>
              </a:rPr>
              <a:t>KG</a:t>
            </a:r>
            <a:r>
              <a:rPr lang="ja-JP" altLang="en-US" sz="400" b="1" i="0" u="none" strike="noStrike" baseline="0" dirty="0">
                <a:solidFill>
                  <a:srgbClr val="140700"/>
                </a:solidFill>
                <a:latin typeface="FutoGoB101Pro-Bold"/>
              </a:rPr>
              <a:t>）</a:t>
            </a:r>
            <a:endParaRPr lang="ja-JP" altLang="en-US" sz="400" dirty="0">
              <a:latin typeface="FutoGoB101Pro-Bold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7C9159-0E45-CEE2-D771-198F6D17C423}"/>
              </a:ext>
            </a:extLst>
          </p:cNvPr>
          <p:cNvSpPr txBox="1"/>
          <p:nvPr/>
        </p:nvSpPr>
        <p:spPr>
          <a:xfrm>
            <a:off x="5092997" y="3904244"/>
            <a:ext cx="48604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コンクリート</a:t>
            </a:r>
          </a:p>
          <a:p>
            <a:pPr algn="l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 （集合）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1D0A696-1567-A194-A733-D6DB6D73AF28}"/>
              </a:ext>
            </a:extLst>
          </p:cNvPr>
          <p:cNvSpPr txBox="1"/>
          <p:nvPr/>
        </p:nvSpPr>
        <p:spPr>
          <a:xfrm>
            <a:off x="4527147" y="3910112"/>
            <a:ext cx="3900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木造</a:t>
            </a:r>
            <a:endParaRPr lang="en-US" altLang="ja-JP" sz="450" dirty="0">
              <a:solidFill>
                <a:srgbClr val="1407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（戸建）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3C407CA-2985-A151-4C9A-442891F7C84B}"/>
              </a:ext>
            </a:extLst>
          </p:cNvPr>
          <p:cNvSpPr txBox="1"/>
          <p:nvPr/>
        </p:nvSpPr>
        <p:spPr>
          <a:xfrm>
            <a:off x="4709836" y="3843085"/>
            <a:ext cx="4752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</a:t>
            </a:r>
            <a:r>
              <a:rPr lang="ja-JP" altLang="en-US" sz="6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畳</a:t>
            </a:r>
            <a:endParaRPr lang="ja-JP" altLang="en-US" sz="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9084CED-DE48-B31A-E5FA-1F7F415A6AC6}"/>
              </a:ext>
            </a:extLst>
          </p:cNvPr>
          <p:cNvSpPr txBox="1"/>
          <p:nvPr/>
        </p:nvSpPr>
        <p:spPr>
          <a:xfrm>
            <a:off x="5355133" y="3844296"/>
            <a:ext cx="6088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17</a:t>
            </a:r>
            <a:r>
              <a:rPr lang="ja-JP" altLang="en-US" sz="5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panose="020B0604020202020204" pitchFamily="34" charset="0"/>
              </a:rPr>
              <a:t>畳ま</a:t>
            </a:r>
            <a:r>
              <a:rPr lang="ja-JP" altLang="en-US" sz="5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で</a:t>
            </a:r>
            <a:endParaRPr lang="ja-JP" altLang="en-US" sz="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5309147-D8BE-CF70-B900-E44D3F2BAE9A}"/>
              </a:ext>
            </a:extLst>
          </p:cNvPr>
          <p:cNvSpPr txBox="1"/>
          <p:nvPr/>
        </p:nvSpPr>
        <p:spPr>
          <a:xfrm>
            <a:off x="5492444" y="4075548"/>
            <a:ext cx="4860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i="1" u="none" strike="noStrike" baseline="0" dirty="0">
                <a:solidFill>
                  <a:srgbClr val="140700"/>
                </a:solidFill>
                <a:latin typeface="DIN-Medium"/>
              </a:rPr>
              <a:t>6</a:t>
            </a:r>
            <a:r>
              <a:rPr lang="en-US" altLang="ja-JP" sz="1400" i="1" u="none" strike="noStrike" spc="-150" baseline="0" dirty="0">
                <a:solidFill>
                  <a:srgbClr val="140700"/>
                </a:solidFill>
                <a:latin typeface="DIN-Medium"/>
              </a:rPr>
              <a:t>5</a:t>
            </a:r>
            <a:r>
              <a:rPr lang="ja-JP" altLang="en-US" sz="600" b="0" i="1" u="none" strike="noStrike" spc="-150" baseline="0" dirty="0">
                <a:solidFill>
                  <a:srgbClr val="140700"/>
                </a:solidFill>
                <a:latin typeface="PA1GothicStd-Medium"/>
              </a:rPr>
              <a:t>秒</a:t>
            </a:r>
            <a:endParaRPr lang="ja-JP" altLang="en-US" sz="600" i="1" spc="-15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BC43BE3-46CE-6333-F056-7251785C838A}"/>
              </a:ext>
            </a:extLst>
          </p:cNvPr>
          <p:cNvSpPr txBox="1"/>
          <p:nvPr/>
        </p:nvSpPr>
        <p:spPr>
          <a:xfrm>
            <a:off x="4535443" y="4182850"/>
            <a:ext cx="8010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800" i="0" u="none" strike="noStrike" kern="0" dirty="0">
                <a:solidFill>
                  <a:srgbClr val="140700"/>
                </a:solidFill>
                <a:latin typeface="UDShinGoPro-DeBold"/>
              </a:rPr>
              <a:t>4.62</a:t>
            </a:r>
            <a:r>
              <a:rPr lang="ja-JP" altLang="en-US" sz="700" i="0" u="none" strike="noStrike" kern="0" dirty="0">
                <a:solidFill>
                  <a:srgbClr val="140700"/>
                </a:solidFill>
                <a:latin typeface="UDShinGoPro-DeBold"/>
              </a:rPr>
              <a:t>～</a:t>
            </a:r>
            <a:r>
              <a:rPr lang="en-US" altLang="ja-JP" sz="800" i="0" u="none" strike="noStrike" kern="0" dirty="0">
                <a:solidFill>
                  <a:srgbClr val="140700"/>
                </a:solidFill>
                <a:latin typeface="UDShinGoPro-DeBold"/>
              </a:rPr>
              <a:t>0.72</a:t>
            </a:r>
            <a:r>
              <a:rPr lang="en-US" altLang="ja-JP" sz="650" i="0" u="none" strike="noStrike" kern="0" dirty="0">
                <a:solidFill>
                  <a:srgbClr val="140700"/>
                </a:solidFill>
                <a:latin typeface="UDShinGoPro-DeBold"/>
              </a:rPr>
              <a:t>kW</a:t>
            </a:r>
            <a:endParaRPr lang="ja-JP" altLang="en-US" sz="650" kern="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75A6C14-9209-C988-C2F2-6F32A40DAA5C}"/>
              </a:ext>
            </a:extLst>
          </p:cNvPr>
          <p:cNvSpPr txBox="1"/>
          <p:nvPr/>
        </p:nvSpPr>
        <p:spPr>
          <a:xfrm>
            <a:off x="4498285" y="4506167"/>
            <a:ext cx="11515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b="1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84,480</a:t>
            </a:r>
            <a:r>
              <a:rPr lang="zh-CN" altLang="en-US" sz="550" b="1" i="0" u="none" strike="noStrike" spc="-300" baseline="0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円</a:t>
            </a:r>
            <a:r>
              <a:rPr lang="zh-CN" altLang="en-US" sz="550" b="1" i="0" u="none" strike="noStrike" baseline="0" dirty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（</a:t>
            </a:r>
            <a:r>
              <a:rPr lang="zh-CN" altLang="en-US" sz="550" b="1" i="0" u="none" strike="noStrike" baseline="0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税抜</a:t>
            </a:r>
            <a:r>
              <a:rPr lang="en-US" altLang="zh-CN" sz="550" b="1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76</a:t>
            </a:r>
            <a:r>
              <a:rPr lang="en-US" altLang="zh-CN" sz="550" b="1" i="0" u="none" strike="noStrike" baseline="0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,800</a:t>
            </a:r>
            <a:r>
              <a:rPr lang="zh-CN" altLang="en-US" sz="550" b="1" i="0" u="none" strike="noStrike" baseline="0" dirty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円）</a:t>
            </a:r>
            <a:endParaRPr lang="ja-JP" altLang="en-US" sz="550" b="1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BB9754C-A444-893C-5663-47B62B88FEA9}"/>
              </a:ext>
            </a:extLst>
          </p:cNvPr>
          <p:cNvSpPr txBox="1"/>
          <p:nvPr/>
        </p:nvSpPr>
        <p:spPr>
          <a:xfrm>
            <a:off x="4498288" y="4433335"/>
            <a:ext cx="607566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希望小売価格</a:t>
            </a:r>
            <a:endParaRPr lang="ja-JP" altLang="en-US" sz="5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089F45E-3A3C-3C3F-542A-6F4F29993A41}"/>
              </a:ext>
            </a:extLst>
          </p:cNvPr>
          <p:cNvSpPr txBox="1"/>
          <p:nvPr/>
        </p:nvSpPr>
        <p:spPr>
          <a:xfrm>
            <a:off x="4513525" y="4303451"/>
            <a:ext cx="139080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" b="1" i="0" u="none" strike="noStrike" baseline="0" dirty="0" smtClean="0">
                <a:solidFill>
                  <a:srgbClr val="140700"/>
                </a:solidFill>
                <a:latin typeface="Helvetica-Bold"/>
              </a:rPr>
              <a:t>FH-CWZ46BY</a:t>
            </a:r>
            <a:r>
              <a:rPr lang="en-US" altLang="ja-JP" sz="1000" b="1" spc="-300" dirty="0" smtClean="0">
                <a:solidFill>
                  <a:srgbClr val="140700"/>
                </a:solidFill>
                <a:latin typeface="Helvetica-Bold"/>
              </a:rPr>
              <a:t>D</a:t>
            </a:r>
            <a:r>
              <a:rPr lang="ja-JP" altLang="en-US" sz="400" b="1" i="0" u="none" strike="noStrike" baseline="0" dirty="0" smtClean="0">
                <a:solidFill>
                  <a:srgbClr val="140700"/>
                </a:solidFill>
                <a:latin typeface="FutoGoB101Pro-Bold"/>
              </a:rPr>
              <a:t>（</a:t>
            </a:r>
            <a:r>
              <a:rPr lang="en-US" altLang="ja-JP" sz="400" b="1" i="0" u="none" strike="noStrike" baseline="0" dirty="0">
                <a:solidFill>
                  <a:srgbClr val="140700"/>
                </a:solidFill>
                <a:latin typeface="FutoGoB101Pro-Bold"/>
              </a:rPr>
              <a:t>KG</a:t>
            </a:r>
            <a:r>
              <a:rPr lang="ja-JP" altLang="en-US" sz="400" b="1" i="0" u="none" strike="noStrike" baseline="0" dirty="0">
                <a:solidFill>
                  <a:srgbClr val="140700"/>
                </a:solidFill>
                <a:latin typeface="FutoGoB101Pro-Bold"/>
              </a:rPr>
              <a:t>）</a:t>
            </a:r>
            <a:endParaRPr lang="ja-JP" altLang="en-US" sz="400" dirty="0">
              <a:latin typeface="FutoGoB101Pro-Bold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9FE379A-69C3-9FD6-0566-F43558502F03}"/>
              </a:ext>
            </a:extLst>
          </p:cNvPr>
          <p:cNvSpPr txBox="1"/>
          <p:nvPr/>
        </p:nvSpPr>
        <p:spPr>
          <a:xfrm>
            <a:off x="5856361" y="3910112"/>
            <a:ext cx="3900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木造</a:t>
            </a:r>
            <a:endParaRPr lang="en-US" altLang="ja-JP" sz="450" dirty="0">
              <a:solidFill>
                <a:srgbClr val="1407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（戸建）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02E68E2-6CE4-303B-0F08-6EBA2AE24BFA}"/>
              </a:ext>
            </a:extLst>
          </p:cNvPr>
          <p:cNvSpPr txBox="1"/>
          <p:nvPr/>
        </p:nvSpPr>
        <p:spPr>
          <a:xfrm>
            <a:off x="6031695" y="3843317"/>
            <a:ext cx="4752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15</a:t>
            </a:r>
            <a:r>
              <a:rPr lang="ja-JP" altLang="en-US" sz="6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畳</a:t>
            </a:r>
            <a:endParaRPr lang="ja-JP" altLang="en-US" sz="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3E24CB5-5FA9-325C-50A6-49F94E1E3AFD}"/>
              </a:ext>
            </a:extLst>
          </p:cNvPr>
          <p:cNvSpPr txBox="1"/>
          <p:nvPr/>
        </p:nvSpPr>
        <p:spPr>
          <a:xfrm>
            <a:off x="6376052" y="3904244"/>
            <a:ext cx="48604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コンクリート</a:t>
            </a:r>
          </a:p>
          <a:p>
            <a:pPr algn="l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 （集合）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010CE2-8D6D-FFFE-131E-02FB6BCFBF06}"/>
              </a:ext>
            </a:extLst>
          </p:cNvPr>
          <p:cNvSpPr txBox="1"/>
          <p:nvPr/>
        </p:nvSpPr>
        <p:spPr>
          <a:xfrm>
            <a:off x="6653260" y="3844296"/>
            <a:ext cx="6088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20</a:t>
            </a:r>
            <a:r>
              <a:rPr lang="ja-JP" altLang="en-US" sz="5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panose="020B0604020202020204" pitchFamily="34" charset="0"/>
              </a:rPr>
              <a:t>畳ま</a:t>
            </a:r>
            <a:r>
              <a:rPr lang="ja-JP" altLang="en-US" sz="5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で</a:t>
            </a:r>
            <a:endParaRPr lang="ja-JP" altLang="en-US" sz="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541B756-31CF-2DEE-115A-B2BE4DDAF526}"/>
              </a:ext>
            </a:extLst>
          </p:cNvPr>
          <p:cNvSpPr txBox="1"/>
          <p:nvPr/>
        </p:nvSpPr>
        <p:spPr>
          <a:xfrm>
            <a:off x="5872392" y="4182850"/>
            <a:ext cx="8010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800" i="0" u="none" strike="noStrike" kern="0" dirty="0">
                <a:solidFill>
                  <a:srgbClr val="140700"/>
                </a:solidFill>
                <a:latin typeface="UDShinGoPro-DeBold"/>
              </a:rPr>
              <a:t>5.65</a:t>
            </a:r>
            <a:r>
              <a:rPr lang="ja-JP" altLang="en-US" sz="700" i="0" u="none" strike="noStrike" kern="0" dirty="0">
                <a:solidFill>
                  <a:srgbClr val="140700"/>
                </a:solidFill>
                <a:latin typeface="UDShinGoPro-DeBold"/>
              </a:rPr>
              <a:t>～</a:t>
            </a:r>
            <a:r>
              <a:rPr lang="en-US" altLang="ja-JP" sz="800" i="0" u="none" strike="noStrike" kern="0" dirty="0" smtClean="0">
                <a:solidFill>
                  <a:srgbClr val="140700"/>
                </a:solidFill>
                <a:latin typeface="UDShinGoPro-DeBold"/>
              </a:rPr>
              <a:t>0.80</a:t>
            </a:r>
            <a:r>
              <a:rPr lang="en-US" altLang="ja-JP" sz="650" i="0" u="none" strike="noStrike" kern="0" dirty="0" smtClean="0">
                <a:solidFill>
                  <a:srgbClr val="140700"/>
                </a:solidFill>
                <a:latin typeface="UDShinGoPro-DeBold"/>
              </a:rPr>
              <a:t>kW</a:t>
            </a:r>
            <a:endParaRPr lang="ja-JP" altLang="en-US" sz="650" kern="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476BB67-CAEF-61E8-104D-07AA874CB2BD}"/>
              </a:ext>
            </a:extLst>
          </p:cNvPr>
          <p:cNvSpPr txBox="1"/>
          <p:nvPr/>
        </p:nvSpPr>
        <p:spPr>
          <a:xfrm>
            <a:off x="5850726" y="4303451"/>
            <a:ext cx="139080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" b="1" i="0" u="none" strike="noStrike" baseline="0" dirty="0" smtClean="0">
                <a:solidFill>
                  <a:srgbClr val="140700"/>
                </a:solidFill>
                <a:latin typeface="Helvetica-Bold"/>
              </a:rPr>
              <a:t>FH-CWZ57BY</a:t>
            </a:r>
            <a:r>
              <a:rPr lang="en-US" altLang="ja-JP" sz="1000" b="1" spc="-300" dirty="0" smtClean="0">
                <a:solidFill>
                  <a:srgbClr val="140700"/>
                </a:solidFill>
                <a:latin typeface="Helvetica-Bold"/>
              </a:rPr>
              <a:t>D</a:t>
            </a:r>
            <a:r>
              <a:rPr lang="ja-JP" altLang="en-US" sz="400" b="1" i="0" u="none" strike="noStrike" baseline="0" dirty="0" smtClean="0">
                <a:solidFill>
                  <a:srgbClr val="140700"/>
                </a:solidFill>
                <a:latin typeface="FutoGoB101Pro-Bold"/>
              </a:rPr>
              <a:t>（</a:t>
            </a:r>
            <a:r>
              <a:rPr lang="en-US" altLang="ja-JP" sz="400" b="1" i="0" u="none" strike="noStrike" baseline="0" dirty="0">
                <a:solidFill>
                  <a:srgbClr val="140700"/>
                </a:solidFill>
                <a:latin typeface="FutoGoB101Pro-Bold"/>
              </a:rPr>
              <a:t>KG</a:t>
            </a:r>
            <a:r>
              <a:rPr lang="ja-JP" altLang="en-US" sz="400" b="1" i="0" u="none" strike="noStrike" baseline="0" dirty="0">
                <a:solidFill>
                  <a:srgbClr val="140700"/>
                </a:solidFill>
                <a:latin typeface="FutoGoB101Pro-Bold"/>
              </a:rPr>
              <a:t>）</a:t>
            </a:r>
            <a:endParaRPr lang="ja-JP" altLang="en-US" sz="400" dirty="0">
              <a:latin typeface="FutoGoB101Pro-Bold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190BB3D-085F-A99A-AFBB-51F6C223B9D6}"/>
              </a:ext>
            </a:extLst>
          </p:cNvPr>
          <p:cNvSpPr txBox="1"/>
          <p:nvPr/>
        </p:nvSpPr>
        <p:spPr>
          <a:xfrm>
            <a:off x="5841135" y="4433335"/>
            <a:ext cx="607566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希望小売価格</a:t>
            </a:r>
            <a:endParaRPr lang="ja-JP" altLang="en-US" sz="5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56A68C5-FCE0-013B-603C-4FC69B7A0E5E}"/>
              </a:ext>
            </a:extLst>
          </p:cNvPr>
          <p:cNvSpPr txBox="1"/>
          <p:nvPr/>
        </p:nvSpPr>
        <p:spPr>
          <a:xfrm>
            <a:off x="5841135" y="4509934"/>
            <a:ext cx="11515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b="1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94,380</a:t>
            </a:r>
            <a:r>
              <a:rPr lang="zh-CN" altLang="en-US" sz="550" b="1" i="0" u="none" strike="noStrike" spc="-300" baseline="0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円</a:t>
            </a:r>
            <a:r>
              <a:rPr lang="zh-CN" altLang="en-US" sz="550" b="1" i="0" u="none" strike="noStrike" baseline="0" dirty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（税抜</a:t>
            </a:r>
            <a:r>
              <a:rPr lang="en-US" altLang="ja-JP" sz="550" b="1" i="0" u="none" strike="noStrike" baseline="0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85</a:t>
            </a:r>
            <a:r>
              <a:rPr lang="en-US" altLang="zh-CN" sz="550" b="1" i="0" u="none" strike="noStrike" baseline="0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,800</a:t>
            </a:r>
            <a:r>
              <a:rPr lang="zh-CN" altLang="en-US" sz="550" b="1" i="0" u="none" strike="noStrike" baseline="0" dirty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円）</a:t>
            </a:r>
            <a:endParaRPr lang="ja-JP" altLang="en-US" sz="550" b="1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417C549-40DD-3B4C-610A-1CBAF99E6610}"/>
              </a:ext>
            </a:extLst>
          </p:cNvPr>
          <p:cNvSpPr txBox="1"/>
          <p:nvPr/>
        </p:nvSpPr>
        <p:spPr>
          <a:xfrm>
            <a:off x="6851327" y="4075548"/>
            <a:ext cx="4860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i="1" u="none" strike="noStrike" baseline="0" dirty="0">
                <a:solidFill>
                  <a:srgbClr val="140700"/>
                </a:solidFill>
                <a:latin typeface="DIN-Medium"/>
              </a:rPr>
              <a:t>6</a:t>
            </a:r>
            <a:r>
              <a:rPr lang="en-US" altLang="ja-JP" sz="1400" i="1" u="none" strike="noStrike" spc="-150" baseline="0" dirty="0">
                <a:solidFill>
                  <a:srgbClr val="140700"/>
                </a:solidFill>
                <a:latin typeface="DIN-Medium"/>
              </a:rPr>
              <a:t>5</a:t>
            </a:r>
            <a:r>
              <a:rPr lang="ja-JP" altLang="en-US" sz="600" b="0" i="1" u="none" strike="noStrike" spc="-150" baseline="0" dirty="0">
                <a:solidFill>
                  <a:srgbClr val="140700"/>
                </a:solidFill>
                <a:latin typeface="PA1GothicStd-Medium"/>
              </a:rPr>
              <a:t>秒</a:t>
            </a:r>
            <a:endParaRPr lang="ja-JP" altLang="en-US" sz="600" i="1" spc="-150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C4952BA-F2F6-4BAF-1C14-243B34301C0C}"/>
              </a:ext>
            </a:extLst>
          </p:cNvPr>
          <p:cNvSpPr txBox="1"/>
          <p:nvPr/>
        </p:nvSpPr>
        <p:spPr>
          <a:xfrm>
            <a:off x="344436" y="5349909"/>
            <a:ext cx="6770222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ロング温風</a:t>
            </a:r>
            <a:r>
              <a:rPr lang="en-US" altLang="ja-JP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1/f 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 </a:t>
            </a:r>
            <a:r>
              <a:rPr lang="en-US" altLang="ja-JP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67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</a:t>
            </a:r>
            <a:r>
              <a:rPr lang="en-US" altLang="ja-JP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73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タイプは除く）  </a:t>
            </a:r>
            <a:r>
              <a:rPr lang="ja-JP" altLang="en-US" sz="50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ターボモード   </a:t>
            </a:r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消臭シャッター    </a:t>
            </a:r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においとり触媒   </a:t>
            </a:r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ニオイカットメカ    </a:t>
            </a:r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クリーン消火（プレミアム消臭「極」制御）   </a:t>
            </a:r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灯油切れカウントダウン表示   </a:t>
            </a:r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ダブルフロー  </a:t>
            </a:r>
            <a:r>
              <a:rPr lang="ja-JP" altLang="en-US" sz="50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エコガイド   </a:t>
            </a:r>
            <a:endParaRPr lang="en-US" altLang="ja-JP" sz="500" b="1" i="0" u="none" strike="noStrike" baseline="0" dirty="0" smtClean="0">
              <a:solidFill>
                <a:srgbClr val="1407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>
              <a:lnSpc>
                <a:spcPts val="800"/>
              </a:lnSpc>
            </a:pPr>
            <a:r>
              <a:rPr lang="ja-JP" altLang="en-US" sz="450" i="0" u="none" strike="noStrike" baseline="0" dirty="0" smtClean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火力セレクト　</a:t>
            </a:r>
            <a:r>
              <a:rPr lang="ja-JP" altLang="en-US" sz="450" i="0" u="none" strike="noStrike" baseline="0" dirty="0" smtClean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</a:t>
            </a:r>
            <a:r>
              <a:rPr lang="en-US" altLang="ja-JP" sz="80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eco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モード   </a:t>
            </a:r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ダブル表示（時間・温度）  </a:t>
            </a:r>
            <a:r>
              <a:rPr lang="ja-JP" altLang="en-US" sz="50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秒速タイマー   </a:t>
            </a:r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秒速点火   </a:t>
            </a:r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ダブルタイマー   </a:t>
            </a:r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大型白文字バックライト液晶   </a:t>
            </a:r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トリプルサイン（</a:t>
            </a:r>
            <a:r>
              <a:rPr lang="en-US" altLang="ja-JP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色）   </a:t>
            </a:r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そのままキャリーよごれま栓</a:t>
            </a:r>
            <a:r>
              <a:rPr lang="en-US" altLang="ja-JP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7.2L</a:t>
            </a:r>
            <a:endParaRPr lang="ja-JP" altLang="en-US" sz="5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C5FB4848-502A-1214-915F-644AB530B7FE}"/>
              </a:ext>
            </a:extLst>
          </p:cNvPr>
          <p:cNvSpPr txBox="1"/>
          <p:nvPr/>
        </p:nvSpPr>
        <p:spPr>
          <a:xfrm>
            <a:off x="1926236" y="4916723"/>
            <a:ext cx="34640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消臭シャッターとプレミアム消臭「極」の</a:t>
            </a:r>
            <a:r>
              <a:rPr lang="en-US" altLang="ja-JP" sz="12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</a:t>
            </a:r>
            <a:r>
              <a:rPr lang="ja-JP" altLang="en-US" sz="12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消臭</a:t>
            </a:r>
            <a:r>
              <a:rPr lang="ja-JP" altLang="en-US" sz="1200" b="1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en-US" altLang="ja-JP" sz="1200" b="1" i="0" u="none" strike="noStrike" baseline="0" dirty="0">
              <a:solidFill>
                <a:srgbClr val="1407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sz="1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74BC76A-E6EE-FF9C-51B6-26EC522A7FA6}"/>
              </a:ext>
            </a:extLst>
          </p:cNvPr>
          <p:cNvSpPr txBox="1"/>
          <p:nvPr/>
        </p:nvSpPr>
        <p:spPr>
          <a:xfrm>
            <a:off x="1938482" y="5114032"/>
            <a:ext cx="3333249" cy="23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94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マットテイストのカラーはデザイン性でも注目の１台。</a:t>
            </a:r>
            <a:endParaRPr lang="ja-JP" altLang="en-US" sz="94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153FE571-DBBF-D571-A6F4-6E5B025BF524}"/>
              </a:ext>
            </a:extLst>
          </p:cNvPr>
          <p:cNvSpPr txBox="1"/>
          <p:nvPr/>
        </p:nvSpPr>
        <p:spPr>
          <a:xfrm>
            <a:off x="4026731" y="4881235"/>
            <a:ext cx="410823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きわみ</a:t>
            </a:r>
            <a:endParaRPr lang="ja-JP" altLang="en-US" sz="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8" name="テキスト ボックス 157">
            <a:extLst>
              <a:ext uri="{FF2B5EF4-FFF2-40B4-BE49-F238E27FC236}">
                <a16:creationId xmlns:a16="http://schemas.microsoft.com/office/drawing/2014/main" id="{A2CF16B6-81FD-E8E3-437E-4EF5A088CE5E}"/>
              </a:ext>
            </a:extLst>
          </p:cNvPr>
          <p:cNvSpPr txBox="1"/>
          <p:nvPr/>
        </p:nvSpPr>
        <p:spPr>
          <a:xfrm>
            <a:off x="1713818" y="7424571"/>
            <a:ext cx="9343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リモコン搭載</a:t>
            </a:r>
            <a:r>
              <a:rPr lang="ja-JP" altLang="en-US" sz="1000" b="1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en-US" altLang="ja-JP" sz="1000" b="1" i="0" u="none" strike="noStrike" baseline="0" dirty="0">
              <a:solidFill>
                <a:srgbClr val="1407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sz="1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9" name="テキスト ボックス 158">
            <a:extLst>
              <a:ext uri="{FF2B5EF4-FFF2-40B4-BE49-F238E27FC236}">
                <a16:creationId xmlns:a16="http://schemas.microsoft.com/office/drawing/2014/main" id="{4409291F-8386-E76C-AF0D-1CF8F44017D8}"/>
              </a:ext>
            </a:extLst>
          </p:cNvPr>
          <p:cNvSpPr txBox="1"/>
          <p:nvPr/>
        </p:nvSpPr>
        <p:spPr>
          <a:xfrm>
            <a:off x="5124117" y="7406299"/>
            <a:ext cx="200543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50"/>
              </a:lnSpc>
            </a:pPr>
            <a:r>
              <a:rPr lang="ja-JP" altLang="en-US" sz="85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業界トップクラスの</a:t>
            </a:r>
          </a:p>
          <a:p>
            <a:pPr algn="l">
              <a:lnSpc>
                <a:spcPts val="850"/>
              </a:lnSpc>
            </a:pPr>
            <a:r>
              <a:rPr lang="ja-JP" altLang="en-US" sz="85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省スペース・コンパクト設計。</a:t>
            </a:r>
            <a:endParaRPr lang="ja-JP" altLang="en-US" sz="85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63" name="図 162">
            <a:extLst>
              <a:ext uri="{FF2B5EF4-FFF2-40B4-BE49-F238E27FC236}">
                <a16:creationId xmlns:a16="http://schemas.microsoft.com/office/drawing/2014/main" id="{843747D2-3FA0-4326-7704-510D2FA629A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033804" y="6463980"/>
            <a:ext cx="1234443" cy="420625"/>
          </a:xfrm>
          <a:prstGeom prst="rect">
            <a:avLst/>
          </a:prstGeom>
        </p:spPr>
      </p:pic>
      <p:sp>
        <p:nvSpPr>
          <p:cNvPr id="151" name="テキスト ボックス 150">
            <a:extLst>
              <a:ext uri="{FF2B5EF4-FFF2-40B4-BE49-F238E27FC236}">
                <a16:creationId xmlns:a16="http://schemas.microsoft.com/office/drawing/2014/main" id="{21E98E88-EE45-6984-7427-BAD984DEC91C}"/>
              </a:ext>
            </a:extLst>
          </p:cNvPr>
          <p:cNvSpPr txBox="1"/>
          <p:nvPr/>
        </p:nvSpPr>
        <p:spPr>
          <a:xfrm>
            <a:off x="2376447" y="6313247"/>
            <a:ext cx="466058" cy="1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H</a:t>
            </a:r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）グレー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id="{1A146915-8A6C-BBC9-0B54-06657155D132}"/>
              </a:ext>
            </a:extLst>
          </p:cNvPr>
          <p:cNvSpPr txBox="1"/>
          <p:nvPr/>
        </p:nvSpPr>
        <p:spPr>
          <a:xfrm>
            <a:off x="404455" y="6328487"/>
            <a:ext cx="466058" cy="1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H</a:t>
            </a:r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）グレー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57" name="テキスト ボックス 156">
            <a:extLst>
              <a:ext uri="{FF2B5EF4-FFF2-40B4-BE49-F238E27FC236}">
                <a16:creationId xmlns:a16="http://schemas.microsoft.com/office/drawing/2014/main" id="{356F11D6-5386-FA61-A71F-DA4967408ECF}"/>
              </a:ext>
            </a:extLst>
          </p:cNvPr>
          <p:cNvSpPr txBox="1"/>
          <p:nvPr/>
        </p:nvSpPr>
        <p:spPr>
          <a:xfrm>
            <a:off x="1121438" y="6328487"/>
            <a:ext cx="535653" cy="1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W</a:t>
            </a:r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）ホワイト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161" name="図 160">
            <a:extLst>
              <a:ext uri="{FF2B5EF4-FFF2-40B4-BE49-F238E27FC236}">
                <a16:creationId xmlns:a16="http://schemas.microsoft.com/office/drawing/2014/main" id="{7AD3FE58-70D8-384D-72D3-CDEB05DDF57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15036" y="6466136"/>
            <a:ext cx="1280163" cy="417577"/>
          </a:xfrm>
          <a:prstGeom prst="rect">
            <a:avLst/>
          </a:prstGeom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43F14DB-D420-9D7D-D053-E75742D81B6F}"/>
              </a:ext>
            </a:extLst>
          </p:cNvPr>
          <p:cNvSpPr txBox="1"/>
          <p:nvPr/>
        </p:nvSpPr>
        <p:spPr>
          <a:xfrm>
            <a:off x="1007270" y="6430755"/>
            <a:ext cx="48604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コンクリート</a:t>
            </a:r>
          </a:p>
          <a:p>
            <a:pPr algn="l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 （集合）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91F5F67-630C-AFEA-17CC-2E4B09116987}"/>
              </a:ext>
            </a:extLst>
          </p:cNvPr>
          <p:cNvSpPr txBox="1"/>
          <p:nvPr/>
        </p:nvSpPr>
        <p:spPr>
          <a:xfrm>
            <a:off x="460470" y="6436623"/>
            <a:ext cx="3900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木造</a:t>
            </a:r>
            <a:endParaRPr lang="en-US" altLang="ja-JP" sz="450" dirty="0">
              <a:solidFill>
                <a:srgbClr val="1407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（戸建）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8EA3F49-9655-20F6-2EAA-337B0F0B3B14}"/>
              </a:ext>
            </a:extLst>
          </p:cNvPr>
          <p:cNvSpPr txBox="1"/>
          <p:nvPr/>
        </p:nvSpPr>
        <p:spPr>
          <a:xfrm>
            <a:off x="647692" y="6369736"/>
            <a:ext cx="4752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</a:t>
            </a:r>
            <a:r>
              <a:rPr lang="ja-JP" altLang="en-US" sz="6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畳</a:t>
            </a:r>
            <a:endParaRPr lang="ja-JP" altLang="en-US" sz="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C26DC724-204E-0603-C98A-A50374C5A897}"/>
              </a:ext>
            </a:extLst>
          </p:cNvPr>
          <p:cNvSpPr txBox="1"/>
          <p:nvPr/>
        </p:nvSpPr>
        <p:spPr>
          <a:xfrm>
            <a:off x="1288456" y="6370807"/>
            <a:ext cx="6088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13</a:t>
            </a:r>
            <a:r>
              <a:rPr lang="ja-JP" altLang="en-US" sz="6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panose="020B0604020202020204" pitchFamily="34" charset="0"/>
              </a:rPr>
              <a:t>畳</a:t>
            </a:r>
            <a:r>
              <a:rPr lang="ja-JP" altLang="en-US" sz="5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まで</a:t>
            </a:r>
            <a:endParaRPr lang="ja-JP" altLang="en-US" sz="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B05BD6E0-A02B-4F25-896E-9FC369CCB91E}"/>
              </a:ext>
            </a:extLst>
          </p:cNvPr>
          <p:cNvSpPr txBox="1"/>
          <p:nvPr/>
        </p:nvSpPr>
        <p:spPr>
          <a:xfrm>
            <a:off x="1456409" y="6602059"/>
            <a:ext cx="4860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i="1" u="none" strike="noStrike" kern="0" spc="-90" dirty="0">
                <a:solidFill>
                  <a:srgbClr val="140700"/>
                </a:solidFill>
                <a:latin typeface="DIN-Medium"/>
              </a:rPr>
              <a:t>55</a:t>
            </a:r>
            <a:r>
              <a:rPr lang="ja-JP" altLang="en-US" sz="600" b="0" i="1" u="none" strike="noStrike" kern="0" spc="-90" dirty="0">
                <a:solidFill>
                  <a:srgbClr val="140700"/>
                </a:solidFill>
                <a:latin typeface="PA1GothicStd-Medium"/>
              </a:rPr>
              <a:t>秒</a:t>
            </a:r>
            <a:endParaRPr lang="ja-JP" altLang="en-US" sz="600" i="1" kern="0" spc="-90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97D9E2FB-54CB-CAFC-5FEA-1156CE16FA61}"/>
              </a:ext>
            </a:extLst>
          </p:cNvPr>
          <p:cNvSpPr txBox="1"/>
          <p:nvPr/>
        </p:nvSpPr>
        <p:spPr>
          <a:xfrm>
            <a:off x="457642" y="6704281"/>
            <a:ext cx="8010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800" i="0" u="none" strike="noStrike" baseline="0" dirty="0">
                <a:solidFill>
                  <a:srgbClr val="140700"/>
                </a:solidFill>
                <a:latin typeface="UDShinGoPro-DeBold"/>
              </a:rPr>
              <a:t>3.60</a:t>
            </a:r>
            <a:r>
              <a:rPr lang="ja-JP" altLang="en-US" sz="700" i="0" u="none" strike="noStrike" baseline="0" dirty="0">
                <a:solidFill>
                  <a:srgbClr val="140700"/>
                </a:solidFill>
                <a:latin typeface="UDShinGoPro-DeBold"/>
              </a:rPr>
              <a:t>～</a:t>
            </a:r>
            <a:r>
              <a:rPr lang="en-US" altLang="ja-JP" sz="800" i="0" u="none" strike="noStrike" baseline="0" dirty="0">
                <a:solidFill>
                  <a:srgbClr val="140700"/>
                </a:solidFill>
                <a:latin typeface="UDShinGoPro-DeBold"/>
              </a:rPr>
              <a:t>0.59</a:t>
            </a:r>
            <a:r>
              <a:rPr lang="en-US" altLang="ja-JP" sz="650" i="0" u="none" strike="noStrike" baseline="0" dirty="0">
                <a:solidFill>
                  <a:srgbClr val="140700"/>
                </a:solidFill>
                <a:latin typeface="UDShinGoPro-DeBold"/>
              </a:rPr>
              <a:t>kW</a:t>
            </a:r>
            <a:endParaRPr lang="ja-JP" altLang="en-US" sz="65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D434910C-71F6-1FBD-0D25-600A7C488109}"/>
              </a:ext>
            </a:extLst>
          </p:cNvPr>
          <p:cNvSpPr txBox="1"/>
          <p:nvPr/>
        </p:nvSpPr>
        <p:spPr>
          <a:xfrm>
            <a:off x="436254" y="7049720"/>
            <a:ext cx="11515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b="1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61,380</a:t>
            </a:r>
            <a:r>
              <a:rPr lang="zh-CN" altLang="en-US" sz="550" b="1" i="0" u="none" strike="noStrike" spc="-300" baseline="0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円</a:t>
            </a:r>
            <a:r>
              <a:rPr lang="zh-CN" altLang="en-US" sz="550" b="1" i="0" u="none" strike="noStrike" baseline="0" dirty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（税抜</a:t>
            </a:r>
            <a:r>
              <a:rPr lang="en-US" altLang="zh-CN" sz="550" b="1" i="0" u="none" strike="noStrike" baseline="0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55,800</a:t>
            </a:r>
            <a:r>
              <a:rPr lang="zh-CN" altLang="en-US" sz="550" b="1" i="0" u="none" strike="noStrike" baseline="0" dirty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円）</a:t>
            </a:r>
            <a:endParaRPr lang="ja-JP" altLang="en-US" sz="550" b="1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7910DBC6-FB62-698F-B0DA-C46CFC7090AC}"/>
              </a:ext>
            </a:extLst>
          </p:cNvPr>
          <p:cNvSpPr txBox="1"/>
          <p:nvPr/>
        </p:nvSpPr>
        <p:spPr>
          <a:xfrm>
            <a:off x="429703" y="6971808"/>
            <a:ext cx="607566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希望小売価格</a:t>
            </a:r>
            <a:endParaRPr lang="ja-JP" altLang="en-US" sz="5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7F4F0BB-0EBD-A75B-3F6D-9770017C1929}"/>
              </a:ext>
            </a:extLst>
          </p:cNvPr>
          <p:cNvSpPr txBox="1"/>
          <p:nvPr/>
        </p:nvSpPr>
        <p:spPr>
          <a:xfrm>
            <a:off x="445230" y="6841924"/>
            <a:ext cx="155627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" b="1" i="0" u="none" strike="noStrike" baseline="0" dirty="0" smtClean="0">
                <a:solidFill>
                  <a:srgbClr val="140700"/>
                </a:solidFill>
                <a:latin typeface="Helvetica-Bold"/>
              </a:rPr>
              <a:t>FH-VX3623BY</a:t>
            </a:r>
            <a:r>
              <a:rPr lang="ja-JP" altLang="en-US" sz="400" b="1" i="0" u="none" strike="noStrike" baseline="0" dirty="0">
                <a:solidFill>
                  <a:srgbClr val="140700"/>
                </a:solidFill>
                <a:latin typeface="FutoGoB101Pro-Bold"/>
                <a:ea typeface="ＭＳ Ｐゴシック" panose="020B0600070205080204" pitchFamily="50" charset="-128"/>
              </a:rPr>
              <a:t>（</a:t>
            </a:r>
            <a:r>
              <a:rPr lang="en-US" altLang="ja-JP" sz="400" b="1" i="0" u="none" strike="noStrike" baseline="0" dirty="0">
                <a:solidFill>
                  <a:srgbClr val="140700"/>
                </a:solidFill>
                <a:latin typeface="FutoGoB101Pro-Bold"/>
                <a:ea typeface="ＭＳ Ｐゴシック" panose="020B0600070205080204" pitchFamily="50" charset="-128"/>
              </a:rPr>
              <a:t>H</a:t>
            </a:r>
            <a:r>
              <a:rPr lang="ja-JP" altLang="en-US" sz="400" b="1" i="0" u="none" strike="noStrike" kern="0" spc="-100" dirty="0">
                <a:solidFill>
                  <a:srgbClr val="140700"/>
                </a:solidFill>
                <a:latin typeface="FutoGoB101Pro-Bold"/>
                <a:ea typeface="ＭＳ Ｐゴシック" panose="020B0600070205080204" pitchFamily="50" charset="-128"/>
              </a:rPr>
              <a:t>）</a:t>
            </a:r>
            <a:r>
              <a:rPr lang="ja-JP" altLang="en-US" sz="400" b="1" i="0" u="none" strike="noStrike" kern="0" dirty="0">
                <a:solidFill>
                  <a:srgbClr val="140700"/>
                </a:solidFill>
                <a:latin typeface="FutoGoB101Pro-Bold"/>
                <a:ea typeface="ＭＳ Ｐゴシック" panose="020B0600070205080204" pitchFamily="50" charset="-128"/>
              </a:rPr>
              <a:t>（</a:t>
            </a:r>
            <a:r>
              <a:rPr lang="en-US" altLang="ja-JP" sz="400" b="1" i="0" u="none" strike="noStrike" baseline="0" dirty="0">
                <a:solidFill>
                  <a:srgbClr val="140700"/>
                </a:solidFill>
                <a:latin typeface="FutoGoB101Pro-Bold"/>
                <a:ea typeface="ＭＳ Ｐゴシック" panose="020B0600070205080204" pitchFamily="50" charset="-128"/>
              </a:rPr>
              <a:t>W</a:t>
            </a:r>
            <a:r>
              <a:rPr lang="ja-JP" altLang="en-US" sz="400" b="1" i="0" u="none" strike="noStrike" baseline="0" dirty="0">
                <a:solidFill>
                  <a:srgbClr val="140700"/>
                </a:solidFill>
                <a:latin typeface="FutoGoB101Pro-Bold"/>
                <a:ea typeface="ＭＳ Ｐゴシック" panose="020B0600070205080204" pitchFamily="50" charset="-128"/>
              </a:rPr>
              <a:t>）</a:t>
            </a:r>
            <a:endParaRPr lang="ja-JP" altLang="en-US" sz="400" dirty="0">
              <a:latin typeface="FutoGoB101Pro-Bold"/>
              <a:ea typeface="ＭＳ Ｐゴシック" panose="020B0600070205080204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ED5CB782-0977-7C9B-B3C2-3987C191D99D}"/>
              </a:ext>
            </a:extLst>
          </p:cNvPr>
          <p:cNvSpPr txBox="1"/>
          <p:nvPr/>
        </p:nvSpPr>
        <p:spPr>
          <a:xfrm>
            <a:off x="2516498" y="6430755"/>
            <a:ext cx="48604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コンクリート</a:t>
            </a:r>
          </a:p>
          <a:p>
            <a:pPr algn="l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 （集合）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1A4D2062-8C7B-2B32-D8A0-6408B070F942}"/>
              </a:ext>
            </a:extLst>
          </p:cNvPr>
          <p:cNvSpPr txBox="1"/>
          <p:nvPr/>
        </p:nvSpPr>
        <p:spPr>
          <a:xfrm>
            <a:off x="1969698" y="6436623"/>
            <a:ext cx="3900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木造</a:t>
            </a:r>
            <a:endParaRPr lang="en-US" altLang="ja-JP" sz="450" dirty="0">
              <a:solidFill>
                <a:srgbClr val="1407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（戸建）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3C8C08A6-AAA3-D288-CEED-FDB15FFBEE0C}"/>
              </a:ext>
            </a:extLst>
          </p:cNvPr>
          <p:cNvSpPr txBox="1"/>
          <p:nvPr/>
        </p:nvSpPr>
        <p:spPr>
          <a:xfrm>
            <a:off x="2147035" y="6369736"/>
            <a:ext cx="4752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</a:t>
            </a:r>
            <a:r>
              <a:rPr lang="ja-JP" altLang="en-US" sz="6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畳</a:t>
            </a:r>
            <a:endParaRPr lang="ja-JP" altLang="en-US" sz="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1E6D9A99-7DFF-ECAB-93C1-F237ECBB263B}"/>
              </a:ext>
            </a:extLst>
          </p:cNvPr>
          <p:cNvSpPr txBox="1"/>
          <p:nvPr/>
        </p:nvSpPr>
        <p:spPr>
          <a:xfrm>
            <a:off x="2797684" y="6370807"/>
            <a:ext cx="6088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17</a:t>
            </a:r>
            <a:r>
              <a:rPr lang="ja-JP" altLang="en-US" sz="6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panose="020B0604020202020204" pitchFamily="34" charset="0"/>
              </a:rPr>
              <a:t>畳</a:t>
            </a:r>
            <a:r>
              <a:rPr lang="ja-JP" altLang="en-US" sz="5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まで</a:t>
            </a:r>
            <a:endParaRPr lang="ja-JP" altLang="en-US" sz="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4D01D578-E03F-AF7C-78DA-247044C2DEA8}"/>
              </a:ext>
            </a:extLst>
          </p:cNvPr>
          <p:cNvSpPr txBox="1"/>
          <p:nvPr/>
        </p:nvSpPr>
        <p:spPr>
          <a:xfrm>
            <a:off x="2921895" y="6602059"/>
            <a:ext cx="4860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i="1" u="none" strike="noStrike" baseline="0" dirty="0">
                <a:solidFill>
                  <a:srgbClr val="140700"/>
                </a:solidFill>
                <a:latin typeface="DIN-Medium"/>
              </a:rPr>
              <a:t>6</a:t>
            </a:r>
            <a:r>
              <a:rPr lang="en-US" altLang="ja-JP" sz="1400" i="1" u="none" strike="noStrike" spc="-150" baseline="0" dirty="0">
                <a:solidFill>
                  <a:srgbClr val="140700"/>
                </a:solidFill>
                <a:latin typeface="DIN-Medium"/>
              </a:rPr>
              <a:t>5</a:t>
            </a:r>
            <a:r>
              <a:rPr lang="ja-JP" altLang="en-US" sz="600" b="0" i="1" u="none" strike="noStrike" spc="-150" baseline="0" dirty="0">
                <a:solidFill>
                  <a:srgbClr val="140700"/>
                </a:solidFill>
                <a:latin typeface="PA1GothicStd-Medium"/>
              </a:rPr>
              <a:t>秒</a:t>
            </a:r>
            <a:endParaRPr lang="ja-JP" altLang="en-US" sz="600" i="1" spc="-150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C3067ED6-6543-0680-44A2-4E672931EAED}"/>
              </a:ext>
            </a:extLst>
          </p:cNvPr>
          <p:cNvSpPr txBox="1"/>
          <p:nvPr/>
        </p:nvSpPr>
        <p:spPr>
          <a:xfrm>
            <a:off x="1973986" y="6704281"/>
            <a:ext cx="8010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800" i="0" u="none" strike="noStrike" baseline="0" dirty="0">
                <a:solidFill>
                  <a:srgbClr val="140700"/>
                </a:solidFill>
                <a:latin typeface="UDShinGoPro-DeBold"/>
              </a:rPr>
              <a:t>4.62</a:t>
            </a:r>
            <a:r>
              <a:rPr lang="ja-JP" altLang="en-US" sz="700" i="0" u="none" strike="noStrike" baseline="0" dirty="0">
                <a:solidFill>
                  <a:srgbClr val="140700"/>
                </a:solidFill>
                <a:latin typeface="UDShinGoPro-DeBold"/>
              </a:rPr>
              <a:t>～</a:t>
            </a:r>
            <a:r>
              <a:rPr lang="en-US" altLang="ja-JP" sz="800" i="0" u="none" strike="noStrike" baseline="0" dirty="0">
                <a:solidFill>
                  <a:srgbClr val="140700"/>
                </a:solidFill>
                <a:latin typeface="UDShinGoPro-DeBold"/>
              </a:rPr>
              <a:t>0.72</a:t>
            </a:r>
            <a:r>
              <a:rPr lang="en-US" altLang="ja-JP" sz="650" i="0" u="none" strike="noStrike" baseline="0" dirty="0">
                <a:solidFill>
                  <a:srgbClr val="140700"/>
                </a:solidFill>
                <a:latin typeface="UDShinGoPro-DeBold"/>
              </a:rPr>
              <a:t>kW</a:t>
            </a:r>
            <a:endParaRPr lang="ja-JP" altLang="en-US" sz="650" dirty="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BB04D29A-E492-2AFF-B57D-EE90BFA2CB84}"/>
              </a:ext>
            </a:extLst>
          </p:cNvPr>
          <p:cNvSpPr txBox="1"/>
          <p:nvPr/>
        </p:nvSpPr>
        <p:spPr>
          <a:xfrm>
            <a:off x="1949051" y="6841924"/>
            <a:ext cx="152698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" b="1" i="0" u="none" strike="noStrike" baseline="0" dirty="0" smtClean="0">
                <a:solidFill>
                  <a:srgbClr val="140700"/>
                </a:solidFill>
                <a:latin typeface="Helvetica-Bold"/>
              </a:rPr>
              <a:t>FH-VX4623B</a:t>
            </a:r>
            <a:r>
              <a:rPr lang="en-US" altLang="ja-JP" sz="1000" b="1" i="0" u="none" strike="noStrike" spc="-150" baseline="0" dirty="0" smtClean="0">
                <a:solidFill>
                  <a:srgbClr val="140700"/>
                </a:solidFill>
                <a:latin typeface="Helvetica-Bold"/>
              </a:rPr>
              <a:t>Y</a:t>
            </a:r>
            <a:r>
              <a:rPr lang="ja-JP" altLang="en-US" sz="500" b="1" i="0" u="none" strike="noStrike" baseline="0" dirty="0" smtClean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400" b="1" i="0" u="none" strike="noStrike" baseline="0" dirty="0">
                <a:solidFill>
                  <a:srgbClr val="140700"/>
                </a:solidFill>
                <a:latin typeface="FutoGoB101Pro-Bold"/>
                <a:ea typeface="ＭＳ Ｐゴシック" panose="020B0600070205080204" pitchFamily="50" charset="-128"/>
              </a:rPr>
              <a:t>（</a:t>
            </a:r>
            <a:r>
              <a:rPr lang="en-US" altLang="ja-JP" sz="400" b="1" i="0" u="none" strike="noStrike" baseline="0" dirty="0">
                <a:solidFill>
                  <a:srgbClr val="140700"/>
                </a:solidFill>
                <a:latin typeface="FutoGoB101Pro-Bold"/>
                <a:ea typeface="ＭＳ Ｐゴシック" panose="020B0600070205080204" pitchFamily="50" charset="-128"/>
              </a:rPr>
              <a:t>H</a:t>
            </a:r>
            <a:r>
              <a:rPr lang="ja-JP" altLang="en-US" sz="400" b="1" i="0" u="none" strike="noStrike" kern="0" spc="-100" dirty="0">
                <a:solidFill>
                  <a:srgbClr val="140700"/>
                </a:solidFill>
                <a:latin typeface="FutoGoB101Pro-Bold"/>
                <a:ea typeface="ＭＳ Ｐゴシック" panose="020B0600070205080204" pitchFamily="50" charset="-128"/>
              </a:rPr>
              <a:t>）</a:t>
            </a:r>
            <a:r>
              <a:rPr lang="ja-JP" altLang="en-US" sz="400" b="1" i="0" u="none" strike="noStrike" kern="0" dirty="0">
                <a:solidFill>
                  <a:srgbClr val="140700"/>
                </a:solidFill>
                <a:latin typeface="FutoGoB101Pro-Bold"/>
                <a:ea typeface="ＭＳ Ｐゴシック" panose="020B0600070205080204" pitchFamily="50" charset="-128"/>
              </a:rPr>
              <a:t>（</a:t>
            </a:r>
            <a:r>
              <a:rPr lang="en-US" altLang="ja-JP" sz="400" b="1" i="0" u="none" strike="noStrike" baseline="0" dirty="0">
                <a:solidFill>
                  <a:srgbClr val="140700"/>
                </a:solidFill>
                <a:latin typeface="FutoGoB101Pro-Bold"/>
                <a:ea typeface="ＭＳ Ｐゴシック" panose="020B0600070205080204" pitchFamily="50" charset="-128"/>
              </a:rPr>
              <a:t>W</a:t>
            </a:r>
            <a:r>
              <a:rPr lang="ja-JP" altLang="en-US" sz="400" b="1" i="0" u="none" strike="noStrike" baseline="0" dirty="0">
                <a:solidFill>
                  <a:srgbClr val="140700"/>
                </a:solidFill>
                <a:latin typeface="FutoGoB101Pro-Bold"/>
                <a:ea typeface="ＭＳ Ｐゴシック" panose="020B0600070205080204" pitchFamily="50" charset="-128"/>
              </a:rPr>
              <a:t>）</a:t>
            </a:r>
            <a:endParaRPr lang="ja-JP" altLang="en-US" sz="400" dirty="0">
              <a:latin typeface="FutoGoB101Pro-Bold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1C880D47-CEFE-0E68-208F-983A387057B5}"/>
              </a:ext>
            </a:extLst>
          </p:cNvPr>
          <p:cNvSpPr txBox="1"/>
          <p:nvPr/>
        </p:nvSpPr>
        <p:spPr>
          <a:xfrm>
            <a:off x="1943352" y="6971808"/>
            <a:ext cx="607566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希望小売価格</a:t>
            </a:r>
            <a:endParaRPr lang="ja-JP" altLang="en-US" sz="5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B918FBE9-E64C-679D-0CB7-B9F64544C6FA}"/>
              </a:ext>
            </a:extLst>
          </p:cNvPr>
          <p:cNvSpPr txBox="1"/>
          <p:nvPr/>
        </p:nvSpPr>
        <p:spPr>
          <a:xfrm>
            <a:off x="1940973" y="7049720"/>
            <a:ext cx="11515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b="1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71,2</a:t>
            </a:r>
            <a:r>
              <a:rPr lang="en-US" altLang="zh-CN" sz="1000" b="1" i="0" u="none" strike="noStrike" baseline="0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80</a:t>
            </a:r>
            <a:r>
              <a:rPr lang="zh-CN" altLang="en-US" sz="550" b="1" i="0" u="none" strike="noStrike" spc="-300" baseline="0" dirty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円</a:t>
            </a:r>
            <a:r>
              <a:rPr lang="zh-CN" altLang="en-US" sz="550" b="1" i="0" u="none" strike="noStrike" baseline="0" dirty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（税抜</a:t>
            </a:r>
            <a:r>
              <a:rPr lang="en-US" altLang="zh-CN" sz="550" b="1" i="0" u="none" strike="noStrike" baseline="0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64,800</a:t>
            </a:r>
            <a:r>
              <a:rPr lang="zh-CN" altLang="en-US" sz="550" b="1" i="0" u="none" strike="noStrike" baseline="0" dirty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円）</a:t>
            </a:r>
            <a:endParaRPr lang="ja-JP" altLang="en-US" sz="550" b="1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pic>
        <p:nvPicPr>
          <p:cNvPr id="165" name="図 164">
            <a:extLst>
              <a:ext uri="{FF2B5EF4-FFF2-40B4-BE49-F238E27FC236}">
                <a16:creationId xmlns:a16="http://schemas.microsoft.com/office/drawing/2014/main" id="{936393B8-D569-5E20-7559-63082E02F8D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312565" y="6463164"/>
            <a:ext cx="1237491" cy="423673"/>
          </a:xfrm>
          <a:prstGeom prst="rect">
            <a:avLst/>
          </a:prstGeom>
        </p:spPr>
      </p:pic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E8BDE303-E290-2708-96A1-FBA364AC69CE}"/>
              </a:ext>
            </a:extLst>
          </p:cNvPr>
          <p:cNvSpPr txBox="1"/>
          <p:nvPr/>
        </p:nvSpPr>
        <p:spPr>
          <a:xfrm>
            <a:off x="3286470" y="6313247"/>
            <a:ext cx="535653" cy="1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W</a:t>
            </a:r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）ホワイト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BB9CF383-3432-968F-11A8-8D77A2B31C6A}"/>
              </a:ext>
            </a:extLst>
          </p:cNvPr>
          <p:cNvSpPr txBox="1"/>
          <p:nvPr/>
        </p:nvSpPr>
        <p:spPr>
          <a:xfrm>
            <a:off x="3762837" y="6430755"/>
            <a:ext cx="48604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コンクリート</a:t>
            </a:r>
          </a:p>
          <a:p>
            <a:pPr algn="l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 （集合）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4B829748-95D5-AE86-9A2A-1A960A9DAE34}"/>
              </a:ext>
            </a:extLst>
          </p:cNvPr>
          <p:cNvSpPr txBox="1"/>
          <p:nvPr/>
        </p:nvSpPr>
        <p:spPr>
          <a:xfrm>
            <a:off x="3246517" y="6436623"/>
            <a:ext cx="3900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木造</a:t>
            </a:r>
            <a:endParaRPr lang="en-US" altLang="ja-JP" sz="450" dirty="0">
              <a:solidFill>
                <a:srgbClr val="1407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（戸建）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01D07F41-DEC4-80E0-D31C-2F23BEF1E839}"/>
              </a:ext>
            </a:extLst>
          </p:cNvPr>
          <p:cNvSpPr txBox="1"/>
          <p:nvPr/>
        </p:nvSpPr>
        <p:spPr>
          <a:xfrm>
            <a:off x="3423854" y="6369736"/>
            <a:ext cx="4752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15</a:t>
            </a:r>
            <a:r>
              <a:rPr lang="ja-JP" altLang="en-US" sz="6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畳</a:t>
            </a:r>
            <a:endParaRPr lang="ja-JP" altLang="en-US" sz="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AAFA88C7-7E39-DC32-333A-D5C4BC2DAB47}"/>
              </a:ext>
            </a:extLst>
          </p:cNvPr>
          <p:cNvSpPr txBox="1"/>
          <p:nvPr/>
        </p:nvSpPr>
        <p:spPr>
          <a:xfrm>
            <a:off x="4044023" y="6370807"/>
            <a:ext cx="6088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20</a:t>
            </a:r>
            <a:r>
              <a:rPr lang="ja-JP" altLang="en-US" sz="6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panose="020B0604020202020204" pitchFamily="34" charset="0"/>
              </a:rPr>
              <a:t>畳</a:t>
            </a:r>
            <a:r>
              <a:rPr lang="ja-JP" altLang="en-US" sz="5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まで</a:t>
            </a:r>
            <a:endParaRPr lang="ja-JP" altLang="en-US" sz="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5DE2766E-FF22-6E85-0291-EFE326CD035F}"/>
              </a:ext>
            </a:extLst>
          </p:cNvPr>
          <p:cNvSpPr txBox="1"/>
          <p:nvPr/>
        </p:nvSpPr>
        <p:spPr>
          <a:xfrm>
            <a:off x="4200267" y="6602059"/>
            <a:ext cx="4860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i="1" u="none" strike="noStrike" baseline="0" dirty="0">
                <a:solidFill>
                  <a:srgbClr val="140700"/>
                </a:solidFill>
                <a:latin typeface="DIN-Medium"/>
              </a:rPr>
              <a:t>6</a:t>
            </a:r>
            <a:r>
              <a:rPr lang="en-US" altLang="ja-JP" sz="1400" i="1" u="none" strike="noStrike" spc="-150" baseline="0" dirty="0">
                <a:solidFill>
                  <a:srgbClr val="140700"/>
                </a:solidFill>
                <a:latin typeface="DIN-Medium"/>
              </a:rPr>
              <a:t>5</a:t>
            </a:r>
            <a:r>
              <a:rPr lang="ja-JP" altLang="en-US" sz="600" b="0" i="1" u="none" strike="noStrike" spc="-150" baseline="0" dirty="0">
                <a:solidFill>
                  <a:srgbClr val="140700"/>
                </a:solidFill>
                <a:latin typeface="PA1GothicStd-Medium"/>
              </a:rPr>
              <a:t>秒</a:t>
            </a:r>
            <a:endParaRPr lang="ja-JP" altLang="en-US" sz="600" i="1" spc="-150" dirty="0"/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1B4CE06B-F53D-9850-FE66-1DD8439684AF}"/>
              </a:ext>
            </a:extLst>
          </p:cNvPr>
          <p:cNvSpPr txBox="1"/>
          <p:nvPr/>
        </p:nvSpPr>
        <p:spPr>
          <a:xfrm>
            <a:off x="3252358" y="6704281"/>
            <a:ext cx="8010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800" i="0" u="none" strike="noStrike" baseline="0" dirty="0">
                <a:solidFill>
                  <a:srgbClr val="140700"/>
                </a:solidFill>
                <a:latin typeface="UDShinGoPro-DeBold"/>
              </a:rPr>
              <a:t>5.65</a:t>
            </a:r>
            <a:r>
              <a:rPr lang="ja-JP" altLang="en-US" sz="700" i="0" u="none" strike="noStrike" baseline="0" dirty="0">
                <a:solidFill>
                  <a:srgbClr val="140700"/>
                </a:solidFill>
                <a:latin typeface="UDShinGoPro-DeBold"/>
              </a:rPr>
              <a:t>～</a:t>
            </a:r>
            <a:r>
              <a:rPr lang="en-US" altLang="ja-JP" sz="800" i="0" u="none" strike="noStrike" baseline="0" dirty="0" smtClean="0">
                <a:solidFill>
                  <a:srgbClr val="140700"/>
                </a:solidFill>
                <a:latin typeface="UDShinGoPro-DeBold"/>
              </a:rPr>
              <a:t>0.80</a:t>
            </a:r>
            <a:r>
              <a:rPr lang="en-US" altLang="ja-JP" sz="650" i="0" u="none" strike="noStrike" baseline="0" dirty="0" smtClean="0">
                <a:solidFill>
                  <a:srgbClr val="140700"/>
                </a:solidFill>
                <a:latin typeface="UDShinGoPro-DeBold"/>
              </a:rPr>
              <a:t>kW</a:t>
            </a:r>
            <a:endParaRPr lang="ja-JP" altLang="en-US" sz="650" dirty="0"/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5FE377D8-01F4-AD41-2D9B-A088749B0706}"/>
              </a:ext>
            </a:extLst>
          </p:cNvPr>
          <p:cNvSpPr txBox="1"/>
          <p:nvPr/>
        </p:nvSpPr>
        <p:spPr>
          <a:xfrm>
            <a:off x="3228149" y="6841924"/>
            <a:ext cx="145522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" b="1" i="0" u="none" strike="noStrike" baseline="0" dirty="0" smtClean="0">
                <a:solidFill>
                  <a:srgbClr val="140700"/>
                </a:solidFill>
                <a:latin typeface="Helvetica-Bold"/>
              </a:rPr>
              <a:t>FH-VX5723B</a:t>
            </a:r>
            <a:r>
              <a:rPr lang="en-US" altLang="ja-JP" sz="1000" b="1" i="0" u="none" strike="noStrike" spc="-150" baseline="0" dirty="0" smtClean="0">
                <a:solidFill>
                  <a:srgbClr val="140700"/>
                </a:solidFill>
                <a:latin typeface="Helvetica-Bold"/>
              </a:rPr>
              <a:t>Y</a:t>
            </a:r>
            <a:r>
              <a:rPr lang="ja-JP" altLang="en-US" sz="500" b="1" i="0" u="none" strike="noStrike" baseline="0" dirty="0" smtClean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400" b="1" i="0" u="none" strike="noStrike" baseline="0" dirty="0">
                <a:solidFill>
                  <a:srgbClr val="140700"/>
                </a:solidFill>
                <a:latin typeface="FutoGoB101Pro-Bold"/>
                <a:ea typeface="ＭＳ Ｐゴシック" panose="020B0600070205080204" pitchFamily="50" charset="-128"/>
              </a:rPr>
              <a:t>（</a:t>
            </a:r>
            <a:r>
              <a:rPr lang="en-US" altLang="ja-JP" sz="400" b="1" i="0" u="none" strike="noStrike" baseline="0" dirty="0">
                <a:solidFill>
                  <a:srgbClr val="140700"/>
                </a:solidFill>
                <a:latin typeface="FutoGoB101Pro-Bold"/>
                <a:ea typeface="ＭＳ Ｐゴシック" panose="020B0600070205080204" pitchFamily="50" charset="-128"/>
              </a:rPr>
              <a:t>H</a:t>
            </a:r>
            <a:r>
              <a:rPr lang="ja-JP" altLang="en-US" sz="400" b="1" i="0" u="none" strike="noStrike" kern="0" spc="-100" dirty="0">
                <a:solidFill>
                  <a:srgbClr val="140700"/>
                </a:solidFill>
                <a:latin typeface="FutoGoB101Pro-Bold"/>
                <a:ea typeface="ＭＳ Ｐゴシック" panose="020B0600070205080204" pitchFamily="50" charset="-128"/>
              </a:rPr>
              <a:t>）</a:t>
            </a:r>
            <a:r>
              <a:rPr lang="ja-JP" altLang="en-US" sz="400" b="1" i="0" u="none" strike="noStrike" kern="0" dirty="0">
                <a:solidFill>
                  <a:srgbClr val="140700"/>
                </a:solidFill>
                <a:latin typeface="FutoGoB101Pro-Bold"/>
                <a:ea typeface="ＭＳ Ｐゴシック" panose="020B0600070205080204" pitchFamily="50" charset="-128"/>
              </a:rPr>
              <a:t>（</a:t>
            </a:r>
            <a:r>
              <a:rPr lang="en-US" altLang="ja-JP" sz="400" b="1" i="0" u="none" strike="noStrike" baseline="0" dirty="0">
                <a:solidFill>
                  <a:srgbClr val="140700"/>
                </a:solidFill>
                <a:latin typeface="FutoGoB101Pro-Bold"/>
                <a:ea typeface="ＭＳ Ｐゴシック" panose="020B0600070205080204" pitchFamily="50" charset="-128"/>
              </a:rPr>
              <a:t>W</a:t>
            </a:r>
            <a:r>
              <a:rPr lang="ja-JP" altLang="en-US" sz="400" b="1" i="0" u="none" strike="noStrike" baseline="0" dirty="0">
                <a:solidFill>
                  <a:srgbClr val="140700"/>
                </a:solidFill>
                <a:latin typeface="FutoGoB101Pro-Bold"/>
                <a:ea typeface="ＭＳ Ｐゴシック" panose="020B0600070205080204" pitchFamily="50" charset="-128"/>
              </a:rPr>
              <a:t>）</a:t>
            </a:r>
            <a:endParaRPr lang="ja-JP" altLang="en-US" sz="400" dirty="0">
              <a:latin typeface="FutoGoB101Pro-Bold"/>
            </a:endParaRPr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2540D308-B50E-6DBA-1E1D-842FC8EA5277}"/>
              </a:ext>
            </a:extLst>
          </p:cNvPr>
          <p:cNvSpPr txBox="1"/>
          <p:nvPr/>
        </p:nvSpPr>
        <p:spPr>
          <a:xfrm>
            <a:off x="3224995" y="6971808"/>
            <a:ext cx="607566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希望小売価格</a:t>
            </a:r>
            <a:endParaRPr lang="ja-JP" altLang="en-US" sz="5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2A787F75-E6FC-CA27-BC32-724143A6BEF5}"/>
              </a:ext>
            </a:extLst>
          </p:cNvPr>
          <p:cNvSpPr txBox="1"/>
          <p:nvPr/>
        </p:nvSpPr>
        <p:spPr>
          <a:xfrm>
            <a:off x="3215772" y="7049720"/>
            <a:ext cx="13380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b="1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82,28</a:t>
            </a:r>
            <a:r>
              <a:rPr lang="en-US" altLang="zh-CN" sz="1000" b="1" i="0" u="none" strike="noStrike" baseline="0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0</a:t>
            </a:r>
            <a:r>
              <a:rPr lang="zh-CN" altLang="en-US" sz="550" b="1" i="0" u="none" strike="noStrike" spc="-300" baseline="0" dirty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円</a:t>
            </a:r>
            <a:r>
              <a:rPr lang="zh-CN" altLang="en-US" sz="550" b="1" i="0" u="none" strike="noStrike" baseline="0" dirty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（税抜</a:t>
            </a:r>
            <a:r>
              <a:rPr lang="en-US" altLang="zh-CN" sz="550" b="1" i="0" u="none" strike="noStrike" baseline="0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74,800</a:t>
            </a:r>
            <a:r>
              <a:rPr lang="zh-CN" altLang="en-US" sz="550" b="1" i="0" u="none" strike="noStrike" baseline="0" dirty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円）</a:t>
            </a:r>
            <a:endParaRPr lang="ja-JP" altLang="en-US" sz="550" b="1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pic>
        <p:nvPicPr>
          <p:cNvPr id="167" name="図 166">
            <a:extLst>
              <a:ext uri="{FF2B5EF4-FFF2-40B4-BE49-F238E27FC236}">
                <a16:creationId xmlns:a16="http://schemas.microsoft.com/office/drawing/2014/main" id="{5A4A31ED-87D1-4436-F0CB-481EF2E2B5A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704574" y="6466906"/>
            <a:ext cx="1203962" cy="405385"/>
          </a:xfrm>
          <a:prstGeom prst="rect">
            <a:avLst/>
          </a:prstGeom>
        </p:spPr>
      </p:pic>
      <p:sp>
        <p:nvSpPr>
          <p:cNvPr id="154" name="テキスト ボックス 153">
            <a:extLst>
              <a:ext uri="{FF2B5EF4-FFF2-40B4-BE49-F238E27FC236}">
                <a16:creationId xmlns:a16="http://schemas.microsoft.com/office/drawing/2014/main" id="{C9F1AEAA-19A0-2D1E-F3DC-331E8A6D74C8}"/>
              </a:ext>
            </a:extLst>
          </p:cNvPr>
          <p:cNvSpPr txBox="1"/>
          <p:nvPr/>
        </p:nvSpPr>
        <p:spPr>
          <a:xfrm>
            <a:off x="4881990" y="6303087"/>
            <a:ext cx="535653" cy="1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W</a:t>
            </a:r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）ホワイト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DD4DFAC9-16D2-A2DC-3DF9-00892D6530B9}"/>
              </a:ext>
            </a:extLst>
          </p:cNvPr>
          <p:cNvSpPr txBox="1"/>
          <p:nvPr/>
        </p:nvSpPr>
        <p:spPr>
          <a:xfrm>
            <a:off x="5130833" y="6430755"/>
            <a:ext cx="48604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コンクリート</a:t>
            </a:r>
          </a:p>
          <a:p>
            <a:pPr algn="l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 （集合）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34" name="テキスト ボックス 133">
            <a:extLst>
              <a:ext uri="{FF2B5EF4-FFF2-40B4-BE49-F238E27FC236}">
                <a16:creationId xmlns:a16="http://schemas.microsoft.com/office/drawing/2014/main" id="{77D2B628-73AE-D54B-24DB-5C75250BA81B}"/>
              </a:ext>
            </a:extLst>
          </p:cNvPr>
          <p:cNvSpPr txBox="1"/>
          <p:nvPr/>
        </p:nvSpPr>
        <p:spPr>
          <a:xfrm>
            <a:off x="4614513" y="6436623"/>
            <a:ext cx="3900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木造</a:t>
            </a:r>
            <a:endParaRPr lang="en-US" altLang="ja-JP" sz="450" dirty="0">
              <a:solidFill>
                <a:srgbClr val="1407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（戸建）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3056394C-7EC7-C168-7C71-25578736C45F}"/>
              </a:ext>
            </a:extLst>
          </p:cNvPr>
          <p:cNvSpPr txBox="1"/>
          <p:nvPr/>
        </p:nvSpPr>
        <p:spPr>
          <a:xfrm>
            <a:off x="4791850" y="6369736"/>
            <a:ext cx="4752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17</a:t>
            </a:r>
            <a:r>
              <a:rPr lang="ja-JP" altLang="en-US" sz="6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畳</a:t>
            </a:r>
            <a:endParaRPr lang="ja-JP" altLang="en-US" sz="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E8D503B8-0764-E1C7-AB32-B61BF81E5592}"/>
              </a:ext>
            </a:extLst>
          </p:cNvPr>
          <p:cNvSpPr txBox="1"/>
          <p:nvPr/>
        </p:nvSpPr>
        <p:spPr>
          <a:xfrm>
            <a:off x="5412019" y="6370807"/>
            <a:ext cx="6088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24</a:t>
            </a:r>
            <a:r>
              <a:rPr lang="ja-JP" altLang="en-US" sz="6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panose="020B0604020202020204" pitchFamily="34" charset="0"/>
              </a:rPr>
              <a:t>畳</a:t>
            </a:r>
            <a:r>
              <a:rPr lang="ja-JP" altLang="en-US" sz="5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まで</a:t>
            </a:r>
            <a:endParaRPr lang="ja-JP" altLang="en-US" sz="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37" name="テキスト ボックス 136">
            <a:extLst>
              <a:ext uri="{FF2B5EF4-FFF2-40B4-BE49-F238E27FC236}">
                <a16:creationId xmlns:a16="http://schemas.microsoft.com/office/drawing/2014/main" id="{4EA57D33-A797-5522-AA89-1FD2364E528F}"/>
              </a:ext>
            </a:extLst>
          </p:cNvPr>
          <p:cNvSpPr txBox="1"/>
          <p:nvPr/>
        </p:nvSpPr>
        <p:spPr>
          <a:xfrm>
            <a:off x="5507616" y="6602059"/>
            <a:ext cx="5936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i="1" u="none" strike="noStrike" spc="-150" dirty="0" smtClean="0">
                <a:solidFill>
                  <a:srgbClr val="140700"/>
                </a:solidFill>
                <a:latin typeface="DIN-Medium"/>
              </a:rPr>
              <a:t>12</a:t>
            </a:r>
            <a:r>
              <a:rPr lang="en-US" altLang="ja-JP" sz="1400" i="1" u="none" strike="noStrike" spc="-150" baseline="0" dirty="0" smtClean="0">
                <a:solidFill>
                  <a:srgbClr val="140700"/>
                </a:solidFill>
                <a:latin typeface="DIN-Medium"/>
              </a:rPr>
              <a:t>0</a:t>
            </a:r>
            <a:r>
              <a:rPr lang="ja-JP" altLang="en-US" sz="600" b="0" i="1" u="none" strike="noStrike" spc="-150" baseline="0" dirty="0" smtClean="0">
                <a:solidFill>
                  <a:srgbClr val="140700"/>
                </a:solidFill>
                <a:latin typeface="PA1GothicStd-Medium"/>
              </a:rPr>
              <a:t>秒</a:t>
            </a:r>
            <a:endParaRPr lang="ja-JP" altLang="en-US" sz="600" i="1" spc="-150" dirty="0"/>
          </a:p>
        </p:txBody>
      </p: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54A8D377-9320-984D-0579-96642780F3DA}"/>
              </a:ext>
            </a:extLst>
          </p:cNvPr>
          <p:cNvSpPr txBox="1"/>
          <p:nvPr/>
        </p:nvSpPr>
        <p:spPr>
          <a:xfrm>
            <a:off x="4637036" y="6704281"/>
            <a:ext cx="8010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800" i="0" u="none" strike="noStrike" baseline="0" dirty="0">
                <a:solidFill>
                  <a:srgbClr val="140700"/>
                </a:solidFill>
                <a:latin typeface="UDShinGoPro-DeBold"/>
              </a:rPr>
              <a:t>6.65</a:t>
            </a:r>
            <a:r>
              <a:rPr lang="ja-JP" altLang="en-US" sz="700" i="0" u="none" strike="noStrike" baseline="0" dirty="0">
                <a:solidFill>
                  <a:srgbClr val="140700"/>
                </a:solidFill>
                <a:latin typeface="UDShinGoPro-DeBold"/>
              </a:rPr>
              <a:t>～</a:t>
            </a:r>
            <a:r>
              <a:rPr lang="en-US" altLang="ja-JP" sz="800" i="0" u="none" strike="noStrike" baseline="0" dirty="0">
                <a:solidFill>
                  <a:srgbClr val="140700"/>
                </a:solidFill>
                <a:latin typeface="UDShinGoPro-DeBold"/>
              </a:rPr>
              <a:t>1.06</a:t>
            </a:r>
            <a:r>
              <a:rPr lang="en-US" altLang="ja-JP" sz="650" i="0" u="none" strike="noStrike" baseline="0" dirty="0">
                <a:solidFill>
                  <a:srgbClr val="140700"/>
                </a:solidFill>
                <a:latin typeface="UDShinGoPro-DeBold"/>
              </a:rPr>
              <a:t>kW</a:t>
            </a:r>
            <a:endParaRPr lang="ja-JP" altLang="en-US" sz="650" dirty="0"/>
          </a:p>
        </p:txBody>
      </p:sp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6BB1CFB5-C3DE-BF49-BF60-958D2779E2B6}"/>
              </a:ext>
            </a:extLst>
          </p:cNvPr>
          <p:cNvSpPr txBox="1"/>
          <p:nvPr/>
        </p:nvSpPr>
        <p:spPr>
          <a:xfrm>
            <a:off x="4604353" y="6841924"/>
            <a:ext cx="129997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" b="1" i="0" u="none" strike="noStrike" baseline="0" dirty="0" smtClean="0">
                <a:solidFill>
                  <a:srgbClr val="140700"/>
                </a:solidFill>
                <a:latin typeface="Helvetica-Bold"/>
              </a:rPr>
              <a:t>FH-VX6723B</a:t>
            </a:r>
            <a:r>
              <a:rPr lang="en-US" altLang="ja-JP" sz="1000" b="1" i="0" u="none" strike="noStrike" spc="-150" baseline="0" dirty="0" smtClean="0">
                <a:solidFill>
                  <a:srgbClr val="140700"/>
                </a:solidFill>
                <a:latin typeface="Helvetica-Bold"/>
              </a:rPr>
              <a:t>Y</a:t>
            </a:r>
            <a:r>
              <a:rPr lang="ja-JP" altLang="en-US" sz="400" b="1" i="0" u="none" strike="noStrike" baseline="0" dirty="0">
                <a:solidFill>
                  <a:srgbClr val="140700"/>
                </a:solidFill>
                <a:latin typeface="FutoGoB101Pro-Bold"/>
              </a:rPr>
              <a:t>（</a:t>
            </a:r>
            <a:r>
              <a:rPr lang="en-US" altLang="ja-JP" sz="400" b="1" i="0" u="none" strike="noStrike" baseline="0" dirty="0">
                <a:solidFill>
                  <a:srgbClr val="140700"/>
                </a:solidFill>
                <a:latin typeface="FutoGoB101Pro-Bold"/>
              </a:rPr>
              <a:t>W</a:t>
            </a:r>
            <a:r>
              <a:rPr lang="ja-JP" altLang="en-US" sz="400" b="1" i="0" u="none" strike="noStrike" baseline="0" dirty="0">
                <a:solidFill>
                  <a:srgbClr val="140700"/>
                </a:solidFill>
                <a:latin typeface="FutoGoB101Pro-Bold"/>
              </a:rPr>
              <a:t>）</a:t>
            </a:r>
            <a:endParaRPr lang="ja-JP" altLang="en-US" sz="400" dirty="0">
              <a:latin typeface="FutoGoB101Pro-Bold"/>
            </a:endParaRPr>
          </a:p>
        </p:txBody>
      </p: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DC60A768-D816-1A00-14CA-58C70C41D907}"/>
              </a:ext>
            </a:extLst>
          </p:cNvPr>
          <p:cNvSpPr txBox="1"/>
          <p:nvPr/>
        </p:nvSpPr>
        <p:spPr>
          <a:xfrm>
            <a:off x="4601199" y="6971808"/>
            <a:ext cx="607566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希望小売価格</a:t>
            </a:r>
            <a:endParaRPr lang="ja-JP" altLang="en-US" sz="5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41" name="テキスト ボックス 140">
            <a:extLst>
              <a:ext uri="{FF2B5EF4-FFF2-40B4-BE49-F238E27FC236}">
                <a16:creationId xmlns:a16="http://schemas.microsoft.com/office/drawing/2014/main" id="{69F62A38-61F9-EB2B-066D-E1B8304A8617}"/>
              </a:ext>
            </a:extLst>
          </p:cNvPr>
          <p:cNvSpPr txBox="1"/>
          <p:nvPr/>
        </p:nvSpPr>
        <p:spPr>
          <a:xfrm>
            <a:off x="4597992" y="7049720"/>
            <a:ext cx="11515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b="1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91,080</a:t>
            </a:r>
            <a:r>
              <a:rPr lang="zh-CN" altLang="en-US" sz="550" b="1" i="0" u="none" strike="noStrike" spc="-300" baseline="0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円</a:t>
            </a:r>
            <a:r>
              <a:rPr lang="zh-CN" altLang="en-US" sz="550" b="1" i="0" u="none" strike="noStrike" baseline="0" dirty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（</a:t>
            </a:r>
            <a:r>
              <a:rPr lang="zh-CN" altLang="en-US" sz="550" b="1" i="0" u="none" strike="noStrike" baseline="0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税抜</a:t>
            </a:r>
            <a:r>
              <a:rPr lang="en-US" altLang="zh-CN" sz="550" b="1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82</a:t>
            </a:r>
            <a:r>
              <a:rPr lang="en-US" altLang="zh-CN" sz="550" b="1" i="0" u="none" strike="noStrike" baseline="0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,800</a:t>
            </a:r>
            <a:r>
              <a:rPr lang="zh-CN" altLang="en-US" sz="550" b="1" i="0" u="none" strike="noStrike" baseline="0" dirty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円）</a:t>
            </a:r>
            <a:endParaRPr lang="ja-JP" altLang="en-US" sz="550" b="1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pic>
        <p:nvPicPr>
          <p:cNvPr id="169" name="図 168">
            <a:extLst>
              <a:ext uri="{FF2B5EF4-FFF2-40B4-BE49-F238E27FC236}">
                <a16:creationId xmlns:a16="http://schemas.microsoft.com/office/drawing/2014/main" id="{32ADACF9-6E78-4889-E006-A43CE9B2D36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980966" y="6463980"/>
            <a:ext cx="1210058" cy="420625"/>
          </a:xfrm>
          <a:prstGeom prst="rect">
            <a:avLst/>
          </a:prstGeom>
        </p:spPr>
      </p:pic>
      <p:sp>
        <p:nvSpPr>
          <p:cNvPr id="155" name="テキスト ボックス 154">
            <a:extLst>
              <a:ext uri="{FF2B5EF4-FFF2-40B4-BE49-F238E27FC236}">
                <a16:creationId xmlns:a16="http://schemas.microsoft.com/office/drawing/2014/main" id="{FF94E6D6-D418-D428-BB6C-458E489F2B8D}"/>
              </a:ext>
            </a:extLst>
          </p:cNvPr>
          <p:cNvSpPr txBox="1"/>
          <p:nvPr/>
        </p:nvSpPr>
        <p:spPr>
          <a:xfrm>
            <a:off x="6126835" y="6303087"/>
            <a:ext cx="535653" cy="1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W</a:t>
            </a:r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）ホワイト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1FEA1B64-A48E-EA86-0764-353EBF9F4BFD}"/>
              </a:ext>
            </a:extLst>
          </p:cNvPr>
          <p:cNvSpPr txBox="1"/>
          <p:nvPr/>
        </p:nvSpPr>
        <p:spPr>
          <a:xfrm>
            <a:off x="6397290" y="6430755"/>
            <a:ext cx="48604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コンクリート</a:t>
            </a:r>
          </a:p>
          <a:p>
            <a:pPr algn="l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 （集合）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43" name="テキスト ボックス 142">
            <a:extLst>
              <a:ext uri="{FF2B5EF4-FFF2-40B4-BE49-F238E27FC236}">
                <a16:creationId xmlns:a16="http://schemas.microsoft.com/office/drawing/2014/main" id="{D1F4E1AE-CDAC-2AF1-D4A4-6B4BDF580C3A}"/>
              </a:ext>
            </a:extLst>
          </p:cNvPr>
          <p:cNvSpPr txBox="1"/>
          <p:nvPr/>
        </p:nvSpPr>
        <p:spPr>
          <a:xfrm>
            <a:off x="5906370" y="6436623"/>
            <a:ext cx="3900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木造</a:t>
            </a:r>
            <a:endParaRPr lang="en-US" altLang="ja-JP" sz="450" dirty="0">
              <a:solidFill>
                <a:srgbClr val="1407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（戸建）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44" name="テキスト ボックス 143">
            <a:extLst>
              <a:ext uri="{FF2B5EF4-FFF2-40B4-BE49-F238E27FC236}">
                <a16:creationId xmlns:a16="http://schemas.microsoft.com/office/drawing/2014/main" id="{5601C9EE-2E3D-CABA-DDF8-00C6849455D3}"/>
              </a:ext>
            </a:extLst>
          </p:cNvPr>
          <p:cNvSpPr txBox="1"/>
          <p:nvPr/>
        </p:nvSpPr>
        <p:spPr>
          <a:xfrm>
            <a:off x="6073547" y="6369736"/>
            <a:ext cx="4752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19</a:t>
            </a:r>
            <a:r>
              <a:rPr lang="ja-JP" altLang="en-US" sz="6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畳</a:t>
            </a:r>
            <a:endParaRPr lang="ja-JP" altLang="en-US" sz="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id="{1587B8AC-32A6-A843-B3E8-CAD488FAB6A5}"/>
              </a:ext>
            </a:extLst>
          </p:cNvPr>
          <p:cNvSpPr txBox="1"/>
          <p:nvPr/>
        </p:nvSpPr>
        <p:spPr>
          <a:xfrm>
            <a:off x="6678476" y="6370807"/>
            <a:ext cx="6088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26</a:t>
            </a:r>
            <a:r>
              <a:rPr lang="ja-JP" altLang="en-US" sz="6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panose="020B0604020202020204" pitchFamily="34" charset="0"/>
              </a:rPr>
              <a:t>畳</a:t>
            </a:r>
            <a:r>
              <a:rPr lang="ja-JP" altLang="en-US" sz="5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まで</a:t>
            </a:r>
            <a:endParaRPr lang="ja-JP" altLang="en-US" sz="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46" name="テキスト ボックス 145">
            <a:extLst>
              <a:ext uri="{FF2B5EF4-FFF2-40B4-BE49-F238E27FC236}">
                <a16:creationId xmlns:a16="http://schemas.microsoft.com/office/drawing/2014/main" id="{6AAE8A24-3540-D8B7-AA05-1DF597CB432B}"/>
              </a:ext>
            </a:extLst>
          </p:cNvPr>
          <p:cNvSpPr txBox="1"/>
          <p:nvPr/>
        </p:nvSpPr>
        <p:spPr>
          <a:xfrm>
            <a:off x="6793051" y="6602059"/>
            <a:ext cx="5966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i="1" u="none" strike="noStrike" spc="-150" baseline="0" dirty="0" smtClean="0">
                <a:solidFill>
                  <a:srgbClr val="140700"/>
                </a:solidFill>
                <a:latin typeface="DIN-Medium"/>
              </a:rPr>
              <a:t>120</a:t>
            </a:r>
            <a:r>
              <a:rPr lang="ja-JP" altLang="en-US" sz="600" b="0" i="1" u="none" strike="noStrike" spc="-150" baseline="0" dirty="0" smtClean="0">
                <a:solidFill>
                  <a:srgbClr val="140700"/>
                </a:solidFill>
                <a:latin typeface="PA1GothicStd-Medium"/>
              </a:rPr>
              <a:t>秒</a:t>
            </a:r>
            <a:endParaRPr lang="ja-JP" altLang="en-US" sz="600" i="1" spc="-150" dirty="0"/>
          </a:p>
        </p:txBody>
      </p:sp>
      <p:sp>
        <p:nvSpPr>
          <p:cNvPr id="147" name="テキスト ボックス 146">
            <a:extLst>
              <a:ext uri="{FF2B5EF4-FFF2-40B4-BE49-F238E27FC236}">
                <a16:creationId xmlns:a16="http://schemas.microsoft.com/office/drawing/2014/main" id="{AD85E4D7-1C6B-204B-4A82-141FF5B176FA}"/>
              </a:ext>
            </a:extLst>
          </p:cNvPr>
          <p:cNvSpPr txBox="1"/>
          <p:nvPr/>
        </p:nvSpPr>
        <p:spPr>
          <a:xfrm>
            <a:off x="5914344" y="6704281"/>
            <a:ext cx="8010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800" i="0" u="none" strike="noStrike" baseline="0" dirty="0">
                <a:solidFill>
                  <a:srgbClr val="140700"/>
                </a:solidFill>
                <a:latin typeface="UDShinGoPro-DeBold"/>
              </a:rPr>
              <a:t>7.25</a:t>
            </a:r>
            <a:r>
              <a:rPr lang="ja-JP" altLang="en-US" sz="700" i="0" u="none" strike="noStrike" baseline="0" dirty="0">
                <a:solidFill>
                  <a:srgbClr val="140700"/>
                </a:solidFill>
                <a:latin typeface="UDShinGoPro-DeBold"/>
              </a:rPr>
              <a:t>～</a:t>
            </a:r>
            <a:r>
              <a:rPr lang="en-US" altLang="ja-JP" sz="800" i="0" u="none" strike="noStrike" baseline="0" dirty="0">
                <a:solidFill>
                  <a:srgbClr val="140700"/>
                </a:solidFill>
                <a:latin typeface="UDShinGoPro-DeBold"/>
              </a:rPr>
              <a:t>1.19</a:t>
            </a:r>
            <a:r>
              <a:rPr lang="en-US" altLang="ja-JP" sz="650" i="0" u="none" strike="noStrike" baseline="0" dirty="0">
                <a:solidFill>
                  <a:srgbClr val="140700"/>
                </a:solidFill>
                <a:latin typeface="UDShinGoPro-DeBold"/>
              </a:rPr>
              <a:t>kW</a:t>
            </a:r>
            <a:endParaRPr lang="ja-JP" altLang="en-US" sz="650" dirty="0"/>
          </a:p>
        </p:txBody>
      </p:sp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id="{5914CF7C-3323-711A-4FB2-B17EEBE37A13}"/>
              </a:ext>
            </a:extLst>
          </p:cNvPr>
          <p:cNvSpPr txBox="1"/>
          <p:nvPr/>
        </p:nvSpPr>
        <p:spPr>
          <a:xfrm>
            <a:off x="5895829" y="6841924"/>
            <a:ext cx="129997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" b="1" i="0" u="none" strike="noStrike" baseline="0" dirty="0" smtClean="0">
                <a:solidFill>
                  <a:srgbClr val="140700"/>
                </a:solidFill>
                <a:latin typeface="Helvetica-Bold"/>
              </a:rPr>
              <a:t>FH-VX7323B</a:t>
            </a:r>
            <a:r>
              <a:rPr lang="en-US" altLang="ja-JP" sz="1000" b="1" i="0" u="none" strike="noStrike" spc="-150" baseline="0" dirty="0" smtClean="0">
                <a:solidFill>
                  <a:srgbClr val="140700"/>
                </a:solidFill>
                <a:latin typeface="Helvetica-Bold"/>
              </a:rPr>
              <a:t>Y</a:t>
            </a:r>
            <a:r>
              <a:rPr lang="ja-JP" altLang="en-US" sz="400" b="1" i="0" u="none" strike="noStrike" baseline="0" dirty="0">
                <a:solidFill>
                  <a:srgbClr val="140700"/>
                </a:solidFill>
                <a:latin typeface="FutoGoB101Pro-Bold"/>
              </a:rPr>
              <a:t>（</a:t>
            </a:r>
            <a:r>
              <a:rPr lang="en-US" altLang="ja-JP" sz="400" b="1" i="0" u="none" strike="noStrike" baseline="0" dirty="0">
                <a:solidFill>
                  <a:srgbClr val="140700"/>
                </a:solidFill>
                <a:latin typeface="FutoGoB101Pro-Bold"/>
              </a:rPr>
              <a:t>W</a:t>
            </a:r>
            <a:r>
              <a:rPr lang="ja-JP" altLang="en-US" sz="400" b="1" i="0" u="none" strike="noStrike" baseline="0" dirty="0">
                <a:solidFill>
                  <a:srgbClr val="140700"/>
                </a:solidFill>
                <a:latin typeface="FutoGoB101Pro-Bold"/>
              </a:rPr>
              <a:t>）</a:t>
            </a:r>
            <a:endParaRPr lang="ja-JP" altLang="en-US" sz="400" dirty="0">
              <a:latin typeface="FutoGoB101Pro-Bold"/>
            </a:endParaRPr>
          </a:p>
        </p:txBody>
      </p:sp>
      <p:sp>
        <p:nvSpPr>
          <p:cNvPr id="149" name="テキスト ボックス 148">
            <a:extLst>
              <a:ext uri="{FF2B5EF4-FFF2-40B4-BE49-F238E27FC236}">
                <a16:creationId xmlns:a16="http://schemas.microsoft.com/office/drawing/2014/main" id="{CAB62DC8-4158-4BF9-5479-B82832B3EDE1}"/>
              </a:ext>
            </a:extLst>
          </p:cNvPr>
          <p:cNvSpPr txBox="1"/>
          <p:nvPr/>
        </p:nvSpPr>
        <p:spPr>
          <a:xfrm>
            <a:off x="5887595" y="6971808"/>
            <a:ext cx="607566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希望小売価格</a:t>
            </a:r>
            <a:endParaRPr lang="ja-JP" altLang="en-US" sz="5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50" name="テキスト ボックス 149">
            <a:extLst>
              <a:ext uri="{FF2B5EF4-FFF2-40B4-BE49-F238E27FC236}">
                <a16:creationId xmlns:a16="http://schemas.microsoft.com/office/drawing/2014/main" id="{FC4AEC04-42CE-0ED8-A80A-890B3A6FD117}"/>
              </a:ext>
            </a:extLst>
          </p:cNvPr>
          <p:cNvSpPr txBox="1"/>
          <p:nvPr/>
        </p:nvSpPr>
        <p:spPr>
          <a:xfrm>
            <a:off x="5905372" y="7049720"/>
            <a:ext cx="11515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b="1" i="0" u="none" strike="noStrike" baseline="0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108,680</a:t>
            </a:r>
            <a:r>
              <a:rPr lang="zh-CN" altLang="en-US" sz="550" b="1" i="0" u="none" strike="noStrike" spc="-300" baseline="0" dirty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円</a:t>
            </a:r>
            <a:r>
              <a:rPr lang="zh-CN" altLang="en-US" sz="550" b="1" i="0" u="none" strike="noStrike" baseline="0" dirty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（税抜</a:t>
            </a:r>
            <a:r>
              <a:rPr lang="en-US" altLang="zh-CN" sz="550" b="1" i="0" u="none" strike="noStrike" baseline="0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98,800</a:t>
            </a:r>
            <a:r>
              <a:rPr lang="zh-CN" altLang="en-US" sz="550" b="1" i="0" u="none" strike="noStrike" baseline="0" dirty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円）</a:t>
            </a:r>
            <a:endParaRPr lang="ja-JP" altLang="en-US" sz="550" b="1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173" name="テキスト ボックス 172">
            <a:extLst>
              <a:ext uri="{FF2B5EF4-FFF2-40B4-BE49-F238E27FC236}">
                <a16:creationId xmlns:a16="http://schemas.microsoft.com/office/drawing/2014/main" id="{B3639A95-957A-0E68-64AF-C58A7796C2A7}"/>
              </a:ext>
            </a:extLst>
          </p:cNvPr>
          <p:cNvSpPr txBox="1"/>
          <p:nvPr/>
        </p:nvSpPr>
        <p:spPr>
          <a:xfrm>
            <a:off x="3808735" y="7684996"/>
            <a:ext cx="277738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クリーン消火（消臭制御）　  </a:t>
            </a:r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ニオイカットメカ 　 </a:t>
            </a:r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秒速点火 　</a:t>
            </a:r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オレンジ液晶　</a:t>
            </a:r>
            <a:endParaRPr lang="en-US" altLang="ja-JP" sz="500" b="1" i="0" u="none" strike="noStrike" baseline="0" dirty="0">
              <a:solidFill>
                <a:srgbClr val="1407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/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お知らせサイン（</a:t>
            </a:r>
            <a:r>
              <a:rPr lang="en-US" altLang="ja-JP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色）　</a:t>
            </a:r>
            <a:r>
              <a:rPr lang="ja-JP" altLang="en-US" sz="50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よごれま栓</a:t>
            </a:r>
            <a:r>
              <a:rPr lang="en-US" altLang="ja-JP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3.6L   </a:t>
            </a:r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灯油切れカウントダウン</a:t>
            </a:r>
            <a:r>
              <a:rPr lang="ja-JP" altLang="en-US" sz="500" b="1" i="0" u="none" strike="noStrike" baseline="0" dirty="0" smtClean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表示　◆セーブモード</a:t>
            </a:r>
            <a:endParaRPr lang="ja-JP" altLang="en-US" sz="5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4" name="テキスト ボックス 173">
            <a:extLst>
              <a:ext uri="{FF2B5EF4-FFF2-40B4-BE49-F238E27FC236}">
                <a16:creationId xmlns:a16="http://schemas.microsoft.com/office/drawing/2014/main" id="{85893F4F-FEAD-1081-DAAD-5E60DE45C1DA}"/>
              </a:ext>
            </a:extLst>
          </p:cNvPr>
          <p:cNvSpPr txBox="1"/>
          <p:nvPr/>
        </p:nvSpPr>
        <p:spPr>
          <a:xfrm>
            <a:off x="320230" y="7664550"/>
            <a:ext cx="2879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クリーン消火（消臭制御）　 </a:t>
            </a:r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ニオイカットメカ　   </a:t>
            </a:r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火力セレクト  　</a:t>
            </a:r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</a:t>
            </a:r>
            <a:r>
              <a:rPr lang="en-US" altLang="ja-JP" sz="80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eco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モード　   </a:t>
            </a:r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リモコン</a:t>
            </a:r>
          </a:p>
          <a:p>
            <a:pPr algn="l"/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秒速タイマー  　</a:t>
            </a:r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秒速点火</a:t>
            </a:r>
            <a:r>
              <a:rPr lang="ja-JP" altLang="en-US" sz="50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</a:t>
            </a:r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大型オレンジ液晶　</a:t>
            </a:r>
            <a:r>
              <a:rPr lang="ja-JP" altLang="en-US" sz="50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お知らせサイン（</a:t>
            </a:r>
            <a:r>
              <a:rPr lang="en-US" altLang="ja-JP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色）　  </a:t>
            </a:r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よごれま栓</a:t>
            </a:r>
            <a:r>
              <a:rPr lang="en-US" altLang="ja-JP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5L</a:t>
            </a:r>
          </a:p>
          <a:p>
            <a:pPr algn="l"/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音量</a:t>
            </a:r>
            <a:r>
              <a:rPr lang="en-US" altLang="ja-JP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段階切換  　</a:t>
            </a:r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灯油切れカウントダウン表示</a:t>
            </a:r>
            <a:endParaRPr lang="ja-JP" altLang="en-US" sz="5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91" name="図 190">
            <a:extLst>
              <a:ext uri="{FF2B5EF4-FFF2-40B4-BE49-F238E27FC236}">
                <a16:creationId xmlns:a16="http://schemas.microsoft.com/office/drawing/2014/main" id="{2429BBDB-6BB0-12D6-D3F7-23DF8DDB6B8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69522" y="5640734"/>
            <a:ext cx="673609" cy="697993"/>
          </a:xfrm>
          <a:prstGeom prst="rect">
            <a:avLst/>
          </a:prstGeom>
        </p:spPr>
      </p:pic>
      <p:pic>
        <p:nvPicPr>
          <p:cNvPr id="195" name="図 194">
            <a:extLst>
              <a:ext uri="{FF2B5EF4-FFF2-40B4-BE49-F238E27FC236}">
                <a16:creationId xmlns:a16="http://schemas.microsoft.com/office/drawing/2014/main" id="{807786C3-BC17-C98D-C124-971E72BB2F3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199368" y="5648096"/>
            <a:ext cx="679705" cy="701041"/>
          </a:xfrm>
          <a:prstGeom prst="rect">
            <a:avLst/>
          </a:prstGeom>
        </p:spPr>
      </p:pic>
      <p:pic>
        <p:nvPicPr>
          <p:cNvPr id="197" name="図 196">
            <a:extLst>
              <a:ext uri="{FF2B5EF4-FFF2-40B4-BE49-F238E27FC236}">
                <a16:creationId xmlns:a16="http://schemas.microsoft.com/office/drawing/2014/main" id="{EAB73C24-1699-A321-35ED-DA4D14AC65C1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445586" y="5634528"/>
            <a:ext cx="749810" cy="688849"/>
          </a:xfrm>
          <a:prstGeom prst="rect">
            <a:avLst/>
          </a:prstGeom>
        </p:spPr>
      </p:pic>
      <p:pic>
        <p:nvPicPr>
          <p:cNvPr id="201" name="図 200">
            <a:extLst>
              <a:ext uri="{FF2B5EF4-FFF2-40B4-BE49-F238E27FC236}">
                <a16:creationId xmlns:a16="http://schemas.microsoft.com/office/drawing/2014/main" id="{5BEC5576-160A-5A87-83CA-AF0676B02535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351594" y="5650233"/>
            <a:ext cx="755906" cy="694945"/>
          </a:xfrm>
          <a:prstGeom prst="rect">
            <a:avLst/>
          </a:prstGeom>
        </p:spPr>
      </p:pic>
      <p:pic>
        <p:nvPicPr>
          <p:cNvPr id="205" name="図 204">
            <a:extLst>
              <a:ext uri="{FF2B5EF4-FFF2-40B4-BE49-F238E27FC236}">
                <a16:creationId xmlns:a16="http://schemas.microsoft.com/office/drawing/2014/main" id="{FFA996F3-3C5F-C725-7446-A4B2C4B193E7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932880" y="5625494"/>
            <a:ext cx="786386" cy="713233"/>
          </a:xfrm>
          <a:prstGeom prst="rect">
            <a:avLst/>
          </a:prstGeom>
        </p:spPr>
      </p:pic>
      <p:pic>
        <p:nvPicPr>
          <p:cNvPr id="209" name="図 208">
            <a:extLst>
              <a:ext uri="{FF2B5EF4-FFF2-40B4-BE49-F238E27FC236}">
                <a16:creationId xmlns:a16="http://schemas.microsoft.com/office/drawing/2014/main" id="{6298EA90-247F-F880-E898-48955B1D01AE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176741" y="5625790"/>
            <a:ext cx="786386" cy="713233"/>
          </a:xfrm>
          <a:prstGeom prst="rect">
            <a:avLst/>
          </a:prstGeom>
        </p:spPr>
      </p:pic>
      <p:pic>
        <p:nvPicPr>
          <p:cNvPr id="212" name="図 211">
            <a:extLst>
              <a:ext uri="{FF2B5EF4-FFF2-40B4-BE49-F238E27FC236}">
                <a16:creationId xmlns:a16="http://schemas.microsoft.com/office/drawing/2014/main" id="{3D712708-C387-21CD-E5E0-9EDE39B85245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186373" y="8039477"/>
            <a:ext cx="1456947" cy="426721"/>
          </a:xfrm>
          <a:prstGeom prst="rect">
            <a:avLst/>
          </a:prstGeom>
        </p:spPr>
      </p:pic>
      <p:pic>
        <p:nvPicPr>
          <p:cNvPr id="215" name="図 214">
            <a:extLst>
              <a:ext uri="{FF2B5EF4-FFF2-40B4-BE49-F238E27FC236}">
                <a16:creationId xmlns:a16="http://schemas.microsoft.com/office/drawing/2014/main" id="{372F13C4-7B74-CE85-839A-DE9BACEF1CB6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734224" y="8057421"/>
            <a:ext cx="1441707" cy="420625"/>
          </a:xfrm>
          <a:prstGeom prst="rect">
            <a:avLst/>
          </a:prstGeom>
        </p:spPr>
      </p:pic>
      <p:sp>
        <p:nvSpPr>
          <p:cNvPr id="217" name="テキスト ボックス 216">
            <a:extLst>
              <a:ext uri="{FF2B5EF4-FFF2-40B4-BE49-F238E27FC236}">
                <a16:creationId xmlns:a16="http://schemas.microsoft.com/office/drawing/2014/main" id="{D1D3B455-7B12-9B00-A03A-E190A13B6687}"/>
              </a:ext>
            </a:extLst>
          </p:cNvPr>
          <p:cNvSpPr txBox="1"/>
          <p:nvPr/>
        </p:nvSpPr>
        <p:spPr>
          <a:xfrm>
            <a:off x="2731186" y="8039477"/>
            <a:ext cx="760159" cy="1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コンクリート（集合）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19" name="テキスト ボックス 218">
            <a:extLst>
              <a:ext uri="{FF2B5EF4-FFF2-40B4-BE49-F238E27FC236}">
                <a16:creationId xmlns:a16="http://schemas.microsoft.com/office/drawing/2014/main" id="{D1F7DC7F-0F10-CCDE-23DA-6E5068024AAB}"/>
              </a:ext>
            </a:extLst>
          </p:cNvPr>
          <p:cNvSpPr txBox="1"/>
          <p:nvPr/>
        </p:nvSpPr>
        <p:spPr>
          <a:xfrm>
            <a:off x="2118577" y="8045345"/>
            <a:ext cx="529610" cy="1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木造（戸建）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23" name="テキスト ボックス 222">
            <a:extLst>
              <a:ext uri="{FF2B5EF4-FFF2-40B4-BE49-F238E27FC236}">
                <a16:creationId xmlns:a16="http://schemas.microsoft.com/office/drawing/2014/main" id="{A1A822E0-8D3A-5FDE-834B-ED9D0922236A}"/>
              </a:ext>
            </a:extLst>
          </p:cNvPr>
          <p:cNvSpPr txBox="1"/>
          <p:nvPr/>
        </p:nvSpPr>
        <p:spPr>
          <a:xfrm>
            <a:off x="2443932" y="7924230"/>
            <a:ext cx="3901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</a:t>
            </a:r>
            <a:r>
              <a:rPr lang="ja-JP" altLang="en-US" sz="6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畳</a:t>
            </a:r>
            <a:endParaRPr lang="ja-JP" altLang="en-US" sz="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26" name="テキスト ボックス 225">
            <a:extLst>
              <a:ext uri="{FF2B5EF4-FFF2-40B4-BE49-F238E27FC236}">
                <a16:creationId xmlns:a16="http://schemas.microsoft.com/office/drawing/2014/main" id="{377FE148-585A-6254-D81F-AB774BA969A4}"/>
              </a:ext>
            </a:extLst>
          </p:cNvPr>
          <p:cNvSpPr txBox="1"/>
          <p:nvPr/>
        </p:nvSpPr>
        <p:spPr>
          <a:xfrm>
            <a:off x="3176380" y="7924230"/>
            <a:ext cx="6088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12</a:t>
            </a:r>
            <a:r>
              <a:rPr lang="ja-JP" altLang="en-US" sz="6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panose="020B0604020202020204" pitchFamily="34" charset="0"/>
              </a:rPr>
              <a:t>畳</a:t>
            </a:r>
            <a:r>
              <a:rPr lang="ja-JP" altLang="en-US" sz="5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まで</a:t>
            </a:r>
            <a:endParaRPr lang="ja-JP" altLang="en-US" sz="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28" name="テキスト ボックス 227">
            <a:extLst>
              <a:ext uri="{FF2B5EF4-FFF2-40B4-BE49-F238E27FC236}">
                <a16:creationId xmlns:a16="http://schemas.microsoft.com/office/drawing/2014/main" id="{6DF4F29F-BBF0-1592-3505-8AC3EF44BC90}"/>
              </a:ext>
            </a:extLst>
          </p:cNvPr>
          <p:cNvSpPr txBox="1"/>
          <p:nvPr/>
        </p:nvSpPr>
        <p:spPr>
          <a:xfrm>
            <a:off x="3300180" y="8188160"/>
            <a:ext cx="4860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i="1" u="none" strike="noStrike" kern="0" spc="-90" dirty="0">
                <a:solidFill>
                  <a:srgbClr val="140700"/>
                </a:solidFill>
                <a:latin typeface="DIN-Medium"/>
              </a:rPr>
              <a:t>55</a:t>
            </a:r>
            <a:r>
              <a:rPr lang="ja-JP" altLang="en-US" sz="600" b="0" i="1" u="none" strike="noStrike" kern="0" spc="-90" dirty="0">
                <a:solidFill>
                  <a:srgbClr val="140700"/>
                </a:solidFill>
                <a:latin typeface="PA1GothicStd-Medium"/>
              </a:rPr>
              <a:t>秒</a:t>
            </a:r>
            <a:endParaRPr lang="ja-JP" altLang="en-US" sz="600" i="1" kern="0" spc="-90" dirty="0"/>
          </a:p>
        </p:txBody>
      </p:sp>
      <p:sp>
        <p:nvSpPr>
          <p:cNvPr id="230" name="テキスト ボックス 229">
            <a:extLst>
              <a:ext uri="{FF2B5EF4-FFF2-40B4-BE49-F238E27FC236}">
                <a16:creationId xmlns:a16="http://schemas.microsoft.com/office/drawing/2014/main" id="{B8CC1D9E-7FDE-ACA4-4E92-7F2094F1D7FC}"/>
              </a:ext>
            </a:extLst>
          </p:cNvPr>
          <p:cNvSpPr txBox="1"/>
          <p:nvPr/>
        </p:nvSpPr>
        <p:spPr>
          <a:xfrm>
            <a:off x="2212919" y="8282127"/>
            <a:ext cx="8010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800" i="0" u="none" strike="noStrike" baseline="0" dirty="0">
                <a:solidFill>
                  <a:srgbClr val="140700"/>
                </a:solidFill>
                <a:latin typeface="UDShinGoPro-DeBold"/>
              </a:rPr>
              <a:t>3.30</a:t>
            </a:r>
            <a:r>
              <a:rPr lang="ja-JP" altLang="en-US" sz="700" i="0" u="none" strike="noStrike" baseline="0" dirty="0">
                <a:solidFill>
                  <a:srgbClr val="140700"/>
                </a:solidFill>
                <a:latin typeface="UDShinGoPro-DeBold"/>
              </a:rPr>
              <a:t>～</a:t>
            </a:r>
            <a:r>
              <a:rPr lang="en-US" altLang="ja-JP" sz="800" i="0" u="none" strike="noStrike" baseline="0" dirty="0">
                <a:solidFill>
                  <a:srgbClr val="140700"/>
                </a:solidFill>
                <a:latin typeface="UDShinGoPro-DeBold"/>
              </a:rPr>
              <a:t>0.63</a:t>
            </a:r>
            <a:r>
              <a:rPr lang="en-US" altLang="ja-JP" sz="650" i="0" u="none" strike="noStrike" baseline="0" dirty="0">
                <a:solidFill>
                  <a:srgbClr val="140700"/>
                </a:solidFill>
                <a:latin typeface="UDShinGoPro-DeBold"/>
              </a:rPr>
              <a:t>kW</a:t>
            </a:r>
            <a:endParaRPr lang="ja-JP" altLang="en-US" sz="650" dirty="0"/>
          </a:p>
        </p:txBody>
      </p:sp>
      <p:sp>
        <p:nvSpPr>
          <p:cNvPr id="232" name="テキスト ボックス 231">
            <a:extLst>
              <a:ext uri="{FF2B5EF4-FFF2-40B4-BE49-F238E27FC236}">
                <a16:creationId xmlns:a16="http://schemas.microsoft.com/office/drawing/2014/main" id="{0F8A49F1-72F6-797D-63E9-02F1E6AF25BA}"/>
              </a:ext>
            </a:extLst>
          </p:cNvPr>
          <p:cNvSpPr txBox="1"/>
          <p:nvPr/>
        </p:nvSpPr>
        <p:spPr>
          <a:xfrm>
            <a:off x="2104773" y="8437042"/>
            <a:ext cx="124682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" b="1" i="0" u="none" strike="noStrike" baseline="0" dirty="0" smtClean="0">
                <a:solidFill>
                  <a:srgbClr val="140700"/>
                </a:solidFill>
                <a:latin typeface="Helvetica-Bold"/>
              </a:rPr>
              <a:t>FH-SR3323</a:t>
            </a:r>
            <a:r>
              <a:rPr lang="en-US" altLang="ja-JP" sz="1000" b="1" i="0" u="none" strike="noStrike" spc="-150" baseline="0" dirty="0" smtClean="0">
                <a:solidFill>
                  <a:srgbClr val="140700"/>
                </a:solidFill>
                <a:latin typeface="Helvetica-Bold"/>
              </a:rPr>
              <a:t>Y</a:t>
            </a:r>
            <a:r>
              <a:rPr lang="ja-JP" altLang="en-US" sz="400" b="1" i="0" u="none" strike="noStrike" baseline="0" dirty="0" smtClean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400" b="1" i="0" u="none" strike="noStrike" baseline="0" dirty="0">
                <a:solidFill>
                  <a:srgbClr val="140700"/>
                </a:solidFill>
                <a:latin typeface="FutoGoB101Pro-Bold"/>
                <a:ea typeface="ＭＳ Ｐゴシック" panose="020B0600070205080204" pitchFamily="50" charset="-128"/>
              </a:rPr>
              <a:t>（</a:t>
            </a:r>
            <a:r>
              <a:rPr lang="en-US" altLang="ja-JP" sz="400" b="1" i="0" u="none" strike="noStrike" baseline="0" dirty="0">
                <a:solidFill>
                  <a:srgbClr val="140700"/>
                </a:solidFill>
                <a:latin typeface="FutoGoB101Pro-Bold"/>
                <a:ea typeface="ＭＳ Ｐゴシック" panose="020B0600070205080204" pitchFamily="50" charset="-128"/>
              </a:rPr>
              <a:t>W</a:t>
            </a:r>
            <a:r>
              <a:rPr lang="ja-JP" altLang="en-US" sz="400" b="1" i="0" u="none" strike="noStrike" kern="0" spc="-100" dirty="0">
                <a:solidFill>
                  <a:srgbClr val="140700"/>
                </a:solidFill>
                <a:latin typeface="FutoGoB101Pro-Bold"/>
                <a:ea typeface="ＭＳ Ｐゴシック" panose="020B0600070205080204" pitchFamily="50" charset="-128"/>
              </a:rPr>
              <a:t>）</a:t>
            </a:r>
            <a:r>
              <a:rPr lang="ja-JP" altLang="en-US" sz="400" b="1" i="0" u="none" strike="noStrike" kern="0" dirty="0">
                <a:solidFill>
                  <a:srgbClr val="140700"/>
                </a:solidFill>
                <a:latin typeface="FutoGoB101Pro-Bold"/>
                <a:ea typeface="ＭＳ Ｐゴシック" panose="020B0600070205080204" pitchFamily="50" charset="-128"/>
              </a:rPr>
              <a:t>（</a:t>
            </a:r>
            <a:r>
              <a:rPr lang="en-US" altLang="ja-JP" sz="400" b="1" i="0" u="none" strike="noStrike" baseline="0" dirty="0">
                <a:solidFill>
                  <a:srgbClr val="140700"/>
                </a:solidFill>
                <a:latin typeface="FutoGoB101Pro-Bold"/>
                <a:ea typeface="ＭＳ Ｐゴシック" panose="020B0600070205080204" pitchFamily="50" charset="-128"/>
              </a:rPr>
              <a:t>N</a:t>
            </a:r>
            <a:r>
              <a:rPr lang="ja-JP" altLang="en-US" sz="400" b="1" i="0" u="none" strike="noStrike" baseline="0" dirty="0">
                <a:solidFill>
                  <a:srgbClr val="140700"/>
                </a:solidFill>
                <a:latin typeface="FutoGoB101Pro-Bold"/>
                <a:ea typeface="ＭＳ Ｐゴシック" panose="020B0600070205080204" pitchFamily="50" charset="-128"/>
              </a:rPr>
              <a:t>）</a:t>
            </a:r>
            <a:endParaRPr lang="ja-JP" altLang="en-US" sz="400" dirty="0">
              <a:latin typeface="FutoGoB101Pro-Bold"/>
              <a:ea typeface="ＭＳ Ｐゴシック" panose="020B0600070205080204" pitchFamily="50" charset="-128"/>
            </a:endParaRPr>
          </a:p>
        </p:txBody>
      </p:sp>
      <p:sp>
        <p:nvSpPr>
          <p:cNvPr id="233" name="テキスト ボックス 232">
            <a:extLst>
              <a:ext uri="{FF2B5EF4-FFF2-40B4-BE49-F238E27FC236}">
                <a16:creationId xmlns:a16="http://schemas.microsoft.com/office/drawing/2014/main" id="{84B062B7-C556-D88A-D96A-6D0EC22CBFDB}"/>
              </a:ext>
            </a:extLst>
          </p:cNvPr>
          <p:cNvSpPr txBox="1"/>
          <p:nvPr/>
        </p:nvSpPr>
        <p:spPr>
          <a:xfrm>
            <a:off x="2100422" y="8593043"/>
            <a:ext cx="73865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オープン価格</a:t>
            </a:r>
            <a:endParaRPr lang="ja-JP" altLang="en-US" sz="7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34" name="テキスト ボックス 233">
            <a:extLst>
              <a:ext uri="{FF2B5EF4-FFF2-40B4-BE49-F238E27FC236}">
                <a16:creationId xmlns:a16="http://schemas.microsoft.com/office/drawing/2014/main" id="{8937B9C3-32B6-26C8-06DE-2242B3EEE4B4}"/>
              </a:ext>
            </a:extLst>
          </p:cNvPr>
          <p:cNvSpPr txBox="1"/>
          <p:nvPr/>
        </p:nvSpPr>
        <p:spPr>
          <a:xfrm>
            <a:off x="2621125" y="8605967"/>
            <a:ext cx="218150" cy="1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5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</a:t>
            </a:r>
          </a:p>
        </p:txBody>
      </p:sp>
      <p:sp>
        <p:nvSpPr>
          <p:cNvPr id="235" name="テキスト ボックス 234">
            <a:extLst>
              <a:ext uri="{FF2B5EF4-FFF2-40B4-BE49-F238E27FC236}">
                <a16:creationId xmlns:a16="http://schemas.microsoft.com/office/drawing/2014/main" id="{BE3DE027-0F4A-2BDF-40FF-8CC925E9A9E5}"/>
              </a:ext>
            </a:extLst>
          </p:cNvPr>
          <p:cNvSpPr txBox="1"/>
          <p:nvPr/>
        </p:nvSpPr>
        <p:spPr>
          <a:xfrm>
            <a:off x="371546" y="8805659"/>
            <a:ext cx="665723" cy="1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W</a:t>
            </a:r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）パールホワイト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37" name="テキスト ボックス 236">
            <a:extLst>
              <a:ext uri="{FF2B5EF4-FFF2-40B4-BE49-F238E27FC236}">
                <a16:creationId xmlns:a16="http://schemas.microsoft.com/office/drawing/2014/main" id="{0DDFF811-20BD-0E41-5968-44619974CFD5}"/>
              </a:ext>
            </a:extLst>
          </p:cNvPr>
          <p:cNvSpPr txBox="1"/>
          <p:nvPr/>
        </p:nvSpPr>
        <p:spPr>
          <a:xfrm>
            <a:off x="1116103" y="8805659"/>
            <a:ext cx="754419" cy="1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N</a:t>
            </a:r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）シャンパンゴールド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39" name="テキスト ボックス 238">
            <a:extLst>
              <a:ext uri="{FF2B5EF4-FFF2-40B4-BE49-F238E27FC236}">
                <a16:creationId xmlns:a16="http://schemas.microsoft.com/office/drawing/2014/main" id="{36CDADB1-1B14-9987-6390-431814CE4AAA}"/>
              </a:ext>
            </a:extLst>
          </p:cNvPr>
          <p:cNvSpPr txBox="1"/>
          <p:nvPr/>
        </p:nvSpPr>
        <p:spPr>
          <a:xfrm>
            <a:off x="1784165" y="8509614"/>
            <a:ext cx="410823" cy="158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25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リモコン</a:t>
            </a:r>
            <a:endParaRPr lang="ja-JP" altLang="en-US" sz="425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41" name="テキスト ボックス 240">
            <a:extLst>
              <a:ext uri="{FF2B5EF4-FFF2-40B4-BE49-F238E27FC236}">
                <a16:creationId xmlns:a16="http://schemas.microsoft.com/office/drawing/2014/main" id="{28CE9DA3-A346-75CD-E010-D7EC3EDDF1BB}"/>
              </a:ext>
            </a:extLst>
          </p:cNvPr>
          <p:cNvSpPr txBox="1"/>
          <p:nvPr/>
        </p:nvSpPr>
        <p:spPr>
          <a:xfrm>
            <a:off x="6307299" y="8058035"/>
            <a:ext cx="760159" cy="1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コンクリート（集合）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43" name="テキスト ボックス 242">
            <a:extLst>
              <a:ext uri="{FF2B5EF4-FFF2-40B4-BE49-F238E27FC236}">
                <a16:creationId xmlns:a16="http://schemas.microsoft.com/office/drawing/2014/main" id="{C81725C7-1841-AD41-134D-5005E2D9F978}"/>
              </a:ext>
            </a:extLst>
          </p:cNvPr>
          <p:cNvSpPr txBox="1"/>
          <p:nvPr/>
        </p:nvSpPr>
        <p:spPr>
          <a:xfrm>
            <a:off x="5694690" y="8063903"/>
            <a:ext cx="529610" cy="1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木造（戸建）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47" name="テキスト ボックス 246">
            <a:extLst>
              <a:ext uri="{FF2B5EF4-FFF2-40B4-BE49-F238E27FC236}">
                <a16:creationId xmlns:a16="http://schemas.microsoft.com/office/drawing/2014/main" id="{E2867AA3-B5A8-E9BA-232D-015B21B36FF3}"/>
              </a:ext>
            </a:extLst>
          </p:cNvPr>
          <p:cNvSpPr txBox="1"/>
          <p:nvPr/>
        </p:nvSpPr>
        <p:spPr>
          <a:xfrm>
            <a:off x="6778711" y="7942788"/>
            <a:ext cx="4860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9</a:t>
            </a:r>
            <a:r>
              <a:rPr lang="ja-JP" altLang="en-US" sz="6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panose="020B0604020202020204" pitchFamily="34" charset="0"/>
              </a:rPr>
              <a:t>畳</a:t>
            </a:r>
            <a:r>
              <a:rPr lang="ja-JP" altLang="en-US" sz="5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まで</a:t>
            </a:r>
            <a:endParaRPr lang="ja-JP" altLang="en-US" sz="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50" name="テキスト ボックス 249">
            <a:extLst>
              <a:ext uri="{FF2B5EF4-FFF2-40B4-BE49-F238E27FC236}">
                <a16:creationId xmlns:a16="http://schemas.microsoft.com/office/drawing/2014/main" id="{F06D400F-0A62-A86A-95CF-F629C110C9F2}"/>
              </a:ext>
            </a:extLst>
          </p:cNvPr>
          <p:cNvSpPr txBox="1"/>
          <p:nvPr/>
        </p:nvSpPr>
        <p:spPr>
          <a:xfrm>
            <a:off x="6002731" y="7942788"/>
            <a:ext cx="3901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</a:t>
            </a:r>
            <a:r>
              <a:rPr lang="ja-JP" altLang="en-US" sz="6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畳</a:t>
            </a:r>
            <a:endParaRPr lang="ja-JP" altLang="en-US" sz="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53" name="テキスト ボックス 252">
            <a:extLst>
              <a:ext uri="{FF2B5EF4-FFF2-40B4-BE49-F238E27FC236}">
                <a16:creationId xmlns:a16="http://schemas.microsoft.com/office/drawing/2014/main" id="{7133D853-FA49-420C-F3EE-7AF33F1E4331}"/>
              </a:ext>
            </a:extLst>
          </p:cNvPr>
          <p:cNvSpPr txBox="1"/>
          <p:nvPr/>
        </p:nvSpPr>
        <p:spPr>
          <a:xfrm>
            <a:off x="6831513" y="8202908"/>
            <a:ext cx="4860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i="1" u="none" strike="noStrike" kern="0" spc="-90" dirty="0">
                <a:solidFill>
                  <a:srgbClr val="140700"/>
                </a:solidFill>
                <a:latin typeface="DIN-Medium"/>
              </a:rPr>
              <a:t>55</a:t>
            </a:r>
            <a:r>
              <a:rPr lang="ja-JP" altLang="en-US" sz="600" b="0" i="1" u="none" strike="noStrike" kern="0" spc="-90" dirty="0">
                <a:solidFill>
                  <a:srgbClr val="140700"/>
                </a:solidFill>
                <a:latin typeface="PA1GothicStd-Medium"/>
              </a:rPr>
              <a:t>秒</a:t>
            </a:r>
            <a:endParaRPr lang="ja-JP" altLang="en-US" sz="600" i="1" kern="0" spc="-90" dirty="0"/>
          </a:p>
        </p:txBody>
      </p:sp>
      <p:sp>
        <p:nvSpPr>
          <p:cNvPr id="255" name="テキスト ボックス 254">
            <a:extLst>
              <a:ext uri="{FF2B5EF4-FFF2-40B4-BE49-F238E27FC236}">
                <a16:creationId xmlns:a16="http://schemas.microsoft.com/office/drawing/2014/main" id="{6C4122AE-ACB4-27EF-44EB-9ADA8D32F8EF}"/>
              </a:ext>
            </a:extLst>
          </p:cNvPr>
          <p:cNvSpPr txBox="1"/>
          <p:nvPr/>
        </p:nvSpPr>
        <p:spPr>
          <a:xfrm>
            <a:off x="5761262" y="8296875"/>
            <a:ext cx="8010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800" i="0" u="none" strike="noStrike" baseline="0" dirty="0">
                <a:solidFill>
                  <a:srgbClr val="140700"/>
                </a:solidFill>
                <a:latin typeface="UDShinGoPro-DeBold"/>
              </a:rPr>
              <a:t>2.50</a:t>
            </a:r>
            <a:r>
              <a:rPr lang="ja-JP" altLang="en-US" sz="700" i="0" u="none" strike="noStrike" baseline="0" dirty="0">
                <a:solidFill>
                  <a:srgbClr val="140700"/>
                </a:solidFill>
                <a:latin typeface="UDShinGoPro-DeBold"/>
              </a:rPr>
              <a:t>～</a:t>
            </a:r>
            <a:r>
              <a:rPr lang="en-US" altLang="ja-JP" sz="800" i="0" u="none" strike="noStrike" baseline="0" dirty="0">
                <a:solidFill>
                  <a:srgbClr val="140700"/>
                </a:solidFill>
                <a:latin typeface="UDShinGoPro-DeBold"/>
              </a:rPr>
              <a:t>0.66</a:t>
            </a:r>
            <a:r>
              <a:rPr lang="en-US" altLang="ja-JP" sz="650" i="0" u="none" strike="noStrike" baseline="0" dirty="0">
                <a:solidFill>
                  <a:srgbClr val="140700"/>
                </a:solidFill>
                <a:latin typeface="UDShinGoPro-DeBold"/>
              </a:rPr>
              <a:t>kW</a:t>
            </a:r>
            <a:endParaRPr lang="ja-JP" altLang="en-US" sz="650" dirty="0"/>
          </a:p>
        </p:txBody>
      </p:sp>
      <p:sp>
        <p:nvSpPr>
          <p:cNvPr id="257" name="テキスト ボックス 256">
            <a:extLst>
              <a:ext uri="{FF2B5EF4-FFF2-40B4-BE49-F238E27FC236}">
                <a16:creationId xmlns:a16="http://schemas.microsoft.com/office/drawing/2014/main" id="{5523A5D2-DF34-7496-9895-14E963D413CE}"/>
              </a:ext>
            </a:extLst>
          </p:cNvPr>
          <p:cNvSpPr txBox="1"/>
          <p:nvPr/>
        </p:nvSpPr>
        <p:spPr>
          <a:xfrm>
            <a:off x="5654845" y="8451790"/>
            <a:ext cx="133784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" b="1" i="0" u="none" strike="noStrike" baseline="0" dirty="0" smtClean="0">
                <a:solidFill>
                  <a:srgbClr val="140700"/>
                </a:solidFill>
                <a:latin typeface="Helvetica-Bold"/>
              </a:rPr>
              <a:t>FH-M2523</a:t>
            </a:r>
            <a:r>
              <a:rPr lang="en-US" altLang="ja-JP" sz="1000" b="1" i="0" u="none" strike="noStrike" spc="-150" baseline="0" dirty="0" smtClean="0">
                <a:solidFill>
                  <a:srgbClr val="140700"/>
                </a:solidFill>
                <a:latin typeface="Helvetica-Bold"/>
              </a:rPr>
              <a:t>Y</a:t>
            </a:r>
            <a:r>
              <a:rPr lang="ja-JP" altLang="en-US" sz="400" b="1" i="0" u="none" strike="noStrike" baseline="0" dirty="0" smtClean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400" b="1" i="0" u="none" strike="noStrike" baseline="0" dirty="0">
                <a:solidFill>
                  <a:srgbClr val="140700"/>
                </a:solidFill>
                <a:latin typeface="FutoGoB101Pro-Bold"/>
                <a:ea typeface="ＭＳ Ｐゴシック" panose="020B0600070205080204" pitchFamily="50" charset="-128"/>
              </a:rPr>
              <a:t>（</a:t>
            </a:r>
            <a:r>
              <a:rPr lang="en-US" altLang="ja-JP" sz="400" b="1" i="0" u="none" strike="noStrike" baseline="0" dirty="0">
                <a:solidFill>
                  <a:srgbClr val="140700"/>
                </a:solidFill>
                <a:latin typeface="FutoGoB101Pro-Bold"/>
                <a:ea typeface="ＭＳ Ｐゴシック" panose="020B0600070205080204" pitchFamily="50" charset="-128"/>
              </a:rPr>
              <a:t>R</a:t>
            </a:r>
            <a:r>
              <a:rPr lang="ja-JP" altLang="en-US" sz="400" b="1" i="0" u="none" strike="noStrike" kern="0" spc="-100" dirty="0">
                <a:solidFill>
                  <a:srgbClr val="140700"/>
                </a:solidFill>
                <a:latin typeface="FutoGoB101Pro-Bold"/>
                <a:ea typeface="ＭＳ Ｐゴシック" panose="020B0600070205080204" pitchFamily="50" charset="-128"/>
              </a:rPr>
              <a:t>）</a:t>
            </a:r>
            <a:r>
              <a:rPr lang="ja-JP" altLang="en-US" sz="400" b="1" i="0" u="none" strike="noStrike" kern="0" dirty="0">
                <a:solidFill>
                  <a:srgbClr val="140700"/>
                </a:solidFill>
                <a:latin typeface="FutoGoB101Pro-Bold"/>
                <a:ea typeface="ＭＳ Ｐゴシック" panose="020B0600070205080204" pitchFamily="50" charset="-128"/>
              </a:rPr>
              <a:t>（</a:t>
            </a:r>
            <a:r>
              <a:rPr lang="en-US" altLang="ja-JP" sz="400" b="1" i="0" u="none" strike="noStrike" baseline="0" dirty="0">
                <a:solidFill>
                  <a:srgbClr val="140700"/>
                </a:solidFill>
                <a:latin typeface="FutoGoB101Pro-Bold"/>
                <a:ea typeface="ＭＳ Ｐゴシック" panose="020B0600070205080204" pitchFamily="50" charset="-128"/>
              </a:rPr>
              <a:t>W</a:t>
            </a:r>
            <a:r>
              <a:rPr lang="ja-JP" altLang="en-US" sz="400" b="1" i="0" u="none" strike="noStrike" baseline="0" dirty="0">
                <a:solidFill>
                  <a:srgbClr val="140700"/>
                </a:solidFill>
                <a:latin typeface="FutoGoB101Pro-Bold"/>
                <a:ea typeface="ＭＳ Ｐゴシック" panose="020B0600070205080204" pitchFamily="50" charset="-128"/>
              </a:rPr>
              <a:t>）</a:t>
            </a:r>
            <a:endParaRPr lang="ja-JP" altLang="en-US" sz="400" dirty="0">
              <a:latin typeface="FutoGoB101Pro-Bold"/>
              <a:ea typeface="ＭＳ Ｐゴシック" panose="020B0600070205080204" pitchFamily="50" charset="-128"/>
            </a:endParaRPr>
          </a:p>
        </p:txBody>
      </p:sp>
      <p:sp>
        <p:nvSpPr>
          <p:cNvPr id="259" name="テキスト ボックス 258">
            <a:extLst>
              <a:ext uri="{FF2B5EF4-FFF2-40B4-BE49-F238E27FC236}">
                <a16:creationId xmlns:a16="http://schemas.microsoft.com/office/drawing/2014/main" id="{159E14BC-1A82-730D-B057-3E61BA8B6A1D}"/>
              </a:ext>
            </a:extLst>
          </p:cNvPr>
          <p:cNvSpPr txBox="1"/>
          <p:nvPr/>
        </p:nvSpPr>
        <p:spPr>
          <a:xfrm>
            <a:off x="5658636" y="8607791"/>
            <a:ext cx="73865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オープン価格</a:t>
            </a:r>
            <a:endParaRPr lang="ja-JP" altLang="en-US" sz="7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61" name="テキスト ボックス 260">
            <a:extLst>
              <a:ext uri="{FF2B5EF4-FFF2-40B4-BE49-F238E27FC236}">
                <a16:creationId xmlns:a16="http://schemas.microsoft.com/office/drawing/2014/main" id="{537E4D73-6C8B-F054-B60F-FD9A6BAF90F0}"/>
              </a:ext>
            </a:extLst>
          </p:cNvPr>
          <p:cNvSpPr txBox="1"/>
          <p:nvPr/>
        </p:nvSpPr>
        <p:spPr>
          <a:xfrm>
            <a:off x="6179140" y="8621581"/>
            <a:ext cx="218150" cy="1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5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</a:t>
            </a:r>
          </a:p>
        </p:txBody>
      </p:sp>
      <p:sp>
        <p:nvSpPr>
          <p:cNvPr id="263" name="テキスト ボックス 262">
            <a:extLst>
              <a:ext uri="{FF2B5EF4-FFF2-40B4-BE49-F238E27FC236}">
                <a16:creationId xmlns:a16="http://schemas.microsoft.com/office/drawing/2014/main" id="{F3EDE440-3294-92F7-26F7-851AAD29C4BE}"/>
              </a:ext>
            </a:extLst>
          </p:cNvPr>
          <p:cNvSpPr txBox="1"/>
          <p:nvPr/>
        </p:nvSpPr>
        <p:spPr>
          <a:xfrm>
            <a:off x="4797971" y="8778914"/>
            <a:ext cx="665723" cy="1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W</a:t>
            </a:r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）マットホワイト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64" name="テキスト ボックス 263">
            <a:extLst>
              <a:ext uri="{FF2B5EF4-FFF2-40B4-BE49-F238E27FC236}">
                <a16:creationId xmlns:a16="http://schemas.microsoft.com/office/drawing/2014/main" id="{60FDFD11-8034-39E2-4C86-671022D8EAEA}"/>
              </a:ext>
            </a:extLst>
          </p:cNvPr>
          <p:cNvSpPr txBox="1"/>
          <p:nvPr/>
        </p:nvSpPr>
        <p:spPr>
          <a:xfrm>
            <a:off x="4079167" y="8778914"/>
            <a:ext cx="665723" cy="1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R</a:t>
            </a:r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）ローズメタリック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269" name="図 268">
            <a:extLst>
              <a:ext uri="{FF2B5EF4-FFF2-40B4-BE49-F238E27FC236}">
                <a16:creationId xmlns:a16="http://schemas.microsoft.com/office/drawing/2014/main" id="{3A48962A-2456-7986-2E1D-D42D92156EEF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853" y="8142889"/>
            <a:ext cx="511127" cy="643129"/>
          </a:xfrm>
          <a:prstGeom prst="rect">
            <a:avLst/>
          </a:prstGeom>
        </p:spPr>
      </p:pic>
      <p:pic>
        <p:nvPicPr>
          <p:cNvPr id="272" name="図 271">
            <a:extLst>
              <a:ext uri="{FF2B5EF4-FFF2-40B4-BE49-F238E27FC236}">
                <a16:creationId xmlns:a16="http://schemas.microsoft.com/office/drawing/2014/main" id="{EA25FEDF-F621-7E2C-53BE-A961A084D711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000" y="8132853"/>
            <a:ext cx="508417" cy="646177"/>
          </a:xfrm>
          <a:prstGeom prst="rect">
            <a:avLst/>
          </a:prstGeom>
        </p:spPr>
      </p:pic>
      <p:pic>
        <p:nvPicPr>
          <p:cNvPr id="274" name="図 273">
            <a:extLst>
              <a:ext uri="{FF2B5EF4-FFF2-40B4-BE49-F238E27FC236}">
                <a16:creationId xmlns:a16="http://schemas.microsoft.com/office/drawing/2014/main" id="{9AD6A2B9-DEE5-B899-B20D-AC854D64566C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33800" y="8145571"/>
            <a:ext cx="633985" cy="688849"/>
          </a:xfrm>
          <a:prstGeom prst="rect">
            <a:avLst/>
          </a:prstGeom>
        </p:spPr>
      </p:pic>
      <p:pic>
        <p:nvPicPr>
          <p:cNvPr id="276" name="図 275">
            <a:extLst>
              <a:ext uri="{FF2B5EF4-FFF2-40B4-BE49-F238E27FC236}">
                <a16:creationId xmlns:a16="http://schemas.microsoft.com/office/drawing/2014/main" id="{CF82F98A-F57A-85F0-068B-44CAFFAFAA8F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167659" y="8146494"/>
            <a:ext cx="615697" cy="679705"/>
          </a:xfrm>
          <a:prstGeom prst="rect">
            <a:avLst/>
          </a:prstGeom>
        </p:spPr>
      </p:pic>
      <p:pic>
        <p:nvPicPr>
          <p:cNvPr id="278" name="図 277">
            <a:extLst>
              <a:ext uri="{FF2B5EF4-FFF2-40B4-BE49-F238E27FC236}">
                <a16:creationId xmlns:a16="http://schemas.microsoft.com/office/drawing/2014/main" id="{9FA49259-A396-EFEA-E261-DFF4C89B2522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884913" y="8179104"/>
            <a:ext cx="146304" cy="371857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89105BE-957D-BFA6-3A32-3DC6CF38134C}"/>
              </a:ext>
            </a:extLst>
          </p:cNvPr>
          <p:cNvSpPr txBox="1"/>
          <p:nvPr/>
        </p:nvSpPr>
        <p:spPr>
          <a:xfrm>
            <a:off x="1724388" y="8971570"/>
            <a:ext cx="37614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大きな操作パネルで見やすく使いやすいスタンダードモデル。</a:t>
            </a:r>
            <a:endParaRPr lang="ja-JP" altLang="en-US" sz="1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E6A24BA0-43CA-077A-84F5-8047E294994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1146" y="9415852"/>
            <a:ext cx="1280163" cy="417577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4D982B1-D7F8-44C9-0156-EAFEFC6DEC5F}"/>
              </a:ext>
            </a:extLst>
          </p:cNvPr>
          <p:cNvSpPr txBox="1"/>
          <p:nvPr/>
        </p:nvSpPr>
        <p:spPr>
          <a:xfrm>
            <a:off x="2632803" y="9379949"/>
            <a:ext cx="48604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コンクリート</a:t>
            </a:r>
          </a:p>
          <a:p>
            <a:pPr algn="l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 （集合）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C36789E-CF6D-03F6-F57D-D2B85A556B09}"/>
              </a:ext>
            </a:extLst>
          </p:cNvPr>
          <p:cNvSpPr txBox="1"/>
          <p:nvPr/>
        </p:nvSpPr>
        <p:spPr>
          <a:xfrm>
            <a:off x="2066953" y="9385817"/>
            <a:ext cx="3900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木造</a:t>
            </a:r>
            <a:endParaRPr lang="en-US" altLang="ja-JP" sz="450" dirty="0">
              <a:solidFill>
                <a:srgbClr val="1407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（戸建）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54DAE64-75E0-0247-9414-29B710872B51}"/>
              </a:ext>
            </a:extLst>
          </p:cNvPr>
          <p:cNvSpPr txBox="1"/>
          <p:nvPr/>
        </p:nvSpPr>
        <p:spPr>
          <a:xfrm>
            <a:off x="2244290" y="9318930"/>
            <a:ext cx="4752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</a:t>
            </a:r>
            <a:r>
              <a:rPr lang="ja-JP" altLang="en-US" sz="6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畳</a:t>
            </a:r>
            <a:endParaRPr lang="ja-JP" altLang="en-US" sz="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CBD31F8-48CB-99B8-6D1B-10446BCCDA52}"/>
              </a:ext>
            </a:extLst>
          </p:cNvPr>
          <p:cNvSpPr txBox="1"/>
          <p:nvPr/>
        </p:nvSpPr>
        <p:spPr>
          <a:xfrm>
            <a:off x="2913989" y="9320001"/>
            <a:ext cx="6088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13</a:t>
            </a:r>
            <a:r>
              <a:rPr lang="ja-JP" altLang="en-US" sz="5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畳まで</a:t>
            </a:r>
            <a:endParaRPr lang="ja-JP" altLang="en-US" sz="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35CE17E-0865-8DA9-5EED-2B81CA250327}"/>
              </a:ext>
            </a:extLst>
          </p:cNvPr>
          <p:cNvSpPr txBox="1"/>
          <p:nvPr/>
        </p:nvSpPr>
        <p:spPr>
          <a:xfrm>
            <a:off x="3066028" y="9554113"/>
            <a:ext cx="4860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i="1" u="none" strike="noStrike" kern="0" spc="-90" dirty="0">
                <a:solidFill>
                  <a:srgbClr val="140700"/>
                </a:solidFill>
                <a:latin typeface="DIN-Medium"/>
              </a:rPr>
              <a:t>55</a:t>
            </a:r>
            <a:r>
              <a:rPr lang="ja-JP" altLang="en-US" sz="600" b="0" i="1" u="none" strike="noStrike" kern="0" spc="-90" dirty="0">
                <a:solidFill>
                  <a:srgbClr val="140700"/>
                </a:solidFill>
                <a:latin typeface="PA1GothicStd-Medium"/>
              </a:rPr>
              <a:t>秒</a:t>
            </a:r>
            <a:endParaRPr lang="ja-JP" altLang="en-US" sz="600" i="1" kern="0" spc="-9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612CDB3-F7DE-0C0B-D2F6-4B024FB8AF94}"/>
              </a:ext>
            </a:extLst>
          </p:cNvPr>
          <p:cNvSpPr txBox="1"/>
          <p:nvPr/>
        </p:nvSpPr>
        <p:spPr>
          <a:xfrm>
            <a:off x="2088442" y="9655700"/>
            <a:ext cx="8010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800" i="0" u="none" strike="noStrike" baseline="0" dirty="0">
                <a:solidFill>
                  <a:srgbClr val="140700"/>
                </a:solidFill>
                <a:latin typeface="UDShinGoPro-DeBold"/>
              </a:rPr>
              <a:t>3.60</a:t>
            </a:r>
            <a:r>
              <a:rPr lang="ja-JP" altLang="en-US" sz="700" i="0" u="none" strike="noStrike" baseline="0" dirty="0">
                <a:solidFill>
                  <a:srgbClr val="140700"/>
                </a:solidFill>
                <a:latin typeface="UDShinGoPro-DeBold"/>
              </a:rPr>
              <a:t>～</a:t>
            </a:r>
            <a:r>
              <a:rPr lang="en-US" altLang="ja-JP" sz="800" i="0" u="none" strike="noStrike" baseline="0" dirty="0">
                <a:solidFill>
                  <a:srgbClr val="140700"/>
                </a:solidFill>
                <a:latin typeface="UDShinGoPro-DeBold"/>
              </a:rPr>
              <a:t>0.59</a:t>
            </a:r>
            <a:r>
              <a:rPr lang="en-US" altLang="ja-JP" sz="650" i="0" u="none" strike="noStrike" baseline="0" dirty="0">
                <a:solidFill>
                  <a:srgbClr val="140700"/>
                </a:solidFill>
                <a:latin typeface="UDShinGoPro-DeBold"/>
              </a:rPr>
              <a:t>kW</a:t>
            </a:r>
            <a:endParaRPr lang="ja-JP" altLang="en-US" sz="65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CA18AC6-DBF0-3A31-738D-6A842115FA38}"/>
              </a:ext>
            </a:extLst>
          </p:cNvPr>
          <p:cNvSpPr txBox="1"/>
          <p:nvPr/>
        </p:nvSpPr>
        <p:spPr>
          <a:xfrm>
            <a:off x="2048075" y="9788800"/>
            <a:ext cx="124682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" b="1" i="0" u="none" strike="noStrike" baseline="0" dirty="0" smtClean="0">
                <a:solidFill>
                  <a:srgbClr val="140700"/>
                </a:solidFill>
                <a:latin typeface="Helvetica-Bold"/>
              </a:rPr>
              <a:t>FH-ST3623BY</a:t>
            </a:r>
            <a:r>
              <a:rPr lang="ja-JP" altLang="en-US" sz="400" b="1" i="0" u="none" strike="noStrike" baseline="0" dirty="0">
                <a:solidFill>
                  <a:srgbClr val="140700"/>
                </a:solidFill>
                <a:latin typeface="FutoGoB101Pro-Bold"/>
                <a:ea typeface="ＭＳ Ｐゴシック" panose="020B0600070205080204" pitchFamily="50" charset="-128"/>
              </a:rPr>
              <a:t>（</a:t>
            </a:r>
            <a:r>
              <a:rPr lang="en-US" altLang="ja-JP" sz="400" b="1" i="0" u="none" strike="noStrike" baseline="0" dirty="0">
                <a:solidFill>
                  <a:srgbClr val="140700"/>
                </a:solidFill>
                <a:latin typeface="FutoGoB101Pro-Bold"/>
                <a:ea typeface="ＭＳ Ｐゴシック" panose="020B0600070205080204" pitchFamily="50" charset="-128"/>
              </a:rPr>
              <a:t>W</a:t>
            </a:r>
            <a:r>
              <a:rPr lang="ja-JP" altLang="en-US" sz="400" b="1" i="0" u="none" strike="noStrike" baseline="0" dirty="0">
                <a:solidFill>
                  <a:srgbClr val="140700"/>
                </a:solidFill>
                <a:latin typeface="FutoGoB101Pro-Bold"/>
                <a:ea typeface="ＭＳ Ｐゴシック" panose="020B0600070205080204" pitchFamily="50" charset="-128"/>
              </a:rPr>
              <a:t>）</a:t>
            </a:r>
            <a:endParaRPr lang="ja-JP" altLang="en-US" sz="400" dirty="0">
              <a:latin typeface="FutoGoB101Pro-Bold"/>
              <a:ea typeface="ＭＳ Ｐゴシック" panose="020B0600070205080204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52D2E7B-E7CA-988A-427F-9D18EDADC94F}"/>
              </a:ext>
            </a:extLst>
          </p:cNvPr>
          <p:cNvSpPr txBox="1"/>
          <p:nvPr/>
        </p:nvSpPr>
        <p:spPr>
          <a:xfrm>
            <a:off x="2043724" y="9944801"/>
            <a:ext cx="73865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オープン価格</a:t>
            </a:r>
            <a:endParaRPr lang="ja-JP" altLang="en-US" sz="7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1F2B48A-3DB2-CEFA-B43E-93995D2D5200}"/>
              </a:ext>
            </a:extLst>
          </p:cNvPr>
          <p:cNvSpPr txBox="1"/>
          <p:nvPr/>
        </p:nvSpPr>
        <p:spPr>
          <a:xfrm>
            <a:off x="1260513" y="10063858"/>
            <a:ext cx="665723" cy="1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W</a:t>
            </a:r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）パールホワイト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53" name="テキスト ボックス 152">
            <a:extLst>
              <a:ext uri="{FF2B5EF4-FFF2-40B4-BE49-F238E27FC236}">
                <a16:creationId xmlns:a16="http://schemas.microsoft.com/office/drawing/2014/main" id="{E0FF6861-63B5-28D9-3C46-019C79DE44CD}"/>
              </a:ext>
            </a:extLst>
          </p:cNvPr>
          <p:cNvSpPr txBox="1"/>
          <p:nvPr/>
        </p:nvSpPr>
        <p:spPr>
          <a:xfrm>
            <a:off x="324344" y="9235532"/>
            <a:ext cx="1086995" cy="978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700"/>
              </a:lnSpc>
            </a:pPr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クリーン消火（消臭制御）</a:t>
            </a:r>
          </a:p>
          <a:p>
            <a:pPr algn="l">
              <a:lnSpc>
                <a:spcPts val="700"/>
              </a:lnSpc>
            </a:pPr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ニオイカットメカ</a:t>
            </a:r>
          </a:p>
          <a:p>
            <a:pPr algn="l">
              <a:lnSpc>
                <a:spcPts val="700"/>
              </a:lnSpc>
            </a:pP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◆火力セレクト　</a:t>
            </a:r>
          </a:p>
          <a:p>
            <a:pPr algn="l">
              <a:lnSpc>
                <a:spcPts val="700"/>
              </a:lnSpc>
            </a:pP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◆新</a:t>
            </a:r>
            <a:r>
              <a:rPr lang="en-US" altLang="ja-JP" sz="80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eco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モード</a:t>
            </a:r>
          </a:p>
          <a:p>
            <a:pPr algn="l">
              <a:lnSpc>
                <a:spcPts val="700"/>
              </a:lnSpc>
            </a:pP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◆秒速タイマー　</a:t>
            </a:r>
          </a:p>
          <a:p>
            <a:pPr algn="l">
              <a:lnSpc>
                <a:spcPts val="700"/>
              </a:lnSpc>
            </a:pP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◆秒速点火</a:t>
            </a:r>
          </a:p>
          <a:p>
            <a:pPr algn="l">
              <a:lnSpc>
                <a:spcPts val="700"/>
              </a:lnSpc>
            </a:pP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◆大型オレンジ液晶</a:t>
            </a:r>
          </a:p>
          <a:p>
            <a:pPr algn="l">
              <a:lnSpc>
                <a:spcPts val="700"/>
              </a:lnSpc>
            </a:pP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◆お知らせサイン（</a:t>
            </a:r>
            <a:r>
              <a:rPr lang="en-US" altLang="ja-JP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色）</a:t>
            </a:r>
          </a:p>
          <a:p>
            <a:pPr algn="l">
              <a:lnSpc>
                <a:spcPts val="700"/>
              </a:lnSpc>
            </a:pP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◆よごれま栓</a:t>
            </a:r>
            <a:r>
              <a:rPr lang="en-US" altLang="ja-JP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7.2L</a:t>
            </a:r>
          </a:p>
          <a:p>
            <a:pPr algn="l">
              <a:lnSpc>
                <a:spcPts val="700"/>
              </a:lnSpc>
            </a:pP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◆灯油切れカウントダウン表示</a:t>
            </a:r>
            <a:endParaRPr lang="ja-JP" altLang="en-US" sz="5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62" name="図 161">
            <a:extLst>
              <a:ext uri="{FF2B5EF4-FFF2-40B4-BE49-F238E27FC236}">
                <a16:creationId xmlns:a16="http://schemas.microsoft.com/office/drawing/2014/main" id="{A2BE2015-CC10-DF4D-C589-BDA12B7EC699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333311" y="9359769"/>
            <a:ext cx="719329" cy="704089"/>
          </a:xfrm>
          <a:prstGeom prst="rect">
            <a:avLst/>
          </a:prstGeom>
        </p:spPr>
      </p:pic>
      <p:pic>
        <p:nvPicPr>
          <p:cNvPr id="166" name="図 165">
            <a:extLst>
              <a:ext uri="{FF2B5EF4-FFF2-40B4-BE49-F238E27FC236}">
                <a16:creationId xmlns:a16="http://schemas.microsoft.com/office/drawing/2014/main" id="{B735AF14-565E-23B7-DFEA-CC46EBF3E690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4553866" y="9404260"/>
            <a:ext cx="1283211" cy="420625"/>
          </a:xfrm>
          <a:prstGeom prst="rect">
            <a:avLst/>
          </a:prstGeom>
        </p:spPr>
      </p:pic>
      <p:sp>
        <p:nvSpPr>
          <p:cNvPr id="168" name="テキスト ボックス 167">
            <a:extLst>
              <a:ext uri="{FF2B5EF4-FFF2-40B4-BE49-F238E27FC236}">
                <a16:creationId xmlns:a16="http://schemas.microsoft.com/office/drawing/2014/main" id="{13B7ECD9-D60B-029A-2276-1EC429557BC6}"/>
              </a:ext>
            </a:extLst>
          </p:cNvPr>
          <p:cNvSpPr txBox="1"/>
          <p:nvPr/>
        </p:nvSpPr>
        <p:spPr>
          <a:xfrm>
            <a:off x="5059457" y="9379949"/>
            <a:ext cx="48604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コンクリート</a:t>
            </a:r>
          </a:p>
          <a:p>
            <a:pPr algn="l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 （集合）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70" name="テキスト ボックス 169">
            <a:extLst>
              <a:ext uri="{FF2B5EF4-FFF2-40B4-BE49-F238E27FC236}">
                <a16:creationId xmlns:a16="http://schemas.microsoft.com/office/drawing/2014/main" id="{B193E4BA-0B01-AEF6-193A-2882A304EC23}"/>
              </a:ext>
            </a:extLst>
          </p:cNvPr>
          <p:cNvSpPr txBox="1"/>
          <p:nvPr/>
        </p:nvSpPr>
        <p:spPr>
          <a:xfrm>
            <a:off x="4489797" y="9385817"/>
            <a:ext cx="3900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木造</a:t>
            </a:r>
            <a:endParaRPr lang="en-US" altLang="ja-JP" sz="450" dirty="0">
              <a:solidFill>
                <a:srgbClr val="1407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（戸建）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72" name="テキスト ボックス 171">
            <a:extLst>
              <a:ext uri="{FF2B5EF4-FFF2-40B4-BE49-F238E27FC236}">
                <a16:creationId xmlns:a16="http://schemas.microsoft.com/office/drawing/2014/main" id="{F2193E50-F52B-CEFC-0B33-444AD303C482}"/>
              </a:ext>
            </a:extLst>
          </p:cNvPr>
          <p:cNvSpPr txBox="1"/>
          <p:nvPr/>
        </p:nvSpPr>
        <p:spPr>
          <a:xfrm>
            <a:off x="4667134" y="9318930"/>
            <a:ext cx="4752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</a:t>
            </a:r>
            <a:r>
              <a:rPr lang="ja-JP" altLang="en-US" sz="6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畳</a:t>
            </a:r>
            <a:endParaRPr lang="ja-JP" altLang="en-US" sz="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75" name="テキスト ボックス 174">
            <a:extLst>
              <a:ext uri="{FF2B5EF4-FFF2-40B4-BE49-F238E27FC236}">
                <a16:creationId xmlns:a16="http://schemas.microsoft.com/office/drawing/2014/main" id="{CEC03514-9A98-45C3-C56C-2F4E5567E961}"/>
              </a:ext>
            </a:extLst>
          </p:cNvPr>
          <p:cNvSpPr txBox="1"/>
          <p:nvPr/>
        </p:nvSpPr>
        <p:spPr>
          <a:xfrm>
            <a:off x="5340643" y="9320001"/>
            <a:ext cx="6088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17</a:t>
            </a:r>
            <a:r>
              <a:rPr lang="ja-JP" altLang="en-US" sz="5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畳まで</a:t>
            </a:r>
            <a:endParaRPr lang="ja-JP" altLang="en-US" sz="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76" name="テキスト ボックス 175">
            <a:extLst>
              <a:ext uri="{FF2B5EF4-FFF2-40B4-BE49-F238E27FC236}">
                <a16:creationId xmlns:a16="http://schemas.microsoft.com/office/drawing/2014/main" id="{5DC974BD-16C5-835C-5B35-140526608BCC}"/>
              </a:ext>
            </a:extLst>
          </p:cNvPr>
          <p:cNvSpPr txBox="1"/>
          <p:nvPr/>
        </p:nvSpPr>
        <p:spPr>
          <a:xfrm>
            <a:off x="5491829" y="9554113"/>
            <a:ext cx="4860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i="1" u="none" strike="noStrike" baseline="0" dirty="0">
                <a:solidFill>
                  <a:srgbClr val="140700"/>
                </a:solidFill>
                <a:latin typeface="DIN-Medium"/>
              </a:rPr>
              <a:t>6</a:t>
            </a:r>
            <a:r>
              <a:rPr lang="en-US" altLang="ja-JP" sz="1400" i="1" u="none" strike="noStrike" spc="-150" baseline="0" dirty="0">
                <a:solidFill>
                  <a:srgbClr val="140700"/>
                </a:solidFill>
                <a:latin typeface="DIN-Medium"/>
              </a:rPr>
              <a:t>5</a:t>
            </a:r>
            <a:r>
              <a:rPr lang="ja-JP" altLang="en-US" sz="600" b="0" i="1" u="none" strike="noStrike" spc="-150" baseline="0" dirty="0">
                <a:solidFill>
                  <a:srgbClr val="140700"/>
                </a:solidFill>
                <a:latin typeface="PA1GothicStd-Medium"/>
              </a:rPr>
              <a:t>秒</a:t>
            </a:r>
            <a:endParaRPr lang="ja-JP" altLang="en-US" sz="600" i="1" spc="-150" dirty="0"/>
          </a:p>
        </p:txBody>
      </p:sp>
      <p:sp>
        <p:nvSpPr>
          <p:cNvPr id="177" name="テキスト ボックス 176">
            <a:extLst>
              <a:ext uri="{FF2B5EF4-FFF2-40B4-BE49-F238E27FC236}">
                <a16:creationId xmlns:a16="http://schemas.microsoft.com/office/drawing/2014/main" id="{2E634E4B-A399-EB4A-AD88-8E97F7D064B7}"/>
              </a:ext>
            </a:extLst>
          </p:cNvPr>
          <p:cNvSpPr txBox="1"/>
          <p:nvPr/>
        </p:nvSpPr>
        <p:spPr>
          <a:xfrm>
            <a:off x="4509100" y="9655700"/>
            <a:ext cx="8010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800" i="0" u="none" strike="noStrike" baseline="0" dirty="0">
                <a:solidFill>
                  <a:srgbClr val="140700"/>
                </a:solidFill>
                <a:latin typeface="UDShinGoPro-DeBold"/>
              </a:rPr>
              <a:t>4.62</a:t>
            </a:r>
            <a:r>
              <a:rPr lang="ja-JP" altLang="en-US" sz="700" i="0" u="none" strike="noStrike" baseline="0" dirty="0">
                <a:solidFill>
                  <a:srgbClr val="140700"/>
                </a:solidFill>
                <a:latin typeface="UDShinGoPro-DeBold"/>
              </a:rPr>
              <a:t>～</a:t>
            </a:r>
            <a:r>
              <a:rPr lang="en-US" altLang="ja-JP" sz="800" i="0" u="none" strike="noStrike" baseline="0" dirty="0">
                <a:solidFill>
                  <a:srgbClr val="140700"/>
                </a:solidFill>
                <a:latin typeface="UDShinGoPro-DeBold"/>
              </a:rPr>
              <a:t>0.72</a:t>
            </a:r>
            <a:r>
              <a:rPr lang="en-US" altLang="ja-JP" sz="650" i="0" u="none" strike="noStrike" baseline="0" dirty="0">
                <a:solidFill>
                  <a:srgbClr val="140700"/>
                </a:solidFill>
                <a:latin typeface="UDShinGoPro-DeBold"/>
              </a:rPr>
              <a:t>kW</a:t>
            </a:r>
            <a:endParaRPr lang="ja-JP" altLang="en-US" sz="650" dirty="0"/>
          </a:p>
        </p:txBody>
      </p:sp>
      <p:sp>
        <p:nvSpPr>
          <p:cNvPr id="178" name="テキスト ボックス 177">
            <a:extLst>
              <a:ext uri="{FF2B5EF4-FFF2-40B4-BE49-F238E27FC236}">
                <a16:creationId xmlns:a16="http://schemas.microsoft.com/office/drawing/2014/main" id="{49792853-3921-E942-1675-CC74AB78F8E8}"/>
              </a:ext>
            </a:extLst>
          </p:cNvPr>
          <p:cNvSpPr txBox="1"/>
          <p:nvPr/>
        </p:nvSpPr>
        <p:spPr>
          <a:xfrm>
            <a:off x="2564228" y="9959020"/>
            <a:ext cx="218150" cy="1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5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9AF2A961-61AA-79AF-F016-E87C753B56D0}"/>
              </a:ext>
            </a:extLst>
          </p:cNvPr>
          <p:cNvGrpSpPr/>
          <p:nvPr/>
        </p:nvGrpSpPr>
        <p:grpSpPr>
          <a:xfrm>
            <a:off x="4481541" y="9944801"/>
            <a:ext cx="765324" cy="200055"/>
            <a:chOff x="4463253" y="9966923"/>
            <a:chExt cx="765324" cy="200055"/>
          </a:xfrm>
        </p:grpSpPr>
        <p:sp>
          <p:nvSpPr>
            <p:cNvPr id="180" name="テキスト ボックス 179">
              <a:extLst>
                <a:ext uri="{FF2B5EF4-FFF2-40B4-BE49-F238E27FC236}">
                  <a16:creationId xmlns:a16="http://schemas.microsoft.com/office/drawing/2014/main" id="{5FC3539C-E0F5-3023-D868-F1185182FE1A}"/>
                </a:ext>
              </a:extLst>
            </p:cNvPr>
            <p:cNvSpPr txBox="1"/>
            <p:nvPr/>
          </p:nvSpPr>
          <p:spPr>
            <a:xfrm>
              <a:off x="4463253" y="9966923"/>
              <a:ext cx="738654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700" b="1" i="0" u="none" strike="noStrike" baseline="0" dirty="0">
                  <a:solidFill>
                    <a:srgbClr val="1407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オープン価格</a:t>
              </a:r>
              <a:endParaRPr lang="ja-JP" altLang="en-US" sz="7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82" name="テキスト ボックス 181">
              <a:extLst>
                <a:ext uri="{FF2B5EF4-FFF2-40B4-BE49-F238E27FC236}">
                  <a16:creationId xmlns:a16="http://schemas.microsoft.com/office/drawing/2014/main" id="{91CFF545-A62F-4C4B-F6A6-A74AF1B07CAD}"/>
                </a:ext>
              </a:extLst>
            </p:cNvPr>
            <p:cNvSpPr txBox="1"/>
            <p:nvPr/>
          </p:nvSpPr>
          <p:spPr>
            <a:xfrm>
              <a:off x="4979670" y="9981142"/>
              <a:ext cx="248907" cy="1615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450" b="1" i="0" u="none" strike="noStrike" baseline="0" dirty="0">
                  <a:solidFill>
                    <a:srgbClr val="1407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※</a:t>
              </a:r>
            </a:p>
          </p:txBody>
        </p:sp>
      </p:grpSp>
      <p:pic>
        <p:nvPicPr>
          <p:cNvPr id="187" name="図 186">
            <a:extLst>
              <a:ext uri="{FF2B5EF4-FFF2-40B4-BE49-F238E27FC236}">
                <a16:creationId xmlns:a16="http://schemas.microsoft.com/office/drawing/2014/main" id="{00F4F621-1DAC-151A-5FBC-1C32E3B7C431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3622795" y="9366160"/>
            <a:ext cx="804674" cy="691897"/>
          </a:xfrm>
          <a:prstGeom prst="rect">
            <a:avLst/>
          </a:prstGeom>
        </p:spPr>
      </p:pic>
      <p:pic>
        <p:nvPicPr>
          <p:cNvPr id="193" name="図 192">
            <a:extLst>
              <a:ext uri="{FF2B5EF4-FFF2-40B4-BE49-F238E27FC236}">
                <a16:creationId xmlns:a16="http://schemas.microsoft.com/office/drawing/2014/main" id="{4CA60AF7-86EC-05BD-74D5-7ED3BF96B015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5901403" y="9407860"/>
            <a:ext cx="1274067" cy="417577"/>
          </a:xfrm>
          <a:prstGeom prst="rect">
            <a:avLst/>
          </a:prstGeom>
        </p:spPr>
      </p:pic>
      <p:sp>
        <p:nvSpPr>
          <p:cNvPr id="196" name="テキスト ボックス 195">
            <a:extLst>
              <a:ext uri="{FF2B5EF4-FFF2-40B4-BE49-F238E27FC236}">
                <a16:creationId xmlns:a16="http://schemas.microsoft.com/office/drawing/2014/main" id="{E8F001CD-9447-C8CF-E429-9170A4FDA0F0}"/>
              </a:ext>
            </a:extLst>
          </p:cNvPr>
          <p:cNvSpPr txBox="1"/>
          <p:nvPr/>
        </p:nvSpPr>
        <p:spPr>
          <a:xfrm>
            <a:off x="6402266" y="9379949"/>
            <a:ext cx="48604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コンクリート</a:t>
            </a:r>
          </a:p>
          <a:p>
            <a:pPr algn="l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 （集合）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99" name="テキスト ボックス 198">
            <a:extLst>
              <a:ext uri="{FF2B5EF4-FFF2-40B4-BE49-F238E27FC236}">
                <a16:creationId xmlns:a16="http://schemas.microsoft.com/office/drawing/2014/main" id="{7D07E0BF-CFCE-F86F-0778-2C514A16B21D}"/>
              </a:ext>
            </a:extLst>
          </p:cNvPr>
          <p:cNvSpPr txBox="1"/>
          <p:nvPr/>
        </p:nvSpPr>
        <p:spPr>
          <a:xfrm>
            <a:off x="5847846" y="9385817"/>
            <a:ext cx="3900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木造</a:t>
            </a:r>
            <a:endParaRPr lang="en-US" altLang="ja-JP" sz="450" dirty="0">
              <a:solidFill>
                <a:srgbClr val="1407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（戸建）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03" name="テキスト ボックス 202">
            <a:extLst>
              <a:ext uri="{FF2B5EF4-FFF2-40B4-BE49-F238E27FC236}">
                <a16:creationId xmlns:a16="http://schemas.microsoft.com/office/drawing/2014/main" id="{9ED74C8A-ADD4-7E09-EAE5-FA7B60782F51}"/>
              </a:ext>
            </a:extLst>
          </p:cNvPr>
          <p:cNvSpPr txBox="1"/>
          <p:nvPr/>
        </p:nvSpPr>
        <p:spPr>
          <a:xfrm>
            <a:off x="6025183" y="9318930"/>
            <a:ext cx="4752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15</a:t>
            </a:r>
            <a:r>
              <a:rPr lang="ja-JP" altLang="en-US" sz="6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畳</a:t>
            </a:r>
            <a:endParaRPr lang="ja-JP" altLang="en-US" sz="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07" name="テキスト ボックス 206">
            <a:extLst>
              <a:ext uri="{FF2B5EF4-FFF2-40B4-BE49-F238E27FC236}">
                <a16:creationId xmlns:a16="http://schemas.microsoft.com/office/drawing/2014/main" id="{BC5210C3-5335-0E5D-9FE8-C09E4AEF6E06}"/>
              </a:ext>
            </a:extLst>
          </p:cNvPr>
          <p:cNvSpPr txBox="1"/>
          <p:nvPr/>
        </p:nvSpPr>
        <p:spPr>
          <a:xfrm>
            <a:off x="6683452" y="9320001"/>
            <a:ext cx="6088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20</a:t>
            </a:r>
            <a:r>
              <a:rPr lang="ja-JP" altLang="en-US" sz="5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畳まで</a:t>
            </a:r>
            <a:endParaRPr lang="ja-JP" altLang="en-US" sz="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11" name="テキスト ボックス 210">
            <a:extLst>
              <a:ext uri="{FF2B5EF4-FFF2-40B4-BE49-F238E27FC236}">
                <a16:creationId xmlns:a16="http://schemas.microsoft.com/office/drawing/2014/main" id="{86F5A562-4B77-F650-4D78-AEF6B7BE3CD0}"/>
              </a:ext>
            </a:extLst>
          </p:cNvPr>
          <p:cNvSpPr txBox="1"/>
          <p:nvPr/>
        </p:nvSpPr>
        <p:spPr>
          <a:xfrm>
            <a:off x="6826988" y="9554113"/>
            <a:ext cx="4860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i="1" u="none" strike="noStrike" baseline="0" dirty="0">
                <a:solidFill>
                  <a:srgbClr val="140700"/>
                </a:solidFill>
                <a:latin typeface="DIN-Medium"/>
              </a:rPr>
              <a:t>6</a:t>
            </a:r>
            <a:r>
              <a:rPr lang="en-US" altLang="ja-JP" sz="1400" i="1" u="none" strike="noStrike" spc="-150" baseline="0" dirty="0">
                <a:solidFill>
                  <a:srgbClr val="140700"/>
                </a:solidFill>
                <a:latin typeface="DIN-Medium"/>
              </a:rPr>
              <a:t>5</a:t>
            </a:r>
            <a:r>
              <a:rPr lang="ja-JP" altLang="en-US" sz="600" b="0" i="1" u="none" strike="noStrike" spc="-150" baseline="0" dirty="0">
                <a:solidFill>
                  <a:srgbClr val="140700"/>
                </a:solidFill>
                <a:latin typeface="PA1GothicStd-Medium"/>
              </a:rPr>
              <a:t>秒</a:t>
            </a:r>
            <a:endParaRPr lang="ja-JP" altLang="en-US" sz="600" i="1" spc="-150" dirty="0"/>
          </a:p>
        </p:txBody>
      </p:sp>
      <p:sp>
        <p:nvSpPr>
          <p:cNvPr id="213" name="テキスト ボックス 212">
            <a:extLst>
              <a:ext uri="{FF2B5EF4-FFF2-40B4-BE49-F238E27FC236}">
                <a16:creationId xmlns:a16="http://schemas.microsoft.com/office/drawing/2014/main" id="{B4AC4D09-CFD2-91D6-2FB2-F019D53F63F6}"/>
              </a:ext>
            </a:extLst>
          </p:cNvPr>
          <p:cNvSpPr txBox="1"/>
          <p:nvPr/>
        </p:nvSpPr>
        <p:spPr>
          <a:xfrm>
            <a:off x="5867568" y="9655700"/>
            <a:ext cx="8010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800" i="0" u="none" strike="noStrike" baseline="0" dirty="0">
                <a:solidFill>
                  <a:srgbClr val="140700"/>
                </a:solidFill>
                <a:latin typeface="UDShinGoPro-DeBold"/>
              </a:rPr>
              <a:t>5.65</a:t>
            </a:r>
            <a:r>
              <a:rPr lang="ja-JP" altLang="en-US" sz="700" i="0" u="none" strike="noStrike" baseline="0" dirty="0">
                <a:solidFill>
                  <a:srgbClr val="140700"/>
                </a:solidFill>
                <a:latin typeface="UDShinGoPro-DeBold"/>
              </a:rPr>
              <a:t>～</a:t>
            </a:r>
            <a:r>
              <a:rPr lang="en-US" altLang="ja-JP" sz="800" i="0" u="none" strike="noStrike" baseline="0" dirty="0" smtClean="0">
                <a:solidFill>
                  <a:srgbClr val="140700"/>
                </a:solidFill>
                <a:latin typeface="UDShinGoPro-DeBold"/>
              </a:rPr>
              <a:t>0.80</a:t>
            </a:r>
            <a:r>
              <a:rPr lang="en-US" altLang="ja-JP" sz="650" i="0" u="none" strike="noStrike" baseline="0" dirty="0" smtClean="0">
                <a:solidFill>
                  <a:srgbClr val="140700"/>
                </a:solidFill>
                <a:latin typeface="UDShinGoPro-DeBold"/>
              </a:rPr>
              <a:t>kW</a:t>
            </a:r>
            <a:endParaRPr lang="ja-JP" altLang="en-US" sz="650" dirty="0"/>
          </a:p>
        </p:txBody>
      </p:sp>
      <p:sp>
        <p:nvSpPr>
          <p:cNvPr id="245" name="テキスト ボックス 244">
            <a:extLst>
              <a:ext uri="{FF2B5EF4-FFF2-40B4-BE49-F238E27FC236}">
                <a16:creationId xmlns:a16="http://schemas.microsoft.com/office/drawing/2014/main" id="{D3920487-9BEA-0269-50CB-8CDD3E68F3D9}"/>
              </a:ext>
            </a:extLst>
          </p:cNvPr>
          <p:cNvSpPr txBox="1"/>
          <p:nvPr/>
        </p:nvSpPr>
        <p:spPr>
          <a:xfrm>
            <a:off x="4474932" y="9788800"/>
            <a:ext cx="124682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" b="1" i="0" u="none" strike="noStrike" baseline="0" dirty="0" smtClean="0">
                <a:solidFill>
                  <a:srgbClr val="140700"/>
                </a:solidFill>
                <a:latin typeface="Helvetica-Bold"/>
              </a:rPr>
              <a:t>FH-ST4623BY</a:t>
            </a:r>
            <a:r>
              <a:rPr lang="ja-JP" altLang="en-US" sz="400" b="1" i="0" u="none" strike="noStrike" baseline="0" dirty="0">
                <a:solidFill>
                  <a:srgbClr val="140700"/>
                </a:solidFill>
                <a:latin typeface="FutoGoB101Pro-Bold"/>
                <a:ea typeface="ＭＳ Ｐゴシック" panose="020B0600070205080204" pitchFamily="50" charset="-128"/>
              </a:rPr>
              <a:t>（</a:t>
            </a:r>
            <a:r>
              <a:rPr lang="en-US" altLang="ja-JP" sz="400" b="1" i="0" u="none" strike="noStrike" baseline="0" dirty="0">
                <a:solidFill>
                  <a:srgbClr val="140700"/>
                </a:solidFill>
                <a:latin typeface="FutoGoB101Pro-Bold"/>
                <a:ea typeface="ＭＳ Ｐゴシック" panose="020B0600070205080204" pitchFamily="50" charset="-128"/>
              </a:rPr>
              <a:t>W</a:t>
            </a:r>
            <a:r>
              <a:rPr lang="ja-JP" altLang="en-US" sz="400" b="1" i="0" u="none" strike="noStrike" baseline="0" dirty="0">
                <a:solidFill>
                  <a:srgbClr val="140700"/>
                </a:solidFill>
                <a:latin typeface="FutoGoB101Pro-Bold"/>
                <a:ea typeface="ＭＳ Ｐゴシック" panose="020B0600070205080204" pitchFamily="50" charset="-128"/>
              </a:rPr>
              <a:t>）</a:t>
            </a:r>
            <a:endParaRPr lang="ja-JP" altLang="en-US" sz="400" dirty="0">
              <a:latin typeface="FutoGoB101Pro-Bold"/>
              <a:ea typeface="ＭＳ Ｐゴシック" panose="020B0600070205080204" pitchFamily="50" charset="-128"/>
            </a:endParaRPr>
          </a:p>
        </p:txBody>
      </p:sp>
      <p:sp>
        <p:nvSpPr>
          <p:cNvPr id="267" name="テキスト ボックス 266">
            <a:extLst>
              <a:ext uri="{FF2B5EF4-FFF2-40B4-BE49-F238E27FC236}">
                <a16:creationId xmlns:a16="http://schemas.microsoft.com/office/drawing/2014/main" id="{ED15CA1D-66C9-A0F0-BC74-70C10F0EB274}"/>
              </a:ext>
            </a:extLst>
          </p:cNvPr>
          <p:cNvSpPr txBox="1"/>
          <p:nvPr/>
        </p:nvSpPr>
        <p:spPr>
          <a:xfrm>
            <a:off x="5822685" y="9944801"/>
            <a:ext cx="73865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オープン価格</a:t>
            </a:r>
            <a:endParaRPr lang="ja-JP" altLang="en-US" sz="7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71" name="テキスト ボックス 270">
            <a:extLst>
              <a:ext uri="{FF2B5EF4-FFF2-40B4-BE49-F238E27FC236}">
                <a16:creationId xmlns:a16="http://schemas.microsoft.com/office/drawing/2014/main" id="{C51179BE-2443-88F0-E698-B9E0EDDBC3BF}"/>
              </a:ext>
            </a:extLst>
          </p:cNvPr>
          <p:cNvSpPr txBox="1"/>
          <p:nvPr/>
        </p:nvSpPr>
        <p:spPr>
          <a:xfrm>
            <a:off x="6343189" y="9959020"/>
            <a:ext cx="218150" cy="1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5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</a:t>
            </a:r>
          </a:p>
        </p:txBody>
      </p:sp>
      <p:sp>
        <p:nvSpPr>
          <p:cNvPr id="273" name="テキスト ボックス 272">
            <a:extLst>
              <a:ext uri="{FF2B5EF4-FFF2-40B4-BE49-F238E27FC236}">
                <a16:creationId xmlns:a16="http://schemas.microsoft.com/office/drawing/2014/main" id="{8E12E1BB-9285-36A3-B1DB-50180ED7A924}"/>
              </a:ext>
            </a:extLst>
          </p:cNvPr>
          <p:cNvSpPr txBox="1"/>
          <p:nvPr/>
        </p:nvSpPr>
        <p:spPr>
          <a:xfrm>
            <a:off x="5827506" y="9788800"/>
            <a:ext cx="124682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" b="1" i="0" u="none" strike="noStrike" baseline="0" dirty="0" smtClean="0">
                <a:solidFill>
                  <a:srgbClr val="140700"/>
                </a:solidFill>
                <a:latin typeface="Helvetica-Bold"/>
              </a:rPr>
              <a:t>FH-ST5723BY</a:t>
            </a:r>
            <a:r>
              <a:rPr lang="ja-JP" altLang="en-US" sz="400" b="1" i="0" u="none" strike="noStrike" baseline="0" dirty="0">
                <a:solidFill>
                  <a:srgbClr val="140700"/>
                </a:solidFill>
                <a:latin typeface="FutoGoB101Pro-Bold"/>
                <a:ea typeface="ＭＳ Ｐゴシック" panose="020B0600070205080204" pitchFamily="50" charset="-128"/>
              </a:rPr>
              <a:t>（</a:t>
            </a:r>
            <a:r>
              <a:rPr lang="en-US" altLang="ja-JP" sz="400" b="1" i="0" u="none" strike="noStrike" baseline="0" dirty="0">
                <a:solidFill>
                  <a:srgbClr val="140700"/>
                </a:solidFill>
                <a:latin typeface="FutoGoB101Pro-Bold"/>
                <a:ea typeface="ＭＳ Ｐゴシック" panose="020B0600070205080204" pitchFamily="50" charset="-128"/>
              </a:rPr>
              <a:t>W</a:t>
            </a:r>
            <a:r>
              <a:rPr lang="ja-JP" altLang="en-US" sz="400" b="1" i="0" u="none" strike="noStrike" baseline="0" dirty="0">
                <a:solidFill>
                  <a:srgbClr val="140700"/>
                </a:solidFill>
                <a:latin typeface="FutoGoB101Pro-Bold"/>
                <a:ea typeface="ＭＳ Ｐゴシック" panose="020B0600070205080204" pitchFamily="50" charset="-128"/>
              </a:rPr>
              <a:t>）</a:t>
            </a:r>
            <a:endParaRPr lang="ja-JP" altLang="en-US" sz="400" dirty="0">
              <a:latin typeface="FutoGoB101Pro-Bold"/>
              <a:ea typeface="ＭＳ Ｐゴシック" panose="020B0600070205080204" pitchFamily="50" charset="-128"/>
            </a:endParaRPr>
          </a:p>
        </p:txBody>
      </p:sp>
      <p:sp>
        <p:nvSpPr>
          <p:cNvPr id="275" name="テキスト ボックス 274">
            <a:extLst>
              <a:ext uri="{FF2B5EF4-FFF2-40B4-BE49-F238E27FC236}">
                <a16:creationId xmlns:a16="http://schemas.microsoft.com/office/drawing/2014/main" id="{BCF22043-7175-81ED-E8ED-D23B40A3E686}"/>
              </a:ext>
            </a:extLst>
          </p:cNvPr>
          <p:cNvSpPr txBox="1"/>
          <p:nvPr/>
        </p:nvSpPr>
        <p:spPr>
          <a:xfrm>
            <a:off x="3567715" y="10022721"/>
            <a:ext cx="665723" cy="1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W</a:t>
            </a:r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）パールホワイト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cxnSp>
        <p:nvCxnSpPr>
          <p:cNvPr id="281" name="直線コネクタ 280">
            <a:extLst>
              <a:ext uri="{FF2B5EF4-FFF2-40B4-BE49-F238E27FC236}">
                <a16:creationId xmlns:a16="http://schemas.microsoft.com/office/drawing/2014/main" id="{500DABCA-3675-8770-3532-E0916EAD4FAF}"/>
              </a:ext>
            </a:extLst>
          </p:cNvPr>
          <p:cNvCxnSpPr/>
          <p:nvPr/>
        </p:nvCxnSpPr>
        <p:spPr>
          <a:xfrm>
            <a:off x="3141243" y="3946764"/>
            <a:ext cx="0" cy="864616"/>
          </a:xfrm>
          <a:prstGeom prst="line">
            <a:avLst/>
          </a:prstGeom>
          <a:ln w="9525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2" name="直線コネクタ 281">
            <a:extLst>
              <a:ext uri="{FF2B5EF4-FFF2-40B4-BE49-F238E27FC236}">
                <a16:creationId xmlns:a16="http://schemas.microsoft.com/office/drawing/2014/main" id="{24BA3BCF-F7A8-6F7C-BFE7-E34CCB574114}"/>
              </a:ext>
            </a:extLst>
          </p:cNvPr>
          <p:cNvCxnSpPr>
            <a:cxnSpLocks/>
          </p:cNvCxnSpPr>
          <p:nvPr/>
        </p:nvCxnSpPr>
        <p:spPr>
          <a:xfrm>
            <a:off x="1958065" y="5607088"/>
            <a:ext cx="0" cy="1703998"/>
          </a:xfrm>
          <a:prstGeom prst="line">
            <a:avLst/>
          </a:prstGeom>
          <a:ln w="9525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3" name="直線コネクタ 292">
            <a:extLst>
              <a:ext uri="{FF2B5EF4-FFF2-40B4-BE49-F238E27FC236}">
                <a16:creationId xmlns:a16="http://schemas.microsoft.com/office/drawing/2014/main" id="{384EEEBE-7E25-DC31-FF9F-130A52417B7F}"/>
              </a:ext>
            </a:extLst>
          </p:cNvPr>
          <p:cNvCxnSpPr>
            <a:cxnSpLocks/>
          </p:cNvCxnSpPr>
          <p:nvPr/>
        </p:nvCxnSpPr>
        <p:spPr>
          <a:xfrm>
            <a:off x="4614513" y="5607088"/>
            <a:ext cx="0" cy="1703998"/>
          </a:xfrm>
          <a:prstGeom prst="line">
            <a:avLst/>
          </a:prstGeom>
          <a:ln w="9525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4" name="直線コネクタ 293">
            <a:extLst>
              <a:ext uri="{FF2B5EF4-FFF2-40B4-BE49-F238E27FC236}">
                <a16:creationId xmlns:a16="http://schemas.microsoft.com/office/drawing/2014/main" id="{4800CD3E-BABE-CA67-52CE-3D3E02B5288B}"/>
              </a:ext>
            </a:extLst>
          </p:cNvPr>
          <p:cNvCxnSpPr>
            <a:cxnSpLocks/>
          </p:cNvCxnSpPr>
          <p:nvPr/>
        </p:nvCxnSpPr>
        <p:spPr>
          <a:xfrm>
            <a:off x="5949512" y="5607088"/>
            <a:ext cx="0" cy="814767"/>
          </a:xfrm>
          <a:prstGeom prst="line">
            <a:avLst/>
          </a:prstGeom>
          <a:ln w="9525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6" name="直線コネクタ 295">
            <a:extLst>
              <a:ext uri="{FF2B5EF4-FFF2-40B4-BE49-F238E27FC236}">
                <a16:creationId xmlns:a16="http://schemas.microsoft.com/office/drawing/2014/main" id="{FD67C32E-EDE8-84EF-61BA-1366C691A67A}"/>
              </a:ext>
            </a:extLst>
          </p:cNvPr>
          <p:cNvCxnSpPr>
            <a:cxnSpLocks/>
          </p:cNvCxnSpPr>
          <p:nvPr/>
        </p:nvCxnSpPr>
        <p:spPr>
          <a:xfrm>
            <a:off x="3729547" y="7440674"/>
            <a:ext cx="0" cy="1489355"/>
          </a:xfrm>
          <a:prstGeom prst="line">
            <a:avLst/>
          </a:prstGeom>
          <a:ln w="95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9" name="直線コネクタ 298">
            <a:extLst>
              <a:ext uri="{FF2B5EF4-FFF2-40B4-BE49-F238E27FC236}">
                <a16:creationId xmlns:a16="http://schemas.microsoft.com/office/drawing/2014/main" id="{CBA65CD2-A454-ABB6-78BF-44EC8D27A024}"/>
              </a:ext>
            </a:extLst>
          </p:cNvPr>
          <p:cNvCxnSpPr>
            <a:cxnSpLocks/>
          </p:cNvCxnSpPr>
          <p:nvPr/>
        </p:nvCxnSpPr>
        <p:spPr>
          <a:xfrm>
            <a:off x="3515701" y="9366160"/>
            <a:ext cx="0" cy="814767"/>
          </a:xfrm>
          <a:prstGeom prst="line">
            <a:avLst/>
          </a:prstGeom>
          <a:ln w="9525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1" name="テキスト ボックス 300">
            <a:extLst>
              <a:ext uri="{FF2B5EF4-FFF2-40B4-BE49-F238E27FC236}">
                <a16:creationId xmlns:a16="http://schemas.microsoft.com/office/drawing/2014/main" id="{262276EC-7708-6BC7-A252-0094A4201B36}"/>
              </a:ext>
            </a:extLst>
          </p:cNvPr>
          <p:cNvSpPr txBox="1"/>
          <p:nvPr/>
        </p:nvSpPr>
        <p:spPr>
          <a:xfrm>
            <a:off x="3754024" y="803084"/>
            <a:ext cx="9962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ja-JP" sz="700" b="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700" b="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回の給油で</a:t>
            </a:r>
            <a:endParaRPr lang="en-US" altLang="ja-JP" sz="700" b="0" i="0" u="none" strike="noStrike" baseline="0" dirty="0">
              <a:solidFill>
                <a:srgbClr val="1407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/>
            <a:r>
              <a:rPr lang="ja-JP" altLang="en-US" sz="70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長時間暖房</a:t>
            </a:r>
            <a:r>
              <a:rPr lang="en-US" altLang="ja-JP" sz="70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OK</a:t>
            </a:r>
            <a:r>
              <a:rPr lang="ja-JP" altLang="en-US" sz="70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！</a:t>
            </a:r>
            <a:endParaRPr lang="ja-JP" altLang="en-US" sz="7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03" name="テキスト ボックス 302">
            <a:extLst>
              <a:ext uri="{FF2B5EF4-FFF2-40B4-BE49-F238E27FC236}">
                <a16:creationId xmlns:a16="http://schemas.microsoft.com/office/drawing/2014/main" id="{173929A8-5FD6-45B3-0F14-3287A44483F2}"/>
              </a:ext>
            </a:extLst>
          </p:cNvPr>
          <p:cNvSpPr txBox="1"/>
          <p:nvPr/>
        </p:nvSpPr>
        <p:spPr>
          <a:xfrm>
            <a:off x="235747" y="10371942"/>
            <a:ext cx="2165277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8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</a:t>
            </a:r>
            <a:r>
              <a:rPr lang="ja-JP" altLang="en-US" sz="58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オープン価格商品の価格は販売店にお問い合わせください。</a:t>
            </a:r>
            <a:endParaRPr lang="ja-JP" altLang="en-US" sz="58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77" name="テキスト ボックス 276"/>
          <p:cNvSpPr txBox="1"/>
          <p:nvPr/>
        </p:nvSpPr>
        <p:spPr>
          <a:xfrm>
            <a:off x="6684057" y="5353009"/>
            <a:ext cx="58697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00" dirty="0" smtClean="0">
                <a:latin typeface="+mn-ea"/>
              </a:rPr>
              <a:t>動画</a:t>
            </a:r>
            <a:r>
              <a:rPr lang="ja-JP" altLang="en-US" sz="500" dirty="0" smtClean="0">
                <a:latin typeface="+mn-ea"/>
              </a:rPr>
              <a:t>はこち</a:t>
            </a:r>
            <a:r>
              <a:rPr lang="ja-JP" altLang="en-US" sz="500" dirty="0">
                <a:latin typeface="+mn-ea"/>
              </a:rPr>
              <a:t>ら</a:t>
            </a:r>
            <a:endParaRPr kumimoji="1" lang="ja-JP" altLang="en-US" sz="800" dirty="0">
              <a:latin typeface="+mn-ea"/>
            </a:endParaRPr>
          </a:p>
        </p:txBody>
      </p:sp>
      <p:sp>
        <p:nvSpPr>
          <p:cNvPr id="279" name="テキスト ボックス 278"/>
          <p:cNvSpPr txBox="1"/>
          <p:nvPr/>
        </p:nvSpPr>
        <p:spPr>
          <a:xfrm>
            <a:off x="6665390" y="7877442"/>
            <a:ext cx="61396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00" dirty="0" smtClean="0">
                <a:latin typeface="+mn-ea"/>
              </a:rPr>
              <a:t>動画</a:t>
            </a:r>
            <a:r>
              <a:rPr lang="ja-JP" altLang="en-US" sz="500" dirty="0" smtClean="0">
                <a:latin typeface="+mn-ea"/>
              </a:rPr>
              <a:t>はこちら</a:t>
            </a:r>
            <a:endParaRPr kumimoji="1" lang="ja-JP" altLang="en-US" sz="800" dirty="0">
              <a:latin typeface="+mn-ea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677" y="3151638"/>
            <a:ext cx="463805" cy="463805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6671376" y="3535889"/>
            <a:ext cx="56808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00" dirty="0" smtClean="0">
                <a:latin typeface="+mn-ea"/>
              </a:rPr>
              <a:t>動画</a:t>
            </a:r>
            <a:r>
              <a:rPr lang="ja-JP" altLang="en-US" sz="500" dirty="0" smtClean="0">
                <a:latin typeface="+mn-ea"/>
              </a:rPr>
              <a:t>はこち</a:t>
            </a:r>
            <a:r>
              <a:rPr lang="ja-JP" altLang="en-US" sz="500" dirty="0">
                <a:latin typeface="+mn-ea"/>
              </a:rPr>
              <a:t>ら</a:t>
            </a:r>
            <a:endParaRPr kumimoji="1" lang="ja-JP" altLang="en-US" sz="800" dirty="0">
              <a:latin typeface="+mn-ea"/>
            </a:endParaRPr>
          </a:p>
        </p:txBody>
      </p:sp>
      <p:sp>
        <p:nvSpPr>
          <p:cNvPr id="283" name="正方形/長方形 282"/>
          <p:cNvSpPr/>
          <p:nvPr/>
        </p:nvSpPr>
        <p:spPr>
          <a:xfrm>
            <a:off x="6715677" y="3151638"/>
            <a:ext cx="463805" cy="52158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86" name="グループ化 285"/>
          <p:cNvGrpSpPr/>
          <p:nvPr/>
        </p:nvGrpSpPr>
        <p:grpSpPr>
          <a:xfrm>
            <a:off x="1704637" y="4689659"/>
            <a:ext cx="1468853" cy="246221"/>
            <a:chOff x="-1350571" y="4247690"/>
            <a:chExt cx="1468853" cy="246221"/>
          </a:xfrm>
        </p:grpSpPr>
        <p:sp>
          <p:nvSpPr>
            <p:cNvPr id="287" name="四角形: 角を丸くする 406">
              <a:extLst>
                <a:ext uri="{FF2B5EF4-FFF2-40B4-BE49-F238E27FC236}">
                  <a16:creationId xmlns:a16="http://schemas.microsoft.com/office/drawing/2014/main" id="{97A5CCF1-FF68-4CB2-9205-178106120194}"/>
                </a:ext>
              </a:extLst>
            </p:cNvPr>
            <p:cNvSpPr/>
            <p:nvPr/>
          </p:nvSpPr>
          <p:spPr>
            <a:xfrm>
              <a:off x="-1297456" y="4293222"/>
              <a:ext cx="1253427" cy="169277"/>
            </a:xfrm>
            <a:prstGeom prst="roundRect">
              <a:avLst/>
            </a:prstGeom>
            <a:solidFill>
              <a:srgbClr val="C00000"/>
            </a:solidFill>
            <a:ln w="127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88" name="テキスト ボックス 287">
              <a:extLst>
                <a:ext uri="{FF2B5EF4-FFF2-40B4-BE49-F238E27FC236}">
                  <a16:creationId xmlns:a16="http://schemas.microsoft.com/office/drawing/2014/main" id="{72A3B614-4399-454A-8183-EC594A00BC39}"/>
                </a:ext>
              </a:extLst>
            </p:cNvPr>
            <p:cNvSpPr txBox="1"/>
            <p:nvPr/>
          </p:nvSpPr>
          <p:spPr>
            <a:xfrm>
              <a:off x="-1350571" y="4247690"/>
              <a:ext cx="1468853" cy="246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ja-JP" altLang="en-US" sz="9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特別</a:t>
              </a:r>
              <a:r>
                <a:rPr lang="ja-JP" altLang="ja-JP" sz="9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価格</a:t>
              </a:r>
              <a:r>
                <a:rPr lang="en-US" altLang="ja-JP" sz="9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10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00</a:t>
              </a:r>
              <a:r>
                <a:rPr lang="en-US" altLang="ja-JP" sz="1000" b="1" dirty="0">
                  <a:solidFill>
                    <a:schemeClr val="bg1"/>
                  </a:solidFill>
                  <a:effectLst/>
                  <a:latin typeface="Helvetica" panose="020B0604020202020204" pitchFamily="34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,</a:t>
              </a:r>
              <a:r>
                <a:rPr lang="en-US" altLang="ja-JP" sz="10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000</a:t>
              </a:r>
              <a:r>
                <a:rPr lang="ja-JP" altLang="ja-JP" sz="6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円</a:t>
              </a:r>
              <a:r>
                <a:rPr lang="ja-JP" altLang="ja-JP" sz="6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（</a:t>
              </a:r>
              <a:r>
                <a:rPr lang="ja-JP" altLang="en-US" sz="6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税込</a:t>
              </a:r>
              <a:r>
                <a:rPr lang="ja-JP" altLang="ja-JP" sz="6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）</a:t>
              </a:r>
              <a:endParaRPr lang="ja-JP" altLang="en-US" sz="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9" name="グループ化 288"/>
          <p:cNvGrpSpPr/>
          <p:nvPr/>
        </p:nvGrpSpPr>
        <p:grpSpPr>
          <a:xfrm>
            <a:off x="4526633" y="4673536"/>
            <a:ext cx="1468853" cy="246221"/>
            <a:chOff x="-1350571" y="4247690"/>
            <a:chExt cx="1468853" cy="246221"/>
          </a:xfrm>
        </p:grpSpPr>
        <p:sp>
          <p:nvSpPr>
            <p:cNvPr id="290" name="四角形: 角を丸くする 406">
              <a:extLst>
                <a:ext uri="{FF2B5EF4-FFF2-40B4-BE49-F238E27FC236}">
                  <a16:creationId xmlns:a16="http://schemas.microsoft.com/office/drawing/2014/main" id="{97A5CCF1-FF68-4CB2-9205-178106120194}"/>
                </a:ext>
              </a:extLst>
            </p:cNvPr>
            <p:cNvSpPr/>
            <p:nvPr/>
          </p:nvSpPr>
          <p:spPr>
            <a:xfrm>
              <a:off x="-1297456" y="4293222"/>
              <a:ext cx="1253427" cy="169277"/>
            </a:xfrm>
            <a:prstGeom prst="roundRect">
              <a:avLst/>
            </a:prstGeom>
            <a:solidFill>
              <a:srgbClr val="C00000"/>
            </a:solidFill>
            <a:ln w="127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91" name="テキスト ボックス 290">
              <a:extLst>
                <a:ext uri="{FF2B5EF4-FFF2-40B4-BE49-F238E27FC236}">
                  <a16:creationId xmlns:a16="http://schemas.microsoft.com/office/drawing/2014/main" id="{72A3B614-4399-454A-8183-EC594A00BC39}"/>
                </a:ext>
              </a:extLst>
            </p:cNvPr>
            <p:cNvSpPr txBox="1"/>
            <p:nvPr/>
          </p:nvSpPr>
          <p:spPr>
            <a:xfrm>
              <a:off x="-1350571" y="4247690"/>
              <a:ext cx="1468853" cy="246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ja-JP" altLang="en-US" sz="9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特別</a:t>
              </a:r>
              <a:r>
                <a:rPr lang="ja-JP" altLang="ja-JP" sz="9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価格</a:t>
              </a:r>
              <a:r>
                <a:rPr lang="en-US" altLang="ja-JP" sz="9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10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00</a:t>
              </a:r>
              <a:r>
                <a:rPr lang="en-US" altLang="ja-JP" sz="1000" b="1" dirty="0">
                  <a:solidFill>
                    <a:schemeClr val="bg1"/>
                  </a:solidFill>
                  <a:effectLst/>
                  <a:latin typeface="Helvetica" panose="020B0604020202020204" pitchFamily="34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,</a:t>
              </a:r>
              <a:r>
                <a:rPr lang="en-US" altLang="ja-JP" sz="10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000</a:t>
              </a:r>
              <a:r>
                <a:rPr lang="ja-JP" altLang="ja-JP" sz="6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円</a:t>
              </a:r>
              <a:r>
                <a:rPr lang="ja-JP" altLang="ja-JP" sz="6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（</a:t>
              </a:r>
              <a:r>
                <a:rPr lang="ja-JP" altLang="en-US" sz="6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税込</a:t>
              </a:r>
              <a:r>
                <a:rPr lang="ja-JP" altLang="ja-JP" sz="6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）</a:t>
              </a:r>
              <a:endParaRPr lang="ja-JP" altLang="en-US" sz="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2" name="グループ化 291"/>
          <p:cNvGrpSpPr/>
          <p:nvPr/>
        </p:nvGrpSpPr>
        <p:grpSpPr>
          <a:xfrm>
            <a:off x="5873885" y="4678480"/>
            <a:ext cx="1468853" cy="246221"/>
            <a:chOff x="-1350571" y="4247690"/>
            <a:chExt cx="1468853" cy="246221"/>
          </a:xfrm>
        </p:grpSpPr>
        <p:sp>
          <p:nvSpPr>
            <p:cNvPr id="295" name="四角形: 角を丸くする 406">
              <a:extLst>
                <a:ext uri="{FF2B5EF4-FFF2-40B4-BE49-F238E27FC236}">
                  <a16:creationId xmlns:a16="http://schemas.microsoft.com/office/drawing/2014/main" id="{97A5CCF1-FF68-4CB2-9205-178106120194}"/>
                </a:ext>
              </a:extLst>
            </p:cNvPr>
            <p:cNvSpPr/>
            <p:nvPr/>
          </p:nvSpPr>
          <p:spPr>
            <a:xfrm>
              <a:off x="-1297456" y="4293222"/>
              <a:ext cx="1253427" cy="169277"/>
            </a:xfrm>
            <a:prstGeom prst="roundRect">
              <a:avLst/>
            </a:prstGeom>
            <a:solidFill>
              <a:srgbClr val="C00000"/>
            </a:solidFill>
            <a:ln w="127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97" name="テキスト ボックス 296">
              <a:extLst>
                <a:ext uri="{FF2B5EF4-FFF2-40B4-BE49-F238E27FC236}">
                  <a16:creationId xmlns:a16="http://schemas.microsoft.com/office/drawing/2014/main" id="{72A3B614-4399-454A-8183-EC594A00BC39}"/>
                </a:ext>
              </a:extLst>
            </p:cNvPr>
            <p:cNvSpPr txBox="1"/>
            <p:nvPr/>
          </p:nvSpPr>
          <p:spPr>
            <a:xfrm>
              <a:off x="-1350571" y="4247690"/>
              <a:ext cx="1468853" cy="246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ja-JP" altLang="en-US" sz="9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特別</a:t>
              </a:r>
              <a:r>
                <a:rPr lang="ja-JP" altLang="ja-JP" sz="9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価格</a:t>
              </a:r>
              <a:r>
                <a:rPr lang="en-US" altLang="ja-JP" sz="9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10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00</a:t>
              </a:r>
              <a:r>
                <a:rPr lang="en-US" altLang="ja-JP" sz="1000" b="1" dirty="0">
                  <a:solidFill>
                    <a:schemeClr val="bg1"/>
                  </a:solidFill>
                  <a:effectLst/>
                  <a:latin typeface="Helvetica" panose="020B0604020202020204" pitchFamily="34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,</a:t>
              </a:r>
              <a:r>
                <a:rPr lang="en-US" altLang="ja-JP" sz="10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000</a:t>
              </a:r>
              <a:r>
                <a:rPr lang="ja-JP" altLang="ja-JP" sz="6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円</a:t>
              </a:r>
              <a:r>
                <a:rPr lang="ja-JP" altLang="ja-JP" sz="6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（</a:t>
              </a:r>
              <a:r>
                <a:rPr lang="ja-JP" altLang="en-US" sz="6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税込</a:t>
              </a:r>
              <a:r>
                <a:rPr lang="ja-JP" altLang="ja-JP" sz="6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）</a:t>
              </a:r>
              <a:endParaRPr lang="ja-JP" altLang="en-US" sz="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8" name="グループ化 297"/>
          <p:cNvGrpSpPr/>
          <p:nvPr/>
        </p:nvGrpSpPr>
        <p:grpSpPr>
          <a:xfrm>
            <a:off x="433800" y="7204350"/>
            <a:ext cx="1468853" cy="246221"/>
            <a:chOff x="-1350571" y="4247690"/>
            <a:chExt cx="1468853" cy="246221"/>
          </a:xfrm>
        </p:grpSpPr>
        <p:sp>
          <p:nvSpPr>
            <p:cNvPr id="300" name="四角形: 角を丸くする 406">
              <a:extLst>
                <a:ext uri="{FF2B5EF4-FFF2-40B4-BE49-F238E27FC236}">
                  <a16:creationId xmlns:a16="http://schemas.microsoft.com/office/drawing/2014/main" id="{97A5CCF1-FF68-4CB2-9205-178106120194}"/>
                </a:ext>
              </a:extLst>
            </p:cNvPr>
            <p:cNvSpPr/>
            <p:nvPr/>
          </p:nvSpPr>
          <p:spPr>
            <a:xfrm>
              <a:off x="-1297456" y="4293222"/>
              <a:ext cx="1253427" cy="169277"/>
            </a:xfrm>
            <a:prstGeom prst="roundRect">
              <a:avLst/>
            </a:prstGeom>
            <a:solidFill>
              <a:srgbClr val="C00000"/>
            </a:solidFill>
            <a:ln w="127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02" name="テキスト ボックス 301">
              <a:extLst>
                <a:ext uri="{FF2B5EF4-FFF2-40B4-BE49-F238E27FC236}">
                  <a16:creationId xmlns:a16="http://schemas.microsoft.com/office/drawing/2014/main" id="{72A3B614-4399-454A-8183-EC594A00BC39}"/>
                </a:ext>
              </a:extLst>
            </p:cNvPr>
            <p:cNvSpPr txBox="1"/>
            <p:nvPr/>
          </p:nvSpPr>
          <p:spPr>
            <a:xfrm>
              <a:off x="-1350571" y="4247690"/>
              <a:ext cx="1468853" cy="246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ja-JP" altLang="en-US" sz="9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特別</a:t>
              </a:r>
              <a:r>
                <a:rPr lang="ja-JP" altLang="ja-JP" sz="9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価格</a:t>
              </a:r>
              <a:r>
                <a:rPr lang="en-US" altLang="ja-JP" sz="9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10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00</a:t>
              </a:r>
              <a:r>
                <a:rPr lang="en-US" altLang="ja-JP" sz="1000" b="1" dirty="0">
                  <a:solidFill>
                    <a:schemeClr val="bg1"/>
                  </a:solidFill>
                  <a:effectLst/>
                  <a:latin typeface="Helvetica" panose="020B0604020202020204" pitchFamily="34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,</a:t>
              </a:r>
              <a:r>
                <a:rPr lang="en-US" altLang="ja-JP" sz="10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000</a:t>
              </a:r>
              <a:r>
                <a:rPr lang="ja-JP" altLang="ja-JP" sz="6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円</a:t>
              </a:r>
              <a:r>
                <a:rPr lang="ja-JP" altLang="ja-JP" sz="6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（</a:t>
              </a:r>
              <a:r>
                <a:rPr lang="ja-JP" altLang="en-US" sz="6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税込</a:t>
              </a:r>
              <a:r>
                <a:rPr lang="ja-JP" altLang="ja-JP" sz="6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）</a:t>
              </a:r>
              <a:endParaRPr lang="ja-JP" altLang="en-US" sz="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4" name="グループ化 303"/>
          <p:cNvGrpSpPr/>
          <p:nvPr/>
        </p:nvGrpSpPr>
        <p:grpSpPr>
          <a:xfrm>
            <a:off x="1960218" y="7194453"/>
            <a:ext cx="1468853" cy="246221"/>
            <a:chOff x="-1350571" y="4247690"/>
            <a:chExt cx="1468853" cy="246221"/>
          </a:xfrm>
        </p:grpSpPr>
        <p:sp>
          <p:nvSpPr>
            <p:cNvPr id="305" name="四角形: 角を丸くする 406">
              <a:extLst>
                <a:ext uri="{FF2B5EF4-FFF2-40B4-BE49-F238E27FC236}">
                  <a16:creationId xmlns:a16="http://schemas.microsoft.com/office/drawing/2014/main" id="{97A5CCF1-FF68-4CB2-9205-178106120194}"/>
                </a:ext>
              </a:extLst>
            </p:cNvPr>
            <p:cNvSpPr/>
            <p:nvPr/>
          </p:nvSpPr>
          <p:spPr>
            <a:xfrm>
              <a:off x="-1297456" y="4293222"/>
              <a:ext cx="1253427" cy="169277"/>
            </a:xfrm>
            <a:prstGeom prst="roundRect">
              <a:avLst/>
            </a:prstGeom>
            <a:solidFill>
              <a:srgbClr val="C00000"/>
            </a:solidFill>
            <a:ln w="127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06" name="テキスト ボックス 305">
              <a:extLst>
                <a:ext uri="{FF2B5EF4-FFF2-40B4-BE49-F238E27FC236}">
                  <a16:creationId xmlns:a16="http://schemas.microsoft.com/office/drawing/2014/main" id="{72A3B614-4399-454A-8183-EC594A00BC39}"/>
                </a:ext>
              </a:extLst>
            </p:cNvPr>
            <p:cNvSpPr txBox="1"/>
            <p:nvPr/>
          </p:nvSpPr>
          <p:spPr>
            <a:xfrm>
              <a:off x="-1350571" y="4247690"/>
              <a:ext cx="1468853" cy="246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ja-JP" altLang="en-US" sz="9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特別</a:t>
              </a:r>
              <a:r>
                <a:rPr lang="ja-JP" altLang="ja-JP" sz="9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価格</a:t>
              </a:r>
              <a:r>
                <a:rPr lang="en-US" altLang="ja-JP" sz="9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10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00</a:t>
              </a:r>
              <a:r>
                <a:rPr lang="en-US" altLang="ja-JP" sz="1000" b="1" dirty="0">
                  <a:solidFill>
                    <a:schemeClr val="bg1"/>
                  </a:solidFill>
                  <a:effectLst/>
                  <a:latin typeface="Helvetica" panose="020B0604020202020204" pitchFamily="34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,</a:t>
              </a:r>
              <a:r>
                <a:rPr lang="en-US" altLang="ja-JP" sz="10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000</a:t>
              </a:r>
              <a:r>
                <a:rPr lang="ja-JP" altLang="ja-JP" sz="6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円</a:t>
              </a:r>
              <a:r>
                <a:rPr lang="ja-JP" altLang="ja-JP" sz="6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（</a:t>
              </a:r>
              <a:r>
                <a:rPr lang="ja-JP" altLang="en-US" sz="6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税込</a:t>
              </a:r>
              <a:r>
                <a:rPr lang="ja-JP" altLang="ja-JP" sz="6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）</a:t>
              </a:r>
              <a:endParaRPr lang="ja-JP" altLang="en-US" sz="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7" name="グループ化 306"/>
          <p:cNvGrpSpPr/>
          <p:nvPr/>
        </p:nvGrpSpPr>
        <p:grpSpPr>
          <a:xfrm>
            <a:off x="3258428" y="7201919"/>
            <a:ext cx="1468853" cy="246221"/>
            <a:chOff x="-1350571" y="4247690"/>
            <a:chExt cx="1468853" cy="246221"/>
          </a:xfrm>
        </p:grpSpPr>
        <p:sp>
          <p:nvSpPr>
            <p:cNvPr id="308" name="四角形: 角を丸くする 406">
              <a:extLst>
                <a:ext uri="{FF2B5EF4-FFF2-40B4-BE49-F238E27FC236}">
                  <a16:creationId xmlns:a16="http://schemas.microsoft.com/office/drawing/2014/main" id="{97A5CCF1-FF68-4CB2-9205-178106120194}"/>
                </a:ext>
              </a:extLst>
            </p:cNvPr>
            <p:cNvSpPr/>
            <p:nvPr/>
          </p:nvSpPr>
          <p:spPr>
            <a:xfrm>
              <a:off x="-1297456" y="4293222"/>
              <a:ext cx="1253427" cy="169277"/>
            </a:xfrm>
            <a:prstGeom prst="roundRect">
              <a:avLst/>
            </a:prstGeom>
            <a:solidFill>
              <a:srgbClr val="C00000"/>
            </a:solidFill>
            <a:ln w="127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09" name="テキスト ボックス 308">
              <a:extLst>
                <a:ext uri="{FF2B5EF4-FFF2-40B4-BE49-F238E27FC236}">
                  <a16:creationId xmlns:a16="http://schemas.microsoft.com/office/drawing/2014/main" id="{72A3B614-4399-454A-8183-EC594A00BC39}"/>
                </a:ext>
              </a:extLst>
            </p:cNvPr>
            <p:cNvSpPr txBox="1"/>
            <p:nvPr/>
          </p:nvSpPr>
          <p:spPr>
            <a:xfrm>
              <a:off x="-1350571" y="4247690"/>
              <a:ext cx="1468853" cy="246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ja-JP" altLang="en-US" sz="9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特別</a:t>
              </a:r>
              <a:r>
                <a:rPr lang="ja-JP" altLang="ja-JP" sz="9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価格</a:t>
              </a:r>
              <a:r>
                <a:rPr lang="en-US" altLang="ja-JP" sz="9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10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00</a:t>
              </a:r>
              <a:r>
                <a:rPr lang="en-US" altLang="ja-JP" sz="1000" b="1" dirty="0">
                  <a:solidFill>
                    <a:schemeClr val="bg1"/>
                  </a:solidFill>
                  <a:effectLst/>
                  <a:latin typeface="Helvetica" panose="020B0604020202020204" pitchFamily="34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,</a:t>
              </a:r>
              <a:r>
                <a:rPr lang="en-US" altLang="ja-JP" sz="10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000</a:t>
              </a:r>
              <a:r>
                <a:rPr lang="ja-JP" altLang="ja-JP" sz="6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円</a:t>
              </a:r>
              <a:r>
                <a:rPr lang="ja-JP" altLang="ja-JP" sz="6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（</a:t>
              </a:r>
              <a:r>
                <a:rPr lang="ja-JP" altLang="en-US" sz="6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税込</a:t>
              </a:r>
              <a:r>
                <a:rPr lang="ja-JP" altLang="ja-JP" sz="6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）</a:t>
              </a:r>
              <a:endParaRPr lang="ja-JP" altLang="en-US" sz="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0" name="グループ化 309"/>
          <p:cNvGrpSpPr/>
          <p:nvPr/>
        </p:nvGrpSpPr>
        <p:grpSpPr>
          <a:xfrm>
            <a:off x="4614513" y="7201919"/>
            <a:ext cx="1468853" cy="246221"/>
            <a:chOff x="-1350571" y="4247690"/>
            <a:chExt cx="1468853" cy="246221"/>
          </a:xfrm>
        </p:grpSpPr>
        <p:sp>
          <p:nvSpPr>
            <p:cNvPr id="311" name="四角形: 角を丸くする 406">
              <a:extLst>
                <a:ext uri="{FF2B5EF4-FFF2-40B4-BE49-F238E27FC236}">
                  <a16:creationId xmlns:a16="http://schemas.microsoft.com/office/drawing/2014/main" id="{97A5CCF1-FF68-4CB2-9205-178106120194}"/>
                </a:ext>
              </a:extLst>
            </p:cNvPr>
            <p:cNvSpPr/>
            <p:nvPr/>
          </p:nvSpPr>
          <p:spPr>
            <a:xfrm>
              <a:off x="-1297456" y="4293222"/>
              <a:ext cx="1253427" cy="169277"/>
            </a:xfrm>
            <a:prstGeom prst="roundRect">
              <a:avLst/>
            </a:prstGeom>
            <a:solidFill>
              <a:srgbClr val="C00000"/>
            </a:solidFill>
            <a:ln w="127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12" name="テキスト ボックス 311">
              <a:extLst>
                <a:ext uri="{FF2B5EF4-FFF2-40B4-BE49-F238E27FC236}">
                  <a16:creationId xmlns:a16="http://schemas.microsoft.com/office/drawing/2014/main" id="{72A3B614-4399-454A-8183-EC594A00BC39}"/>
                </a:ext>
              </a:extLst>
            </p:cNvPr>
            <p:cNvSpPr txBox="1"/>
            <p:nvPr/>
          </p:nvSpPr>
          <p:spPr>
            <a:xfrm>
              <a:off x="-1350571" y="4247690"/>
              <a:ext cx="1468853" cy="246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ja-JP" altLang="en-US" sz="9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特別</a:t>
              </a:r>
              <a:r>
                <a:rPr lang="ja-JP" altLang="ja-JP" sz="9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価格</a:t>
              </a:r>
              <a:r>
                <a:rPr lang="en-US" altLang="ja-JP" sz="9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10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00</a:t>
              </a:r>
              <a:r>
                <a:rPr lang="en-US" altLang="ja-JP" sz="1000" b="1" dirty="0">
                  <a:solidFill>
                    <a:schemeClr val="bg1"/>
                  </a:solidFill>
                  <a:effectLst/>
                  <a:latin typeface="Helvetica" panose="020B0604020202020204" pitchFamily="34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,</a:t>
              </a:r>
              <a:r>
                <a:rPr lang="en-US" altLang="ja-JP" sz="10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000</a:t>
              </a:r>
              <a:r>
                <a:rPr lang="ja-JP" altLang="ja-JP" sz="6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円</a:t>
              </a:r>
              <a:r>
                <a:rPr lang="ja-JP" altLang="ja-JP" sz="6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（</a:t>
              </a:r>
              <a:r>
                <a:rPr lang="ja-JP" altLang="en-US" sz="6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税込</a:t>
              </a:r>
              <a:r>
                <a:rPr lang="ja-JP" altLang="ja-JP" sz="6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）</a:t>
              </a:r>
              <a:endParaRPr lang="ja-JP" altLang="en-US" sz="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3" name="グループ化 312"/>
          <p:cNvGrpSpPr/>
          <p:nvPr/>
        </p:nvGrpSpPr>
        <p:grpSpPr>
          <a:xfrm>
            <a:off x="5920850" y="7201919"/>
            <a:ext cx="1468853" cy="246221"/>
            <a:chOff x="-1350571" y="4247690"/>
            <a:chExt cx="1468853" cy="246221"/>
          </a:xfrm>
        </p:grpSpPr>
        <p:sp>
          <p:nvSpPr>
            <p:cNvPr id="314" name="四角形: 角を丸くする 406">
              <a:extLst>
                <a:ext uri="{FF2B5EF4-FFF2-40B4-BE49-F238E27FC236}">
                  <a16:creationId xmlns:a16="http://schemas.microsoft.com/office/drawing/2014/main" id="{97A5CCF1-FF68-4CB2-9205-178106120194}"/>
                </a:ext>
              </a:extLst>
            </p:cNvPr>
            <p:cNvSpPr/>
            <p:nvPr/>
          </p:nvSpPr>
          <p:spPr>
            <a:xfrm>
              <a:off x="-1297456" y="4293222"/>
              <a:ext cx="1253427" cy="169277"/>
            </a:xfrm>
            <a:prstGeom prst="roundRect">
              <a:avLst/>
            </a:prstGeom>
            <a:solidFill>
              <a:srgbClr val="C00000"/>
            </a:solidFill>
            <a:ln w="127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15" name="テキスト ボックス 314">
              <a:extLst>
                <a:ext uri="{FF2B5EF4-FFF2-40B4-BE49-F238E27FC236}">
                  <a16:creationId xmlns:a16="http://schemas.microsoft.com/office/drawing/2014/main" id="{72A3B614-4399-454A-8183-EC594A00BC39}"/>
                </a:ext>
              </a:extLst>
            </p:cNvPr>
            <p:cNvSpPr txBox="1"/>
            <p:nvPr/>
          </p:nvSpPr>
          <p:spPr>
            <a:xfrm>
              <a:off x="-1350571" y="4247690"/>
              <a:ext cx="1468853" cy="246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ja-JP" altLang="en-US" sz="9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特別</a:t>
              </a:r>
              <a:r>
                <a:rPr lang="ja-JP" altLang="ja-JP" sz="9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価格</a:t>
              </a:r>
              <a:r>
                <a:rPr lang="en-US" altLang="ja-JP" sz="9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10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00</a:t>
              </a:r>
              <a:r>
                <a:rPr lang="en-US" altLang="ja-JP" sz="1000" b="1" dirty="0">
                  <a:solidFill>
                    <a:schemeClr val="bg1"/>
                  </a:solidFill>
                  <a:effectLst/>
                  <a:latin typeface="Helvetica" panose="020B0604020202020204" pitchFamily="34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,</a:t>
              </a:r>
              <a:r>
                <a:rPr lang="en-US" altLang="ja-JP" sz="10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000</a:t>
              </a:r>
              <a:r>
                <a:rPr lang="ja-JP" altLang="ja-JP" sz="6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円</a:t>
              </a:r>
              <a:r>
                <a:rPr lang="ja-JP" altLang="ja-JP" sz="6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（</a:t>
              </a:r>
              <a:r>
                <a:rPr lang="ja-JP" altLang="en-US" sz="6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税込</a:t>
              </a:r>
              <a:r>
                <a:rPr lang="ja-JP" altLang="ja-JP" sz="6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）</a:t>
              </a:r>
              <a:endParaRPr lang="ja-JP" altLang="en-US" sz="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6" name="グループ化 315"/>
          <p:cNvGrpSpPr/>
          <p:nvPr/>
        </p:nvGrpSpPr>
        <p:grpSpPr>
          <a:xfrm>
            <a:off x="2106645" y="8725984"/>
            <a:ext cx="1468853" cy="246221"/>
            <a:chOff x="-1350571" y="4247690"/>
            <a:chExt cx="1468853" cy="246221"/>
          </a:xfrm>
        </p:grpSpPr>
        <p:sp>
          <p:nvSpPr>
            <p:cNvPr id="317" name="四角形: 角を丸くする 406">
              <a:extLst>
                <a:ext uri="{FF2B5EF4-FFF2-40B4-BE49-F238E27FC236}">
                  <a16:creationId xmlns:a16="http://schemas.microsoft.com/office/drawing/2014/main" id="{97A5CCF1-FF68-4CB2-9205-178106120194}"/>
                </a:ext>
              </a:extLst>
            </p:cNvPr>
            <p:cNvSpPr/>
            <p:nvPr/>
          </p:nvSpPr>
          <p:spPr>
            <a:xfrm>
              <a:off x="-1297456" y="4293222"/>
              <a:ext cx="1253427" cy="169277"/>
            </a:xfrm>
            <a:prstGeom prst="roundRect">
              <a:avLst/>
            </a:prstGeom>
            <a:solidFill>
              <a:srgbClr val="C00000"/>
            </a:solidFill>
            <a:ln w="127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18" name="テキスト ボックス 317">
              <a:extLst>
                <a:ext uri="{FF2B5EF4-FFF2-40B4-BE49-F238E27FC236}">
                  <a16:creationId xmlns:a16="http://schemas.microsoft.com/office/drawing/2014/main" id="{72A3B614-4399-454A-8183-EC594A00BC39}"/>
                </a:ext>
              </a:extLst>
            </p:cNvPr>
            <p:cNvSpPr txBox="1"/>
            <p:nvPr/>
          </p:nvSpPr>
          <p:spPr>
            <a:xfrm>
              <a:off x="-1350571" y="4247690"/>
              <a:ext cx="1468853" cy="246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ja-JP" altLang="en-US" sz="9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特別</a:t>
              </a:r>
              <a:r>
                <a:rPr lang="ja-JP" altLang="ja-JP" sz="9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価格</a:t>
              </a:r>
              <a:r>
                <a:rPr lang="en-US" altLang="ja-JP" sz="9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10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00</a:t>
              </a:r>
              <a:r>
                <a:rPr lang="en-US" altLang="ja-JP" sz="1000" b="1" dirty="0">
                  <a:solidFill>
                    <a:schemeClr val="bg1"/>
                  </a:solidFill>
                  <a:effectLst/>
                  <a:latin typeface="Helvetica" panose="020B0604020202020204" pitchFamily="34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,</a:t>
              </a:r>
              <a:r>
                <a:rPr lang="en-US" altLang="ja-JP" sz="10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000</a:t>
              </a:r>
              <a:r>
                <a:rPr lang="ja-JP" altLang="ja-JP" sz="6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円</a:t>
              </a:r>
              <a:r>
                <a:rPr lang="ja-JP" altLang="ja-JP" sz="6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（</a:t>
              </a:r>
              <a:r>
                <a:rPr lang="ja-JP" altLang="en-US" sz="6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税込</a:t>
              </a:r>
              <a:r>
                <a:rPr lang="ja-JP" altLang="ja-JP" sz="6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）</a:t>
              </a:r>
              <a:endParaRPr lang="ja-JP" altLang="en-US" sz="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9" name="グループ化 318"/>
          <p:cNvGrpSpPr/>
          <p:nvPr/>
        </p:nvGrpSpPr>
        <p:grpSpPr>
          <a:xfrm>
            <a:off x="5658636" y="8730138"/>
            <a:ext cx="1468853" cy="246221"/>
            <a:chOff x="-1350571" y="4247690"/>
            <a:chExt cx="1468853" cy="246221"/>
          </a:xfrm>
        </p:grpSpPr>
        <p:sp>
          <p:nvSpPr>
            <p:cNvPr id="320" name="四角形: 角を丸くする 406">
              <a:extLst>
                <a:ext uri="{FF2B5EF4-FFF2-40B4-BE49-F238E27FC236}">
                  <a16:creationId xmlns:a16="http://schemas.microsoft.com/office/drawing/2014/main" id="{97A5CCF1-FF68-4CB2-9205-178106120194}"/>
                </a:ext>
              </a:extLst>
            </p:cNvPr>
            <p:cNvSpPr/>
            <p:nvPr/>
          </p:nvSpPr>
          <p:spPr>
            <a:xfrm>
              <a:off x="-1297456" y="4293222"/>
              <a:ext cx="1253427" cy="169277"/>
            </a:xfrm>
            <a:prstGeom prst="roundRect">
              <a:avLst/>
            </a:prstGeom>
            <a:solidFill>
              <a:srgbClr val="C00000"/>
            </a:solidFill>
            <a:ln w="127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21" name="テキスト ボックス 320">
              <a:extLst>
                <a:ext uri="{FF2B5EF4-FFF2-40B4-BE49-F238E27FC236}">
                  <a16:creationId xmlns:a16="http://schemas.microsoft.com/office/drawing/2014/main" id="{72A3B614-4399-454A-8183-EC594A00BC39}"/>
                </a:ext>
              </a:extLst>
            </p:cNvPr>
            <p:cNvSpPr txBox="1"/>
            <p:nvPr/>
          </p:nvSpPr>
          <p:spPr>
            <a:xfrm>
              <a:off x="-1350571" y="4247690"/>
              <a:ext cx="1468853" cy="246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ja-JP" altLang="en-US" sz="9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特別</a:t>
              </a:r>
              <a:r>
                <a:rPr lang="ja-JP" altLang="ja-JP" sz="9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価格</a:t>
              </a:r>
              <a:r>
                <a:rPr lang="en-US" altLang="ja-JP" sz="9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10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00</a:t>
              </a:r>
              <a:r>
                <a:rPr lang="en-US" altLang="ja-JP" sz="1000" b="1" dirty="0">
                  <a:solidFill>
                    <a:schemeClr val="bg1"/>
                  </a:solidFill>
                  <a:effectLst/>
                  <a:latin typeface="Helvetica" panose="020B0604020202020204" pitchFamily="34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,</a:t>
              </a:r>
              <a:r>
                <a:rPr lang="en-US" altLang="ja-JP" sz="10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000</a:t>
              </a:r>
              <a:r>
                <a:rPr lang="ja-JP" altLang="ja-JP" sz="6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円</a:t>
              </a:r>
              <a:r>
                <a:rPr lang="ja-JP" altLang="ja-JP" sz="6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（</a:t>
              </a:r>
              <a:r>
                <a:rPr lang="ja-JP" altLang="en-US" sz="6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税込</a:t>
              </a:r>
              <a:r>
                <a:rPr lang="ja-JP" altLang="ja-JP" sz="6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）</a:t>
              </a:r>
              <a:endParaRPr lang="ja-JP" altLang="en-US" sz="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4" name="図 23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831513" y="8962216"/>
            <a:ext cx="490918" cy="461166"/>
          </a:xfrm>
          <a:prstGeom prst="rect">
            <a:avLst/>
          </a:prstGeom>
        </p:spPr>
      </p:pic>
      <p:grpSp>
        <p:nvGrpSpPr>
          <p:cNvPr id="322" name="グループ化 321"/>
          <p:cNvGrpSpPr/>
          <p:nvPr/>
        </p:nvGrpSpPr>
        <p:grpSpPr>
          <a:xfrm>
            <a:off x="2078021" y="10078284"/>
            <a:ext cx="1468853" cy="246221"/>
            <a:chOff x="-1350571" y="4247690"/>
            <a:chExt cx="1468853" cy="246221"/>
          </a:xfrm>
        </p:grpSpPr>
        <p:sp>
          <p:nvSpPr>
            <p:cNvPr id="323" name="四角形: 角を丸くする 406">
              <a:extLst>
                <a:ext uri="{FF2B5EF4-FFF2-40B4-BE49-F238E27FC236}">
                  <a16:creationId xmlns:a16="http://schemas.microsoft.com/office/drawing/2014/main" id="{97A5CCF1-FF68-4CB2-9205-178106120194}"/>
                </a:ext>
              </a:extLst>
            </p:cNvPr>
            <p:cNvSpPr/>
            <p:nvPr/>
          </p:nvSpPr>
          <p:spPr>
            <a:xfrm>
              <a:off x="-1297456" y="4293222"/>
              <a:ext cx="1253427" cy="169277"/>
            </a:xfrm>
            <a:prstGeom prst="roundRect">
              <a:avLst/>
            </a:prstGeom>
            <a:solidFill>
              <a:srgbClr val="C00000"/>
            </a:solidFill>
            <a:ln w="127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24" name="テキスト ボックス 323">
              <a:extLst>
                <a:ext uri="{FF2B5EF4-FFF2-40B4-BE49-F238E27FC236}">
                  <a16:creationId xmlns:a16="http://schemas.microsoft.com/office/drawing/2014/main" id="{72A3B614-4399-454A-8183-EC594A00BC39}"/>
                </a:ext>
              </a:extLst>
            </p:cNvPr>
            <p:cNvSpPr txBox="1"/>
            <p:nvPr/>
          </p:nvSpPr>
          <p:spPr>
            <a:xfrm>
              <a:off x="-1350571" y="4247690"/>
              <a:ext cx="1468853" cy="246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ja-JP" altLang="en-US" sz="9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特別</a:t>
              </a:r>
              <a:r>
                <a:rPr lang="ja-JP" altLang="ja-JP" sz="9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価格</a:t>
              </a:r>
              <a:r>
                <a:rPr lang="en-US" altLang="ja-JP" sz="9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10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00</a:t>
              </a:r>
              <a:r>
                <a:rPr lang="en-US" altLang="ja-JP" sz="1000" b="1" dirty="0">
                  <a:solidFill>
                    <a:schemeClr val="bg1"/>
                  </a:solidFill>
                  <a:effectLst/>
                  <a:latin typeface="Helvetica" panose="020B0604020202020204" pitchFamily="34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,</a:t>
              </a:r>
              <a:r>
                <a:rPr lang="en-US" altLang="ja-JP" sz="10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000</a:t>
              </a:r>
              <a:r>
                <a:rPr lang="ja-JP" altLang="ja-JP" sz="6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円</a:t>
              </a:r>
              <a:r>
                <a:rPr lang="ja-JP" altLang="ja-JP" sz="6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（</a:t>
              </a:r>
              <a:r>
                <a:rPr lang="ja-JP" altLang="en-US" sz="6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税込</a:t>
              </a:r>
              <a:r>
                <a:rPr lang="ja-JP" altLang="ja-JP" sz="6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）</a:t>
              </a:r>
              <a:endParaRPr lang="ja-JP" altLang="en-US" sz="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5" name="グループ化 324"/>
          <p:cNvGrpSpPr/>
          <p:nvPr/>
        </p:nvGrpSpPr>
        <p:grpSpPr>
          <a:xfrm>
            <a:off x="4506161" y="10071720"/>
            <a:ext cx="1468853" cy="246221"/>
            <a:chOff x="-1350571" y="4247690"/>
            <a:chExt cx="1468853" cy="246221"/>
          </a:xfrm>
        </p:grpSpPr>
        <p:sp>
          <p:nvSpPr>
            <p:cNvPr id="326" name="四角形: 角を丸くする 406">
              <a:extLst>
                <a:ext uri="{FF2B5EF4-FFF2-40B4-BE49-F238E27FC236}">
                  <a16:creationId xmlns:a16="http://schemas.microsoft.com/office/drawing/2014/main" id="{97A5CCF1-FF68-4CB2-9205-178106120194}"/>
                </a:ext>
              </a:extLst>
            </p:cNvPr>
            <p:cNvSpPr/>
            <p:nvPr/>
          </p:nvSpPr>
          <p:spPr>
            <a:xfrm>
              <a:off x="-1297456" y="4293222"/>
              <a:ext cx="1253427" cy="169277"/>
            </a:xfrm>
            <a:prstGeom prst="roundRect">
              <a:avLst/>
            </a:prstGeom>
            <a:solidFill>
              <a:srgbClr val="C00000"/>
            </a:solidFill>
            <a:ln w="127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27" name="テキスト ボックス 326">
              <a:extLst>
                <a:ext uri="{FF2B5EF4-FFF2-40B4-BE49-F238E27FC236}">
                  <a16:creationId xmlns:a16="http://schemas.microsoft.com/office/drawing/2014/main" id="{72A3B614-4399-454A-8183-EC594A00BC39}"/>
                </a:ext>
              </a:extLst>
            </p:cNvPr>
            <p:cNvSpPr txBox="1"/>
            <p:nvPr/>
          </p:nvSpPr>
          <p:spPr>
            <a:xfrm>
              <a:off x="-1350571" y="4247690"/>
              <a:ext cx="1468853" cy="246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ja-JP" altLang="en-US" sz="9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特別</a:t>
              </a:r>
              <a:r>
                <a:rPr lang="ja-JP" altLang="ja-JP" sz="9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価格</a:t>
              </a:r>
              <a:r>
                <a:rPr lang="en-US" altLang="ja-JP" sz="9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10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00</a:t>
              </a:r>
              <a:r>
                <a:rPr lang="en-US" altLang="ja-JP" sz="1000" b="1" dirty="0">
                  <a:solidFill>
                    <a:schemeClr val="bg1"/>
                  </a:solidFill>
                  <a:effectLst/>
                  <a:latin typeface="Helvetica" panose="020B0604020202020204" pitchFamily="34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,</a:t>
              </a:r>
              <a:r>
                <a:rPr lang="en-US" altLang="ja-JP" sz="10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000</a:t>
              </a:r>
              <a:r>
                <a:rPr lang="ja-JP" altLang="ja-JP" sz="6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円</a:t>
              </a:r>
              <a:r>
                <a:rPr lang="ja-JP" altLang="ja-JP" sz="6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（</a:t>
              </a:r>
              <a:r>
                <a:rPr lang="ja-JP" altLang="en-US" sz="6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税込</a:t>
              </a:r>
              <a:r>
                <a:rPr lang="ja-JP" altLang="ja-JP" sz="6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）</a:t>
              </a:r>
              <a:endParaRPr lang="ja-JP" altLang="en-US" sz="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8" name="グループ化 327"/>
          <p:cNvGrpSpPr/>
          <p:nvPr/>
        </p:nvGrpSpPr>
        <p:grpSpPr>
          <a:xfrm>
            <a:off x="5854385" y="10062616"/>
            <a:ext cx="1468853" cy="246221"/>
            <a:chOff x="-1350571" y="4247690"/>
            <a:chExt cx="1468853" cy="246221"/>
          </a:xfrm>
        </p:grpSpPr>
        <p:sp>
          <p:nvSpPr>
            <p:cNvPr id="329" name="四角形: 角を丸くする 406">
              <a:extLst>
                <a:ext uri="{FF2B5EF4-FFF2-40B4-BE49-F238E27FC236}">
                  <a16:creationId xmlns:a16="http://schemas.microsoft.com/office/drawing/2014/main" id="{97A5CCF1-FF68-4CB2-9205-178106120194}"/>
                </a:ext>
              </a:extLst>
            </p:cNvPr>
            <p:cNvSpPr/>
            <p:nvPr/>
          </p:nvSpPr>
          <p:spPr>
            <a:xfrm>
              <a:off x="-1297456" y="4293222"/>
              <a:ext cx="1253427" cy="169277"/>
            </a:xfrm>
            <a:prstGeom prst="roundRect">
              <a:avLst/>
            </a:prstGeom>
            <a:solidFill>
              <a:srgbClr val="C00000"/>
            </a:solidFill>
            <a:ln w="127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30" name="テキスト ボックス 329">
              <a:extLst>
                <a:ext uri="{FF2B5EF4-FFF2-40B4-BE49-F238E27FC236}">
                  <a16:creationId xmlns:a16="http://schemas.microsoft.com/office/drawing/2014/main" id="{72A3B614-4399-454A-8183-EC594A00BC39}"/>
                </a:ext>
              </a:extLst>
            </p:cNvPr>
            <p:cNvSpPr txBox="1"/>
            <p:nvPr/>
          </p:nvSpPr>
          <p:spPr>
            <a:xfrm>
              <a:off x="-1350571" y="4247690"/>
              <a:ext cx="1468853" cy="246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ja-JP" altLang="en-US" sz="9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特別</a:t>
              </a:r>
              <a:r>
                <a:rPr lang="ja-JP" altLang="ja-JP" sz="9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価格</a:t>
              </a:r>
              <a:r>
                <a:rPr lang="en-US" altLang="ja-JP" sz="9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10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00</a:t>
              </a:r>
              <a:r>
                <a:rPr lang="en-US" altLang="ja-JP" sz="1000" b="1" dirty="0">
                  <a:solidFill>
                    <a:schemeClr val="bg1"/>
                  </a:solidFill>
                  <a:effectLst/>
                  <a:latin typeface="Helvetica" panose="020B0604020202020204" pitchFamily="34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,</a:t>
              </a:r>
              <a:r>
                <a:rPr lang="en-US" altLang="ja-JP" sz="10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000</a:t>
              </a:r>
              <a:r>
                <a:rPr lang="ja-JP" altLang="ja-JP" sz="6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円</a:t>
              </a:r>
              <a:r>
                <a:rPr lang="ja-JP" altLang="ja-JP" sz="6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（</a:t>
              </a:r>
              <a:r>
                <a:rPr lang="ja-JP" altLang="en-US" sz="6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税込</a:t>
              </a:r>
              <a:r>
                <a:rPr lang="ja-JP" altLang="ja-JP" sz="6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）</a:t>
              </a:r>
              <a:endParaRPr lang="ja-JP" altLang="en-US" sz="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0" name="正方形/長方形 279"/>
          <p:cNvSpPr/>
          <p:nvPr/>
        </p:nvSpPr>
        <p:spPr>
          <a:xfrm>
            <a:off x="-8947" y="0"/>
            <a:ext cx="7568622" cy="588073"/>
          </a:xfrm>
          <a:prstGeom prst="rect">
            <a:avLst/>
          </a:prstGeom>
          <a:solidFill>
            <a:srgbClr val="0B37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5C4E42EE-3F78-621D-0471-CCB4E6BCABAE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3104705" y="274797"/>
            <a:ext cx="246889" cy="210312"/>
          </a:xfrm>
          <a:prstGeom prst="rect">
            <a:avLst/>
          </a:prstGeom>
        </p:spPr>
      </p:pic>
      <p:sp>
        <p:nvSpPr>
          <p:cNvPr id="238" name="テキスト ボックス 237">
            <a:extLst>
              <a:ext uri="{FF2B5EF4-FFF2-40B4-BE49-F238E27FC236}">
                <a16:creationId xmlns:a16="http://schemas.microsoft.com/office/drawing/2014/main" id="{96A14F8E-B67A-99C7-753D-653FD3CAEADE}"/>
              </a:ext>
            </a:extLst>
          </p:cNvPr>
          <p:cNvSpPr txBox="1"/>
          <p:nvPr/>
        </p:nvSpPr>
        <p:spPr>
          <a:xfrm>
            <a:off x="3335661" y="247931"/>
            <a:ext cx="3026277" cy="255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530" b="0" i="0" u="none" strike="noStrike" baseline="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石油ファンヒーター・ポータブル石油ストーブは、消費生活用製品安全法の改正により、規制品目に</a:t>
            </a:r>
          </a:p>
          <a:p>
            <a:pPr algn="l"/>
            <a:r>
              <a:rPr lang="ja-JP" altLang="en-US" sz="530" b="0" i="0" u="none" strike="noStrike" baseline="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指定され新たな技術基準を満たし、</a:t>
            </a:r>
            <a:r>
              <a:rPr lang="en-US" altLang="ja-JP" sz="530" b="0" i="0" u="none" strike="noStrike" baseline="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PSC</a:t>
            </a:r>
            <a:r>
              <a:rPr lang="ja-JP" altLang="en-US" sz="530" b="0" i="0" u="none" strike="noStrike" baseline="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マークを表示した上で販売しなければならない製品です。</a:t>
            </a:r>
            <a:endParaRPr lang="ja-JP" altLang="en-US" sz="53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0" name="テキスト ボックス 239">
            <a:extLst>
              <a:ext uri="{FF2B5EF4-FFF2-40B4-BE49-F238E27FC236}">
                <a16:creationId xmlns:a16="http://schemas.microsoft.com/office/drawing/2014/main" id="{8BB2A29C-15D3-9F0F-93F3-6D607B567533}"/>
              </a:ext>
            </a:extLst>
          </p:cNvPr>
          <p:cNvSpPr txBox="1"/>
          <p:nvPr/>
        </p:nvSpPr>
        <p:spPr>
          <a:xfrm>
            <a:off x="6376052" y="236434"/>
            <a:ext cx="11017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100" b="1" i="0" u="none" strike="noStrike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altLang="ja-JP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ja-JP" sz="1100" b="1" i="0" u="none" strike="noStrike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1000" b="0" i="0" u="none" strike="noStrike" baseline="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暖房機器</a:t>
            </a:r>
            <a:endParaRPr lang="ja-JP" altLang="en-US" sz="1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4192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図 2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" y="21811"/>
            <a:ext cx="7559989" cy="10687631"/>
          </a:xfrm>
          <a:prstGeom prst="rect">
            <a:avLst/>
          </a:prstGeom>
        </p:spPr>
      </p:pic>
      <p:pic>
        <p:nvPicPr>
          <p:cNvPr id="337" name="図 336">
            <a:extLst>
              <a:ext uri="{FF2B5EF4-FFF2-40B4-BE49-F238E27FC236}">
                <a16:creationId xmlns:a16="http://schemas.microsoft.com/office/drawing/2014/main" id="{766FB381-6656-93EA-3A31-6F447DDA5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609" y="9329956"/>
            <a:ext cx="4002032" cy="1152146"/>
          </a:xfrm>
          <a:prstGeom prst="rect">
            <a:avLst/>
          </a:prstGeom>
        </p:spPr>
      </p:pic>
      <p:pic>
        <p:nvPicPr>
          <p:cNvPr id="209" name="図 208">
            <a:extLst>
              <a:ext uri="{FF2B5EF4-FFF2-40B4-BE49-F238E27FC236}">
                <a16:creationId xmlns:a16="http://schemas.microsoft.com/office/drawing/2014/main" id="{024768E5-178E-AF85-38F0-8CCB37138D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847" y="6644690"/>
            <a:ext cx="1932436" cy="2258573"/>
          </a:xfrm>
          <a:prstGeom prst="rect">
            <a:avLst/>
          </a:prstGeom>
        </p:spPr>
      </p:pic>
      <p:sp>
        <p:nvSpPr>
          <p:cNvPr id="217" name="テキスト ボックス 216">
            <a:extLst>
              <a:ext uri="{FF2B5EF4-FFF2-40B4-BE49-F238E27FC236}">
                <a16:creationId xmlns:a16="http://schemas.microsoft.com/office/drawing/2014/main" id="{9F246AEE-4D93-0332-C77F-ED7ED945904D}"/>
              </a:ext>
            </a:extLst>
          </p:cNvPr>
          <p:cNvSpPr txBox="1"/>
          <p:nvPr/>
        </p:nvSpPr>
        <p:spPr>
          <a:xfrm>
            <a:off x="2901205" y="7369903"/>
            <a:ext cx="175067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" b="1" i="0" u="none" strike="noStrike" baseline="0" dirty="0">
                <a:solidFill>
                  <a:srgbClr val="F0001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</a:t>
            </a:r>
            <a:r>
              <a:rPr lang="ja-JP" altLang="en-US" sz="800" b="1" i="0" u="none" strike="noStrike" baseline="0" dirty="0">
                <a:solidFill>
                  <a:srgbClr val="F0001E"/>
                </a:solidFill>
                <a:latin typeface="GothicMB101Pro-Bold"/>
              </a:rPr>
              <a:t>シーズンで</a:t>
            </a:r>
            <a:r>
              <a:rPr lang="ja-JP" altLang="en-US" sz="750" b="1" i="0" u="none" strike="noStrike" baseline="0" dirty="0">
                <a:solidFill>
                  <a:srgbClr val="F0001E"/>
                </a:solidFill>
                <a:latin typeface="GothicMB101Pro-Bold"/>
              </a:rPr>
              <a:t>約</a:t>
            </a:r>
            <a:r>
              <a:rPr lang="en-US" altLang="ja-JP" sz="1300" b="1" i="0" u="none" strike="noStrike" baseline="0" dirty="0" smtClean="0">
                <a:solidFill>
                  <a:srgbClr val="F0001E"/>
                </a:solidFill>
                <a:latin typeface="GothicMB101Pro-Bold"/>
              </a:rPr>
              <a:t>3,980</a:t>
            </a:r>
            <a:r>
              <a:rPr lang="ja-JP" altLang="en-US" sz="800" b="1" i="0" u="none" strike="noStrike" baseline="0" dirty="0" smtClean="0">
                <a:solidFill>
                  <a:srgbClr val="F0001E"/>
                </a:solidFill>
                <a:latin typeface="GothicMB101Pro-Bold"/>
              </a:rPr>
              <a:t>円</a:t>
            </a:r>
            <a:r>
              <a:rPr lang="ja-JP" altLang="en-US" sz="800" b="1" i="0" u="none" strike="noStrike" baseline="0" dirty="0" smtClean="0">
                <a:solidFill>
                  <a:srgbClr val="F0001E"/>
                </a:solidFill>
                <a:latin typeface="GothicMB101Pro-DeBold"/>
              </a:rPr>
              <a:t>お得！</a:t>
            </a:r>
            <a:endParaRPr lang="ja-JP" altLang="en-US" sz="800" dirty="0"/>
          </a:p>
        </p:txBody>
      </p:sp>
      <p:pic>
        <p:nvPicPr>
          <p:cNvPr id="161" name="図 160">
            <a:extLst>
              <a:ext uri="{FF2B5EF4-FFF2-40B4-BE49-F238E27FC236}">
                <a16:creationId xmlns:a16="http://schemas.microsoft.com/office/drawing/2014/main" id="{DE644F01-551A-7DDE-79AB-F8B8DBC072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755" y="2619249"/>
            <a:ext cx="1170434" cy="280417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71AB76D5-2BB0-96BF-4855-2F5CC90326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1128" y="1346649"/>
            <a:ext cx="1191770" cy="30175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AF4ABB6C-8C4F-AAEE-1B4D-7B1FE542CE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110" y="772280"/>
            <a:ext cx="6949454" cy="234696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2CBF54F8-5BE3-1B86-2237-E510182A15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9584" y="706088"/>
            <a:ext cx="310897" cy="310897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66F40C61-5B67-01BA-D1D8-A9275D6204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4087" y="721274"/>
            <a:ext cx="448057" cy="524257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1AD8257-B98A-95B2-7394-88C983EE88BF}"/>
              </a:ext>
            </a:extLst>
          </p:cNvPr>
          <p:cNvSpPr txBox="1"/>
          <p:nvPr/>
        </p:nvSpPr>
        <p:spPr>
          <a:xfrm>
            <a:off x="2523938" y="760755"/>
            <a:ext cx="37614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無風暖房の心地よい暖かさ。電源不要で停電時でも使えます。</a:t>
            </a:r>
            <a:endParaRPr lang="ja-JP" altLang="en-US" sz="1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B055546-B402-204C-CB41-4B8E49C1261B}"/>
              </a:ext>
            </a:extLst>
          </p:cNvPr>
          <p:cNvSpPr txBox="1"/>
          <p:nvPr/>
        </p:nvSpPr>
        <p:spPr>
          <a:xfrm>
            <a:off x="336420" y="1044657"/>
            <a:ext cx="321456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ポジションマーク　</a:t>
            </a:r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遠赤輻射バーナ </a:t>
            </a:r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トリプル消臭　</a:t>
            </a:r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カラー点火／スピード消火ボタン　</a:t>
            </a:r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黒色メッシュガード</a:t>
            </a:r>
          </a:p>
          <a:p>
            <a:pPr algn="l"/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電子点火　</a:t>
            </a:r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給油サイン　</a:t>
            </a:r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給油時自動消火　</a:t>
            </a:r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対震自動消火装置</a:t>
            </a:r>
            <a:endParaRPr lang="ja-JP" altLang="en-US" sz="500" b="1" spc="-2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65BE371-5880-E19F-1700-07732492993A}"/>
              </a:ext>
            </a:extLst>
          </p:cNvPr>
          <p:cNvSpPr txBox="1"/>
          <p:nvPr/>
        </p:nvSpPr>
        <p:spPr>
          <a:xfrm>
            <a:off x="3562350" y="1039632"/>
            <a:ext cx="321456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ポジションマーク　</a:t>
            </a:r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遠赤輻射バーナ </a:t>
            </a:r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トリプル消臭　</a:t>
            </a:r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カラー点火／スピード消火ボタン　</a:t>
            </a:r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黒色メッシュガード</a:t>
            </a:r>
          </a:p>
          <a:p>
            <a:pPr algn="l"/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電子点火　</a:t>
            </a:r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給油サイン　</a:t>
            </a:r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給油時自動消火　</a:t>
            </a:r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対震自動消火装置</a:t>
            </a:r>
            <a:endParaRPr lang="ja-JP" altLang="en-US" sz="500" b="1" spc="-2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CE81003F-15F1-E805-DCEA-45BADB270E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1359" y="1488112"/>
            <a:ext cx="277369" cy="338329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785A9DEB-ECBD-4990-313D-2425CE85FA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01274" y="1489549"/>
            <a:ext cx="277369" cy="338329"/>
          </a:xfrm>
          <a:prstGeom prst="rect">
            <a:avLst/>
          </a:prstGeom>
        </p:spPr>
      </p:pic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70F06891-FAE6-DBE4-9779-5C7D04B309CD}"/>
              </a:ext>
            </a:extLst>
          </p:cNvPr>
          <p:cNvGrpSpPr/>
          <p:nvPr/>
        </p:nvGrpSpPr>
        <p:grpSpPr>
          <a:xfrm>
            <a:off x="433119" y="1488112"/>
            <a:ext cx="384049" cy="465473"/>
            <a:chOff x="433119" y="1318509"/>
            <a:chExt cx="384049" cy="465473"/>
          </a:xfrm>
        </p:grpSpPr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448E1A14-502E-8373-8229-CA17ADD42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1220" y="1318509"/>
              <a:ext cx="292609" cy="338329"/>
            </a:xfrm>
            <a:prstGeom prst="rect">
              <a:avLst/>
            </a:prstGeom>
          </p:spPr>
        </p:pic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897FBCA3-A525-D8A4-5471-17CA9DA4D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33119" y="1689494"/>
              <a:ext cx="384049" cy="94488"/>
            </a:xfrm>
            <a:prstGeom prst="rect">
              <a:avLst/>
            </a:prstGeom>
          </p:spPr>
        </p:pic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5E35E9F4-C78B-391E-8372-28C64B10AB1D}"/>
              </a:ext>
            </a:extLst>
          </p:cNvPr>
          <p:cNvGrpSpPr/>
          <p:nvPr/>
        </p:nvGrpSpPr>
        <p:grpSpPr>
          <a:xfrm>
            <a:off x="3668411" y="1504388"/>
            <a:ext cx="384049" cy="465473"/>
            <a:chOff x="433119" y="1318509"/>
            <a:chExt cx="384049" cy="465473"/>
          </a:xfrm>
        </p:grpSpPr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8D8D8041-0666-249A-9AF1-39D450B08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1220" y="1318509"/>
              <a:ext cx="292609" cy="338329"/>
            </a:xfrm>
            <a:prstGeom prst="rect">
              <a:avLst/>
            </a:prstGeom>
          </p:spPr>
        </p:pic>
        <p:pic>
          <p:nvPicPr>
            <p:cNvPr id="39" name="図 38">
              <a:extLst>
                <a:ext uri="{FF2B5EF4-FFF2-40B4-BE49-F238E27FC236}">
                  <a16:creationId xmlns:a16="http://schemas.microsoft.com/office/drawing/2014/main" id="{87004A36-D12D-9F9B-3F92-6ED0EE322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33119" y="1689494"/>
              <a:ext cx="384049" cy="94488"/>
            </a:xfrm>
            <a:prstGeom prst="rect">
              <a:avLst/>
            </a:prstGeom>
          </p:spPr>
        </p:pic>
      </p:grp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7F4C0636-9BF3-3F11-DCBD-207108E3F700}"/>
              </a:ext>
            </a:extLst>
          </p:cNvPr>
          <p:cNvSpPr txBox="1"/>
          <p:nvPr/>
        </p:nvSpPr>
        <p:spPr>
          <a:xfrm>
            <a:off x="2642029" y="1297859"/>
            <a:ext cx="48604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コンクリート</a:t>
            </a:r>
          </a:p>
          <a:p>
            <a:pPr algn="l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 （集合）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E4B5F79A-A79C-D347-80EE-6E3BDDB4907D}"/>
              </a:ext>
            </a:extLst>
          </p:cNvPr>
          <p:cNvSpPr txBox="1"/>
          <p:nvPr/>
        </p:nvSpPr>
        <p:spPr>
          <a:xfrm>
            <a:off x="2140949" y="1303727"/>
            <a:ext cx="3900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木造</a:t>
            </a:r>
            <a:endParaRPr lang="en-US" altLang="ja-JP" sz="450" dirty="0">
              <a:solidFill>
                <a:srgbClr val="1407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（戸建）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122B8251-5023-6E65-6247-748EE81A4A35}"/>
              </a:ext>
            </a:extLst>
          </p:cNvPr>
          <p:cNvSpPr txBox="1"/>
          <p:nvPr/>
        </p:nvSpPr>
        <p:spPr>
          <a:xfrm>
            <a:off x="2356386" y="1236840"/>
            <a:ext cx="4752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</a:t>
            </a:r>
            <a:r>
              <a:rPr lang="ja-JP" altLang="en-US" sz="6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畳</a:t>
            </a:r>
            <a:endParaRPr lang="ja-JP" altLang="en-US" sz="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D4ADB199-DE71-13DC-6783-4F5C458EF561}"/>
              </a:ext>
            </a:extLst>
          </p:cNvPr>
          <p:cNvSpPr txBox="1"/>
          <p:nvPr/>
        </p:nvSpPr>
        <p:spPr>
          <a:xfrm>
            <a:off x="2923215" y="1237911"/>
            <a:ext cx="6088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10</a:t>
            </a:r>
            <a:r>
              <a:rPr lang="ja-JP" altLang="en-US" sz="6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panose="020B0604020202020204" pitchFamily="34" charset="0"/>
              </a:rPr>
              <a:t>畳</a:t>
            </a:r>
            <a:r>
              <a:rPr lang="ja-JP" altLang="en-US" sz="5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まで</a:t>
            </a:r>
            <a:endParaRPr lang="ja-JP" altLang="en-US" sz="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EA0D1F0A-FF3E-A3D2-CA40-7904E4D548C1}"/>
              </a:ext>
            </a:extLst>
          </p:cNvPr>
          <p:cNvSpPr txBox="1"/>
          <p:nvPr/>
        </p:nvSpPr>
        <p:spPr>
          <a:xfrm>
            <a:off x="2636891" y="1509711"/>
            <a:ext cx="801052" cy="192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650" i="0" u="none" strike="noStrike" baseline="0" dirty="0">
                <a:solidFill>
                  <a:srgbClr val="140700"/>
                </a:solidFill>
                <a:latin typeface="UDShinGoPro-DeBold"/>
              </a:rPr>
              <a:t>2.87</a:t>
            </a:r>
            <a:r>
              <a:rPr lang="ja-JP" altLang="en-US" sz="650" i="0" u="none" strike="noStrike" baseline="0" dirty="0">
                <a:solidFill>
                  <a:srgbClr val="140700"/>
                </a:solidFill>
                <a:latin typeface="UDShinGoPro-DeBold"/>
              </a:rPr>
              <a:t>～</a:t>
            </a:r>
            <a:r>
              <a:rPr lang="en-US" altLang="ja-JP" sz="650" i="0" u="none" strike="noStrike" baseline="0" dirty="0">
                <a:solidFill>
                  <a:srgbClr val="140700"/>
                </a:solidFill>
                <a:latin typeface="UDShinGoPro-DeBold"/>
              </a:rPr>
              <a:t>2.15kW</a:t>
            </a:r>
            <a:endParaRPr lang="ja-JP" altLang="en-US" sz="650" dirty="0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7B6F7604-6753-594F-0F91-4A20A0F692D7}"/>
              </a:ext>
            </a:extLst>
          </p:cNvPr>
          <p:cNvSpPr txBox="1"/>
          <p:nvPr/>
        </p:nvSpPr>
        <p:spPr>
          <a:xfrm>
            <a:off x="2115792" y="1617415"/>
            <a:ext cx="111185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900" b="1" i="0" u="none" strike="noStrike" baseline="0" dirty="0" smtClean="0">
                <a:solidFill>
                  <a:srgbClr val="140700"/>
                </a:solidFill>
                <a:latin typeface="Helvetica-Bold"/>
              </a:rPr>
              <a:t>SX-E2923</a:t>
            </a:r>
            <a:r>
              <a:rPr lang="en-US" altLang="ja-JP" sz="900" b="1" i="0" u="none" strike="noStrike" spc="-150" baseline="0" dirty="0" smtClean="0">
                <a:solidFill>
                  <a:srgbClr val="140700"/>
                </a:solidFill>
                <a:latin typeface="Helvetica-Bold"/>
              </a:rPr>
              <a:t>Y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FutoGoB101Pro-Bold"/>
              </a:rPr>
              <a:t>（</a:t>
            </a:r>
            <a:r>
              <a:rPr lang="en-US" altLang="ja-JP" sz="500" b="1" i="0" u="none" strike="noStrike" baseline="0" dirty="0">
                <a:solidFill>
                  <a:srgbClr val="140700"/>
                </a:solidFill>
                <a:latin typeface="FutoGoB101Pro-Bold"/>
              </a:rPr>
              <a:t>HD</a:t>
            </a:r>
            <a:r>
              <a:rPr lang="ja-JP" altLang="en-US" sz="500" b="1" i="0" u="none" strike="noStrike" spc="-300" baseline="0" dirty="0">
                <a:solidFill>
                  <a:srgbClr val="140700"/>
                </a:solidFill>
                <a:latin typeface="FutoGoB101Pro-Bold"/>
              </a:rPr>
              <a:t>）</a:t>
            </a:r>
            <a:endParaRPr lang="ja-JP" altLang="en-US" sz="500" dirty="0">
              <a:latin typeface="FutoGoB101Pro-Bold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638B71EC-AF44-2340-71FF-07F12D6948F9}"/>
              </a:ext>
            </a:extLst>
          </p:cNvPr>
          <p:cNvSpPr txBox="1"/>
          <p:nvPr/>
        </p:nvSpPr>
        <p:spPr>
          <a:xfrm>
            <a:off x="2133329" y="1788550"/>
            <a:ext cx="511527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希望小売価格</a:t>
            </a:r>
            <a:endParaRPr lang="ja-JP" altLang="en-US" sz="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D7AC6B6D-99A5-4F76-E23C-2F3DCAC89AE4}"/>
              </a:ext>
            </a:extLst>
          </p:cNvPr>
          <p:cNvSpPr txBox="1"/>
          <p:nvPr/>
        </p:nvSpPr>
        <p:spPr>
          <a:xfrm>
            <a:off x="2463245" y="1732923"/>
            <a:ext cx="10113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900" b="1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37,180</a:t>
            </a:r>
            <a:r>
              <a:rPr lang="zh-CN" altLang="en-US" sz="500" b="1" i="0" u="none" strike="noStrike" spc="-300" baseline="0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円</a:t>
            </a:r>
            <a:r>
              <a:rPr lang="zh-CN" altLang="en-US" sz="500" b="1" i="0" u="none" strike="noStrike" baseline="0" dirty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（税抜</a:t>
            </a:r>
            <a:r>
              <a:rPr lang="en-US" altLang="ja-JP" sz="500" b="1" i="0" u="none" strike="noStrike" baseline="0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3</a:t>
            </a:r>
            <a:r>
              <a:rPr lang="en-US" altLang="ja-JP" sz="500" b="1" dirty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3</a:t>
            </a:r>
            <a:r>
              <a:rPr lang="en-US" altLang="zh-CN" sz="500" b="1" i="0" u="none" strike="noStrike" baseline="0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,800</a:t>
            </a:r>
            <a:r>
              <a:rPr lang="zh-CN" altLang="en-US" sz="500" b="1" i="0" u="none" strike="noStrike" baseline="0" dirty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円）</a:t>
            </a:r>
            <a:endParaRPr lang="ja-JP" altLang="en-US" sz="500" b="1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pic>
        <p:nvPicPr>
          <p:cNvPr id="77" name="図 76">
            <a:extLst>
              <a:ext uri="{FF2B5EF4-FFF2-40B4-BE49-F238E27FC236}">
                <a16:creationId xmlns:a16="http://schemas.microsoft.com/office/drawing/2014/main" id="{059DED9D-0B99-9A2E-5A49-522C9F517D5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3224" y="1296431"/>
            <a:ext cx="853442" cy="170688"/>
          </a:xfrm>
          <a:prstGeom prst="rect">
            <a:avLst/>
          </a:prstGeom>
        </p:spPr>
      </p:pic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223710C4-A5E1-A871-F6A2-FC6415F4F8BB}"/>
              </a:ext>
            </a:extLst>
          </p:cNvPr>
          <p:cNvSpPr txBox="1"/>
          <p:nvPr/>
        </p:nvSpPr>
        <p:spPr>
          <a:xfrm>
            <a:off x="284067" y="1241841"/>
            <a:ext cx="1047890" cy="271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720"/>
              </a:lnSpc>
            </a:pPr>
            <a:r>
              <a:rPr lang="ja-JP" altLang="en-US" sz="450" b="1" i="0" u="none" strike="noStrike" baseline="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細かく火力をコントロール</a:t>
            </a:r>
            <a:endParaRPr lang="en-US" altLang="ja-JP" sz="450" b="1" i="0" u="none" strike="noStrike" baseline="0" dirty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ts val="700"/>
              </a:lnSpc>
            </a:pPr>
            <a:r>
              <a:rPr lang="ja-JP" altLang="en-US" sz="650" b="1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火力調節幅２５％</a:t>
            </a:r>
            <a:endParaRPr lang="ja-JP" altLang="en-US" sz="65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82" name="図 81">
            <a:extLst>
              <a:ext uri="{FF2B5EF4-FFF2-40B4-BE49-F238E27FC236}">
                <a16:creationId xmlns:a16="http://schemas.microsoft.com/office/drawing/2014/main" id="{C4416651-1BB9-FF3E-3C48-A91CCECB5E7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57899" y="1293023"/>
            <a:ext cx="853442" cy="170688"/>
          </a:xfrm>
          <a:prstGeom prst="rect">
            <a:avLst/>
          </a:prstGeom>
        </p:spPr>
      </p:pic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E660E74C-0F47-F579-8729-559EFC22B3CC}"/>
              </a:ext>
            </a:extLst>
          </p:cNvPr>
          <p:cNvSpPr txBox="1"/>
          <p:nvPr/>
        </p:nvSpPr>
        <p:spPr>
          <a:xfrm>
            <a:off x="3550982" y="1233527"/>
            <a:ext cx="1047890" cy="271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720"/>
              </a:lnSpc>
            </a:pPr>
            <a:r>
              <a:rPr lang="ja-JP" altLang="en-US" sz="450" b="1" i="0" u="none" strike="noStrike" baseline="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細かく火力をコントロール</a:t>
            </a:r>
            <a:endParaRPr lang="en-US" altLang="ja-JP" sz="450" b="1" i="0" u="none" strike="noStrike" baseline="0" dirty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ts val="700"/>
              </a:lnSpc>
            </a:pPr>
            <a:r>
              <a:rPr lang="ja-JP" altLang="en-US" sz="650" b="1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火力調節幅３０％</a:t>
            </a:r>
            <a:endParaRPr lang="ja-JP" altLang="en-US" sz="65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46B0B68D-947A-BFB6-C347-DC7110F831AF}"/>
              </a:ext>
            </a:extLst>
          </p:cNvPr>
          <p:cNvSpPr txBox="1"/>
          <p:nvPr/>
        </p:nvSpPr>
        <p:spPr>
          <a:xfrm>
            <a:off x="1180929" y="2081376"/>
            <a:ext cx="665723" cy="1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HD</a:t>
            </a:r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）ダークグレー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802FD6ED-4028-5608-D6DA-D24DB1F788E1}"/>
              </a:ext>
            </a:extLst>
          </p:cNvPr>
          <p:cNvSpPr txBox="1"/>
          <p:nvPr/>
        </p:nvSpPr>
        <p:spPr>
          <a:xfrm>
            <a:off x="369446" y="1928029"/>
            <a:ext cx="662665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50" b="1" i="0" u="none" strike="noStrike" dirty="0">
                <a:solidFill>
                  <a:srgbClr val="140700"/>
                </a:solidFill>
                <a:latin typeface="ShinGoPro-Medium"/>
              </a:rPr>
              <a:t>においとり</a:t>
            </a:r>
          </a:p>
          <a:p>
            <a:r>
              <a:rPr lang="ja-JP" altLang="en-US" sz="450" b="1" i="0" u="none" strike="noStrike" dirty="0">
                <a:solidFill>
                  <a:srgbClr val="140700"/>
                </a:solidFill>
                <a:latin typeface="ShinGoPro-Medium"/>
              </a:rPr>
              <a:t>クリーン燃焼</a:t>
            </a:r>
          </a:p>
          <a:p>
            <a:r>
              <a:rPr lang="ja-JP" altLang="en-US" sz="450" b="1" i="0" u="none" strike="noStrike" dirty="0">
                <a:solidFill>
                  <a:srgbClr val="140700"/>
                </a:solidFill>
                <a:latin typeface="ShinGoPro-Medium"/>
              </a:rPr>
              <a:t>ニオイカット消火</a:t>
            </a:r>
            <a:endParaRPr lang="ja-JP" altLang="en-US" sz="450" b="1" dirty="0"/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19BD239C-8F83-3AA1-2973-62682FD394F2}"/>
              </a:ext>
            </a:extLst>
          </p:cNvPr>
          <p:cNvSpPr txBox="1"/>
          <p:nvPr/>
        </p:nvSpPr>
        <p:spPr>
          <a:xfrm>
            <a:off x="399154" y="1923091"/>
            <a:ext cx="61486" cy="27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0"/>
              </a:lnSpc>
            </a:pPr>
            <a:r>
              <a:rPr lang="ja-JP" altLang="en-US" sz="200" b="1" i="0" u="none" strike="noStrike" baseline="0" dirty="0">
                <a:solidFill>
                  <a:srgbClr val="140700"/>
                </a:solidFill>
                <a:latin typeface="ShinGoPro-Medium"/>
              </a:rPr>
              <a:t>●</a:t>
            </a:r>
            <a:endParaRPr lang="en-US" altLang="ja-JP" sz="200" b="1" i="0" u="none" strike="noStrike" baseline="0" dirty="0">
              <a:solidFill>
                <a:srgbClr val="140700"/>
              </a:solidFill>
              <a:latin typeface="ShinGoPro-Medium"/>
            </a:endParaRPr>
          </a:p>
          <a:p>
            <a:pPr>
              <a:lnSpc>
                <a:spcPts val="500"/>
              </a:lnSpc>
            </a:pPr>
            <a:r>
              <a:rPr lang="ja-JP" altLang="en-US" sz="200" b="1" dirty="0">
                <a:solidFill>
                  <a:srgbClr val="140700"/>
                </a:solidFill>
                <a:latin typeface="ShinGoPro-Medium"/>
              </a:rPr>
              <a:t>●</a:t>
            </a:r>
            <a:endParaRPr lang="en-US" altLang="ja-JP" sz="200" b="1" dirty="0">
              <a:solidFill>
                <a:srgbClr val="140700"/>
              </a:solidFill>
              <a:latin typeface="ShinGoPro-Medium"/>
            </a:endParaRPr>
          </a:p>
          <a:p>
            <a:pPr>
              <a:lnSpc>
                <a:spcPts val="500"/>
              </a:lnSpc>
            </a:pPr>
            <a:r>
              <a:rPr lang="ja-JP" altLang="en-US" sz="200" b="1" dirty="0">
                <a:solidFill>
                  <a:srgbClr val="140700"/>
                </a:solidFill>
                <a:latin typeface="ShinGoPro-Medium"/>
              </a:rPr>
              <a:t>●</a:t>
            </a:r>
            <a:endParaRPr lang="ja-JP" altLang="en-US" sz="200" b="1" dirty="0"/>
          </a:p>
        </p:txBody>
      </p:sp>
      <p:pic>
        <p:nvPicPr>
          <p:cNvPr id="90" name="図 89">
            <a:extLst>
              <a:ext uri="{FF2B5EF4-FFF2-40B4-BE49-F238E27FC236}">
                <a16:creationId xmlns:a16="http://schemas.microsoft.com/office/drawing/2014/main" id="{CD084BA6-7D2C-9742-0357-2BD8C6C2C56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36181" y="1290590"/>
            <a:ext cx="652273" cy="822962"/>
          </a:xfrm>
          <a:prstGeom prst="rect">
            <a:avLst/>
          </a:prstGeom>
        </p:spPr>
      </p:pic>
      <p:pic>
        <p:nvPicPr>
          <p:cNvPr id="96" name="図 95">
            <a:extLst>
              <a:ext uri="{FF2B5EF4-FFF2-40B4-BE49-F238E27FC236}">
                <a16:creationId xmlns:a16="http://schemas.microsoft.com/office/drawing/2014/main" id="{DC82B4B9-5173-B6F1-397B-C742FFCD8C7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07376" y="1345887"/>
            <a:ext cx="1207010" cy="298705"/>
          </a:xfrm>
          <a:prstGeom prst="rect">
            <a:avLst/>
          </a:prstGeom>
        </p:spPr>
      </p:pic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931EE014-E8FF-51B7-678A-AB0FACEC5137}"/>
              </a:ext>
            </a:extLst>
          </p:cNvPr>
          <p:cNvSpPr txBox="1"/>
          <p:nvPr/>
        </p:nvSpPr>
        <p:spPr>
          <a:xfrm>
            <a:off x="6243531" y="1297859"/>
            <a:ext cx="48604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コンクリート</a:t>
            </a:r>
          </a:p>
          <a:p>
            <a:pPr algn="l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 （集合）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6D9F6725-6E04-A231-0D0E-4F66478A83B2}"/>
              </a:ext>
            </a:extLst>
          </p:cNvPr>
          <p:cNvSpPr txBox="1"/>
          <p:nvPr/>
        </p:nvSpPr>
        <p:spPr>
          <a:xfrm>
            <a:off x="5742451" y="1303727"/>
            <a:ext cx="3900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木造</a:t>
            </a:r>
            <a:endParaRPr lang="en-US" altLang="ja-JP" sz="450" dirty="0">
              <a:solidFill>
                <a:srgbClr val="1407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（戸建）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2B6A4D39-92B9-2DA7-A77A-ADD0477CF2DC}"/>
              </a:ext>
            </a:extLst>
          </p:cNvPr>
          <p:cNvSpPr txBox="1"/>
          <p:nvPr/>
        </p:nvSpPr>
        <p:spPr>
          <a:xfrm>
            <a:off x="5957888" y="1236840"/>
            <a:ext cx="4752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</a:t>
            </a:r>
            <a:r>
              <a:rPr lang="ja-JP" altLang="en-US" sz="6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畳</a:t>
            </a:r>
            <a:endParaRPr lang="ja-JP" altLang="en-US" sz="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4A1BB2D3-BAC6-E809-B5BD-2B2DB01EACBC}"/>
              </a:ext>
            </a:extLst>
          </p:cNvPr>
          <p:cNvSpPr txBox="1"/>
          <p:nvPr/>
        </p:nvSpPr>
        <p:spPr>
          <a:xfrm>
            <a:off x="6517097" y="1237911"/>
            <a:ext cx="6088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13</a:t>
            </a:r>
            <a:r>
              <a:rPr lang="ja-JP" altLang="en-US" sz="6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panose="020B0604020202020204" pitchFamily="34" charset="0"/>
              </a:rPr>
              <a:t>畳</a:t>
            </a:r>
            <a:r>
              <a:rPr lang="ja-JP" altLang="en-US" sz="5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まで</a:t>
            </a:r>
            <a:endParaRPr lang="ja-JP" altLang="en-US" sz="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0DB9BB8A-1840-DF56-D8C7-24CBF04B6BBE}"/>
              </a:ext>
            </a:extLst>
          </p:cNvPr>
          <p:cNvSpPr txBox="1"/>
          <p:nvPr/>
        </p:nvSpPr>
        <p:spPr>
          <a:xfrm>
            <a:off x="6236191" y="1509711"/>
            <a:ext cx="801052" cy="192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650" i="0" u="none" strike="noStrike" baseline="0" dirty="0">
                <a:solidFill>
                  <a:srgbClr val="140700"/>
                </a:solidFill>
                <a:latin typeface="UDShinGoPro-DeBold"/>
              </a:rPr>
              <a:t>3.47</a:t>
            </a:r>
            <a:r>
              <a:rPr lang="ja-JP" altLang="en-US" sz="650" i="0" u="none" strike="noStrike" baseline="0" dirty="0">
                <a:solidFill>
                  <a:srgbClr val="140700"/>
                </a:solidFill>
                <a:latin typeface="UDShinGoPro-DeBold"/>
              </a:rPr>
              <a:t>～</a:t>
            </a:r>
            <a:r>
              <a:rPr lang="en-US" altLang="ja-JP" sz="650" i="0" u="none" strike="noStrike" baseline="0" dirty="0">
                <a:solidFill>
                  <a:srgbClr val="140700"/>
                </a:solidFill>
                <a:latin typeface="UDShinGoPro-DeBold"/>
              </a:rPr>
              <a:t>2.42kW</a:t>
            </a:r>
            <a:endParaRPr lang="ja-JP" altLang="en-US" sz="650" dirty="0"/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357D1930-4A78-0EB8-A72B-44FDDE9DC424}"/>
              </a:ext>
            </a:extLst>
          </p:cNvPr>
          <p:cNvSpPr txBox="1"/>
          <p:nvPr/>
        </p:nvSpPr>
        <p:spPr>
          <a:xfrm>
            <a:off x="5712387" y="1617415"/>
            <a:ext cx="111185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900" b="1" i="0" u="none" strike="noStrike" baseline="0" dirty="0" smtClean="0">
                <a:solidFill>
                  <a:srgbClr val="140700"/>
                </a:solidFill>
                <a:latin typeface="Helvetica-Bold"/>
              </a:rPr>
              <a:t>SX-E3523W</a:t>
            </a:r>
            <a:r>
              <a:rPr lang="en-US" altLang="ja-JP" sz="900" b="1" i="0" u="none" strike="noStrike" spc="-150" baseline="0" dirty="0" smtClean="0">
                <a:solidFill>
                  <a:srgbClr val="140700"/>
                </a:solidFill>
                <a:latin typeface="Helvetica-Bold"/>
              </a:rPr>
              <a:t>Y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FutoGoB101Pro-Bold"/>
              </a:rPr>
              <a:t>（</a:t>
            </a:r>
            <a:r>
              <a:rPr lang="en-US" altLang="ja-JP" sz="500" b="1" i="0" u="none" strike="noStrike" baseline="0" dirty="0">
                <a:solidFill>
                  <a:srgbClr val="140700"/>
                </a:solidFill>
                <a:latin typeface="FutoGoB101Pro-Bold"/>
              </a:rPr>
              <a:t>HD</a:t>
            </a:r>
            <a:r>
              <a:rPr lang="ja-JP" altLang="en-US" sz="500" b="1" i="0" u="none" strike="noStrike" spc="-300" baseline="0" dirty="0">
                <a:solidFill>
                  <a:srgbClr val="140700"/>
                </a:solidFill>
                <a:latin typeface="FutoGoB101Pro-Bold"/>
              </a:rPr>
              <a:t>）</a:t>
            </a:r>
            <a:endParaRPr lang="ja-JP" altLang="en-US" sz="500" dirty="0">
              <a:latin typeface="FutoGoB101Pro-Bold"/>
            </a:endParaRP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07D37806-D377-05F9-9435-8F149BE33C4D}"/>
              </a:ext>
            </a:extLst>
          </p:cNvPr>
          <p:cNvSpPr txBox="1"/>
          <p:nvPr/>
        </p:nvSpPr>
        <p:spPr>
          <a:xfrm>
            <a:off x="5724789" y="1788550"/>
            <a:ext cx="511527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希望小売価格</a:t>
            </a:r>
            <a:endParaRPr lang="ja-JP" altLang="en-US" sz="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D308028C-D721-85A0-DFD6-86D0803B7117}"/>
              </a:ext>
            </a:extLst>
          </p:cNvPr>
          <p:cNvSpPr txBox="1"/>
          <p:nvPr/>
        </p:nvSpPr>
        <p:spPr>
          <a:xfrm>
            <a:off x="6054705" y="1732923"/>
            <a:ext cx="10113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900" b="1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40,480</a:t>
            </a:r>
            <a:r>
              <a:rPr lang="zh-CN" altLang="en-US" sz="500" b="1" i="0" u="none" strike="noStrike" spc="-300" baseline="0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円</a:t>
            </a:r>
            <a:r>
              <a:rPr lang="zh-CN" altLang="en-US" sz="500" b="1" i="0" u="none" strike="noStrike" baseline="0" dirty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（税抜</a:t>
            </a:r>
            <a:r>
              <a:rPr lang="en-US" altLang="ja-JP" sz="500" b="1" i="0" u="none" strike="noStrike" baseline="0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3</a:t>
            </a:r>
            <a:r>
              <a:rPr lang="en-US" altLang="ja-JP" sz="500" b="1" dirty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6</a:t>
            </a:r>
            <a:r>
              <a:rPr lang="en-US" altLang="zh-CN" sz="500" b="1" i="0" u="none" strike="noStrike" baseline="0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,800</a:t>
            </a:r>
            <a:r>
              <a:rPr lang="zh-CN" altLang="en-US" sz="500" b="1" i="0" u="none" strike="noStrike" baseline="0" dirty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円）</a:t>
            </a:r>
            <a:endParaRPr lang="ja-JP" altLang="en-US" sz="500" b="1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6621EC0F-720A-CF8E-AB76-A962B7DBB674}"/>
              </a:ext>
            </a:extLst>
          </p:cNvPr>
          <p:cNvSpPr txBox="1"/>
          <p:nvPr/>
        </p:nvSpPr>
        <p:spPr>
          <a:xfrm>
            <a:off x="4628878" y="2025734"/>
            <a:ext cx="665723" cy="1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HD</a:t>
            </a:r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）ダークグレー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107" name="図 106">
            <a:extLst>
              <a:ext uri="{FF2B5EF4-FFF2-40B4-BE49-F238E27FC236}">
                <a16:creationId xmlns:a16="http://schemas.microsoft.com/office/drawing/2014/main" id="{609E3F0D-95B8-D499-3E3B-2F7C8389B04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67788" y="1317040"/>
            <a:ext cx="880874" cy="731521"/>
          </a:xfrm>
          <a:prstGeom prst="rect">
            <a:avLst/>
          </a:prstGeom>
        </p:spPr>
      </p:pic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0B903FAF-A127-9AF3-0A8B-0EF60FA02F0A}"/>
              </a:ext>
            </a:extLst>
          </p:cNvPr>
          <p:cNvSpPr txBox="1"/>
          <p:nvPr/>
        </p:nvSpPr>
        <p:spPr>
          <a:xfrm>
            <a:off x="332071" y="2201388"/>
            <a:ext cx="212682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ポジションマーク</a:t>
            </a:r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ニオイカット消火　 </a:t>
            </a:r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黒色メッシュガード</a:t>
            </a:r>
          </a:p>
          <a:p>
            <a:pPr algn="l"/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カラー点火／スピード消火ボタン　</a:t>
            </a:r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燃焼リング付バーナ  </a:t>
            </a:r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電子点火</a:t>
            </a:r>
          </a:p>
          <a:p>
            <a:pPr algn="l"/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給油サイン　</a:t>
            </a:r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給油時自動消火　</a:t>
            </a:r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対震自動消火装置</a:t>
            </a:r>
            <a:endParaRPr lang="ja-JP" altLang="en-US" sz="500" b="1" spc="-2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11" name="図 110">
            <a:extLst>
              <a:ext uri="{FF2B5EF4-FFF2-40B4-BE49-F238E27FC236}">
                <a16:creationId xmlns:a16="http://schemas.microsoft.com/office/drawing/2014/main" id="{CCA0033B-D837-CD76-9B21-F79C2395339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73661" y="2614001"/>
            <a:ext cx="1200914" cy="286513"/>
          </a:xfrm>
          <a:prstGeom prst="rect">
            <a:avLst/>
          </a:prstGeom>
        </p:spPr>
      </p:pic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5CDCDA76-4C77-132E-CD6F-652B76025F5D}"/>
              </a:ext>
            </a:extLst>
          </p:cNvPr>
          <p:cNvSpPr txBox="1"/>
          <p:nvPr/>
        </p:nvSpPr>
        <p:spPr>
          <a:xfrm>
            <a:off x="1804947" y="2569019"/>
            <a:ext cx="48604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コンクリート</a:t>
            </a:r>
          </a:p>
          <a:p>
            <a:pPr algn="l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 （集合）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07E39A3B-24C5-5C26-9C55-C9A1B52E3615}"/>
              </a:ext>
            </a:extLst>
          </p:cNvPr>
          <p:cNvSpPr txBox="1"/>
          <p:nvPr/>
        </p:nvSpPr>
        <p:spPr>
          <a:xfrm>
            <a:off x="1292437" y="2574887"/>
            <a:ext cx="3900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木造</a:t>
            </a:r>
            <a:endParaRPr lang="en-US" altLang="ja-JP" sz="450" dirty="0">
              <a:solidFill>
                <a:srgbClr val="1407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（戸建）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FA04CAF6-70B0-9C71-911A-2BC668D9B821}"/>
              </a:ext>
            </a:extLst>
          </p:cNvPr>
          <p:cNvSpPr txBox="1"/>
          <p:nvPr/>
        </p:nvSpPr>
        <p:spPr>
          <a:xfrm>
            <a:off x="1455072" y="2508000"/>
            <a:ext cx="499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</a:t>
            </a:r>
            <a:r>
              <a:rPr lang="ja-JP" altLang="en-US" sz="6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畳</a:t>
            </a:r>
            <a:endParaRPr lang="ja-JP" altLang="en-US" sz="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9A598D02-9782-B965-AD88-B49AAFD8E4B2}"/>
              </a:ext>
            </a:extLst>
          </p:cNvPr>
          <p:cNvSpPr txBox="1"/>
          <p:nvPr/>
        </p:nvSpPr>
        <p:spPr>
          <a:xfrm>
            <a:off x="2086133" y="2509071"/>
            <a:ext cx="6088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13</a:t>
            </a:r>
            <a:r>
              <a:rPr lang="ja-JP" altLang="en-US" sz="6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panose="020B0604020202020204" pitchFamily="34" charset="0"/>
              </a:rPr>
              <a:t>畳</a:t>
            </a:r>
            <a:r>
              <a:rPr lang="ja-JP" altLang="en-US" sz="5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まで</a:t>
            </a:r>
            <a:endParaRPr lang="ja-JP" altLang="en-US" sz="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1577CB19-FF5E-DC73-8CD5-B3AB8B02D379}"/>
              </a:ext>
            </a:extLst>
          </p:cNvPr>
          <p:cNvSpPr txBox="1"/>
          <p:nvPr/>
        </p:nvSpPr>
        <p:spPr>
          <a:xfrm>
            <a:off x="1799266" y="2756489"/>
            <a:ext cx="801052" cy="192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650" i="0" u="none" strike="noStrike" baseline="0" dirty="0">
                <a:solidFill>
                  <a:srgbClr val="140700"/>
                </a:solidFill>
                <a:latin typeface="UDShinGoPro-DeBold"/>
              </a:rPr>
              <a:t>3.65</a:t>
            </a:r>
            <a:r>
              <a:rPr lang="ja-JP" altLang="en-US" sz="650" i="0" u="none" strike="noStrike" baseline="0" dirty="0">
                <a:solidFill>
                  <a:srgbClr val="140700"/>
                </a:solidFill>
                <a:latin typeface="UDShinGoPro-DeBold"/>
              </a:rPr>
              <a:t>～</a:t>
            </a:r>
            <a:r>
              <a:rPr lang="en-US" altLang="ja-JP" sz="650" i="0" u="none" strike="noStrike" baseline="0" dirty="0">
                <a:solidFill>
                  <a:srgbClr val="140700"/>
                </a:solidFill>
                <a:latin typeface="UDShinGoPro-DeBold"/>
              </a:rPr>
              <a:t>2.92kW</a:t>
            </a:r>
            <a:endParaRPr lang="ja-JP" altLang="en-US" sz="650" dirty="0"/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9D78FDDE-5F61-091A-BBE6-1840BA47C0C2}"/>
              </a:ext>
            </a:extLst>
          </p:cNvPr>
          <p:cNvSpPr txBox="1"/>
          <p:nvPr/>
        </p:nvSpPr>
        <p:spPr>
          <a:xfrm>
            <a:off x="1284016" y="3046788"/>
            <a:ext cx="511527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希望小売価格</a:t>
            </a:r>
            <a:endParaRPr lang="ja-JP" altLang="en-US" sz="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F9FCFBD6-C7F6-08C0-AD77-3EE67700735E}"/>
              </a:ext>
            </a:extLst>
          </p:cNvPr>
          <p:cNvSpPr txBox="1"/>
          <p:nvPr/>
        </p:nvSpPr>
        <p:spPr>
          <a:xfrm>
            <a:off x="1618763" y="2991161"/>
            <a:ext cx="10113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900" b="1" i="0" u="none" strike="noStrike" baseline="0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42,680</a:t>
            </a:r>
            <a:r>
              <a:rPr lang="zh-CN" altLang="en-US" sz="500" b="1" i="0" u="none" strike="noStrike" spc="-300" baseline="0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円</a:t>
            </a:r>
            <a:r>
              <a:rPr lang="zh-CN" altLang="en-US" sz="500" b="1" i="0" u="none" strike="noStrike" baseline="0" dirty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（税抜</a:t>
            </a:r>
            <a:r>
              <a:rPr lang="en-US" altLang="ja-JP" sz="500" b="1" i="0" u="none" strike="noStrike" baseline="0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3</a:t>
            </a:r>
            <a:r>
              <a:rPr lang="en-US" altLang="ja-JP" sz="500" b="1" dirty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8</a:t>
            </a:r>
            <a:r>
              <a:rPr lang="en-US" altLang="zh-CN" sz="500" b="1" i="0" u="none" strike="noStrike" baseline="0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,800</a:t>
            </a:r>
            <a:r>
              <a:rPr lang="zh-CN" altLang="en-US" sz="500" b="1" i="0" u="none" strike="noStrike" baseline="0" dirty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円）</a:t>
            </a:r>
            <a:endParaRPr lang="ja-JP" altLang="en-US" sz="500" b="1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960FC4C8-C6E6-2163-1B14-0374F68C89C9}"/>
              </a:ext>
            </a:extLst>
          </p:cNvPr>
          <p:cNvSpPr txBox="1"/>
          <p:nvPr/>
        </p:nvSpPr>
        <p:spPr>
          <a:xfrm>
            <a:off x="539860" y="3266002"/>
            <a:ext cx="665723" cy="1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HD</a:t>
            </a:r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）ダークグレー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121" name="図 120">
            <a:extLst>
              <a:ext uri="{FF2B5EF4-FFF2-40B4-BE49-F238E27FC236}">
                <a16:creationId xmlns:a16="http://schemas.microsoft.com/office/drawing/2014/main" id="{D3904A1B-C8B2-8539-044C-EDDF41A66FF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03135" y="2513006"/>
            <a:ext cx="630937" cy="768098"/>
          </a:xfrm>
          <a:prstGeom prst="rect">
            <a:avLst/>
          </a:prstGeom>
        </p:spPr>
      </p:pic>
      <p:pic>
        <p:nvPicPr>
          <p:cNvPr id="122" name="図 121">
            <a:extLst>
              <a:ext uri="{FF2B5EF4-FFF2-40B4-BE49-F238E27FC236}">
                <a16:creationId xmlns:a16="http://schemas.microsoft.com/office/drawing/2014/main" id="{2C5B1C59-D56B-0FE2-96A8-02A3EB2A31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03996" y="2221660"/>
            <a:ext cx="277369" cy="338329"/>
          </a:xfrm>
          <a:prstGeom prst="rect">
            <a:avLst/>
          </a:prstGeom>
        </p:spPr>
      </p:pic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3D625854-E67B-F4CC-0404-52DEAC79FA1C}"/>
              </a:ext>
            </a:extLst>
          </p:cNvPr>
          <p:cNvSpPr txBox="1"/>
          <p:nvPr/>
        </p:nvSpPr>
        <p:spPr>
          <a:xfrm>
            <a:off x="2644856" y="2201388"/>
            <a:ext cx="212682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ポジションマーク </a:t>
            </a:r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ニオイカット消火　</a:t>
            </a:r>
            <a:r>
              <a:rPr lang="ja-JP" altLang="en-US" sz="4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40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黒色メッシュガード  </a:t>
            </a:r>
            <a:endParaRPr lang="en-US" altLang="ja-JP" sz="500" b="1" i="0" u="none" strike="noStrike" spc="-20" dirty="0">
              <a:solidFill>
                <a:srgbClr val="1407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/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カラー点火／スピード消火</a:t>
            </a:r>
            <a:r>
              <a:rPr lang="ja-JP" altLang="en-US" sz="500" b="1" i="0" u="none" strike="noStrike" spc="-20" dirty="0" smtClean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ボタン  </a:t>
            </a:r>
            <a:r>
              <a:rPr lang="ja-JP" altLang="en-US" sz="4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40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燃焼リング付バーナ   </a:t>
            </a:r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電子点火</a:t>
            </a:r>
          </a:p>
          <a:p>
            <a:pPr algn="l"/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給油サイン　</a:t>
            </a:r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給油時自動消火　</a:t>
            </a:r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対震自動消火装置</a:t>
            </a:r>
            <a:endParaRPr lang="ja-JP" altLang="en-US" sz="500" b="1" spc="-2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24" name="図 123">
            <a:extLst>
              <a:ext uri="{FF2B5EF4-FFF2-40B4-BE49-F238E27FC236}">
                <a16:creationId xmlns:a16="http://schemas.microsoft.com/office/drawing/2014/main" id="{535D8AD8-D25C-0B6A-6567-4295C636EFC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32996" y="2221731"/>
            <a:ext cx="277369" cy="338329"/>
          </a:xfrm>
          <a:prstGeom prst="rect">
            <a:avLst/>
          </a:prstGeom>
        </p:spPr>
      </p:pic>
      <p:pic>
        <p:nvPicPr>
          <p:cNvPr id="126" name="図 125">
            <a:extLst>
              <a:ext uri="{FF2B5EF4-FFF2-40B4-BE49-F238E27FC236}">
                <a16:creationId xmlns:a16="http://schemas.microsoft.com/office/drawing/2014/main" id="{E6382449-F13A-B555-1325-B974102C755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722788" y="2616287"/>
            <a:ext cx="1176530" cy="280417"/>
          </a:xfrm>
          <a:prstGeom prst="rect">
            <a:avLst/>
          </a:prstGeom>
        </p:spPr>
      </p:pic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C9338646-63A1-C80B-A584-324FD674DE87}"/>
              </a:ext>
            </a:extLst>
          </p:cNvPr>
          <p:cNvSpPr txBox="1"/>
          <p:nvPr/>
        </p:nvSpPr>
        <p:spPr>
          <a:xfrm>
            <a:off x="4158211" y="2569019"/>
            <a:ext cx="48604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コンクリート</a:t>
            </a:r>
          </a:p>
          <a:p>
            <a:pPr algn="l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 （集合）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3B7301AD-1466-AB37-AC91-BAE7460567D1}"/>
              </a:ext>
            </a:extLst>
          </p:cNvPr>
          <p:cNvSpPr txBox="1"/>
          <p:nvPr/>
        </p:nvSpPr>
        <p:spPr>
          <a:xfrm>
            <a:off x="3645701" y="2574887"/>
            <a:ext cx="3900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木造</a:t>
            </a:r>
            <a:endParaRPr lang="en-US" altLang="ja-JP" sz="450" dirty="0">
              <a:solidFill>
                <a:srgbClr val="1407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（戸建）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6500868D-7558-D8AB-BACE-B7DEA30E22B0}"/>
              </a:ext>
            </a:extLst>
          </p:cNvPr>
          <p:cNvSpPr txBox="1"/>
          <p:nvPr/>
        </p:nvSpPr>
        <p:spPr>
          <a:xfrm>
            <a:off x="3857866" y="2508000"/>
            <a:ext cx="499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</a:t>
            </a:r>
            <a:r>
              <a:rPr lang="ja-JP" altLang="en-US" sz="6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畳</a:t>
            </a:r>
            <a:endParaRPr lang="ja-JP" altLang="en-US" sz="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F9D1696E-9437-05FB-9446-1913659B9D68}"/>
              </a:ext>
            </a:extLst>
          </p:cNvPr>
          <p:cNvSpPr txBox="1"/>
          <p:nvPr/>
        </p:nvSpPr>
        <p:spPr>
          <a:xfrm>
            <a:off x="4500306" y="2509071"/>
            <a:ext cx="5667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9</a:t>
            </a:r>
            <a:r>
              <a:rPr lang="ja-JP" altLang="en-US" sz="6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panose="020B0604020202020204" pitchFamily="34" charset="0"/>
              </a:rPr>
              <a:t>畳</a:t>
            </a:r>
            <a:r>
              <a:rPr lang="ja-JP" altLang="en-US" sz="5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まで</a:t>
            </a:r>
            <a:endParaRPr lang="ja-JP" altLang="en-US" sz="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7B82E2AE-0D52-FB93-8C07-85DBDD427761}"/>
              </a:ext>
            </a:extLst>
          </p:cNvPr>
          <p:cNvSpPr txBox="1"/>
          <p:nvPr/>
        </p:nvSpPr>
        <p:spPr>
          <a:xfrm>
            <a:off x="1283315" y="2883351"/>
            <a:ext cx="111185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900" b="1" i="0" u="none" strike="noStrike" baseline="0" dirty="0" smtClean="0">
                <a:solidFill>
                  <a:srgbClr val="140700"/>
                </a:solidFill>
                <a:latin typeface="Helvetica-Bold"/>
              </a:rPr>
              <a:t>SX-E3723</a:t>
            </a:r>
            <a:r>
              <a:rPr lang="en-US" altLang="ja-JP" sz="900" b="1" i="0" u="none" strike="noStrike" spc="-150" baseline="0" dirty="0" smtClean="0">
                <a:solidFill>
                  <a:srgbClr val="140700"/>
                </a:solidFill>
                <a:latin typeface="Helvetica-Bold"/>
              </a:rPr>
              <a:t>Y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FutoGoB101Pro-Bold"/>
              </a:rPr>
              <a:t>（</a:t>
            </a:r>
            <a:r>
              <a:rPr lang="en-US" altLang="ja-JP" sz="500" b="1" i="0" u="none" strike="noStrike" baseline="0" dirty="0">
                <a:solidFill>
                  <a:srgbClr val="140700"/>
                </a:solidFill>
                <a:latin typeface="FutoGoB101Pro-Bold"/>
              </a:rPr>
              <a:t>HD</a:t>
            </a:r>
            <a:r>
              <a:rPr lang="ja-JP" altLang="en-US" sz="500" b="1" i="0" u="none" strike="noStrike" spc="-300" baseline="0" dirty="0">
                <a:solidFill>
                  <a:srgbClr val="140700"/>
                </a:solidFill>
                <a:latin typeface="FutoGoB101Pro-Bold"/>
              </a:rPr>
              <a:t>）</a:t>
            </a:r>
            <a:endParaRPr lang="ja-JP" altLang="en-US" sz="500" dirty="0">
              <a:latin typeface="FutoGoB101Pro-Bold"/>
            </a:endParaRPr>
          </a:p>
        </p:txBody>
      </p:sp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3A58FCA3-9E01-90A2-5C5A-420F40B328A4}"/>
              </a:ext>
            </a:extLst>
          </p:cNvPr>
          <p:cNvSpPr txBox="1"/>
          <p:nvPr/>
        </p:nvSpPr>
        <p:spPr>
          <a:xfrm>
            <a:off x="3629091" y="2883351"/>
            <a:ext cx="111185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900" b="1" i="0" u="none" strike="noStrike" baseline="0" dirty="0">
                <a:solidFill>
                  <a:srgbClr val="140700"/>
                </a:solidFill>
                <a:latin typeface="Helvetica-Bold"/>
              </a:rPr>
              <a:t>SX-EA24</a:t>
            </a:r>
            <a:r>
              <a:rPr lang="en-US" altLang="ja-JP" sz="900" b="1" i="0" u="none" strike="noStrike" spc="-150" baseline="0" dirty="0">
                <a:solidFill>
                  <a:srgbClr val="140700"/>
                </a:solidFill>
                <a:latin typeface="Helvetica-Bold"/>
              </a:rPr>
              <a:t>Y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FutoGoB101Pro-Bold"/>
              </a:rPr>
              <a:t>（</a:t>
            </a:r>
            <a:r>
              <a:rPr lang="en-US" altLang="ja-JP" sz="500" b="1" i="0" u="none" strike="noStrike" baseline="0" dirty="0">
                <a:solidFill>
                  <a:srgbClr val="140700"/>
                </a:solidFill>
                <a:latin typeface="FutoGoB101Pro-Bold"/>
              </a:rPr>
              <a:t>W</a:t>
            </a:r>
            <a:r>
              <a:rPr lang="ja-JP" altLang="en-US" sz="500" b="1" i="0" u="none" strike="noStrike" spc="-300" baseline="0" dirty="0">
                <a:solidFill>
                  <a:srgbClr val="140700"/>
                </a:solidFill>
                <a:latin typeface="FutoGoB101Pro-Bold"/>
              </a:rPr>
              <a:t>）</a:t>
            </a:r>
            <a:endParaRPr lang="ja-JP" altLang="en-US" sz="500" dirty="0">
              <a:latin typeface="FutoGoB101Pro-Bold"/>
            </a:endParaRPr>
          </a:p>
        </p:txBody>
      </p:sp>
      <p:sp>
        <p:nvSpPr>
          <p:cNvPr id="134" name="テキスト ボックス 133">
            <a:extLst>
              <a:ext uri="{FF2B5EF4-FFF2-40B4-BE49-F238E27FC236}">
                <a16:creationId xmlns:a16="http://schemas.microsoft.com/office/drawing/2014/main" id="{95E00992-4F16-801A-B61B-E552F7E17076}"/>
              </a:ext>
            </a:extLst>
          </p:cNvPr>
          <p:cNvSpPr txBox="1"/>
          <p:nvPr/>
        </p:nvSpPr>
        <p:spPr>
          <a:xfrm>
            <a:off x="3638549" y="3046788"/>
            <a:ext cx="511527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希望小売価格</a:t>
            </a:r>
            <a:endParaRPr lang="ja-JP" altLang="en-US" sz="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F57D0E12-4F92-ED95-0E89-51D50BCCAF71}"/>
              </a:ext>
            </a:extLst>
          </p:cNvPr>
          <p:cNvSpPr txBox="1"/>
          <p:nvPr/>
        </p:nvSpPr>
        <p:spPr>
          <a:xfrm>
            <a:off x="3973296" y="2991161"/>
            <a:ext cx="10113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900" b="1" i="0" u="none" strike="noStrike" baseline="0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26</a:t>
            </a:r>
            <a:r>
              <a:rPr lang="en-US" altLang="zh-CN" sz="900" b="1" i="0" u="none" strike="noStrike" baseline="0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,</a:t>
            </a:r>
            <a:r>
              <a:rPr lang="en-US" altLang="ja-JP" sz="900" b="1" i="0" u="none" strike="noStrike" baseline="0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1</a:t>
            </a:r>
            <a:r>
              <a:rPr lang="en-US" altLang="zh-CN" sz="900" b="1" i="0" u="none" strike="noStrike" baseline="0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80</a:t>
            </a:r>
            <a:r>
              <a:rPr lang="zh-CN" altLang="en-US" sz="500" b="1" i="0" u="none" strike="noStrike" spc="-300" baseline="0" dirty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円</a:t>
            </a:r>
            <a:r>
              <a:rPr lang="zh-CN" altLang="en-US" sz="500" b="1" i="0" u="none" strike="noStrike" baseline="0" dirty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（税抜</a:t>
            </a:r>
            <a:r>
              <a:rPr lang="en-US" altLang="ja-JP" sz="500" b="1" i="0" u="none" strike="noStrike" baseline="0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2</a:t>
            </a:r>
            <a:r>
              <a:rPr lang="en-US" altLang="ja-JP" sz="500" b="1" dirty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3</a:t>
            </a:r>
            <a:r>
              <a:rPr lang="en-US" altLang="zh-CN" sz="500" b="1" i="0" u="none" strike="noStrike" baseline="0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,800</a:t>
            </a:r>
            <a:r>
              <a:rPr lang="zh-CN" altLang="en-US" sz="500" b="1" i="0" u="none" strike="noStrike" baseline="0" dirty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円）</a:t>
            </a:r>
            <a:endParaRPr lang="ja-JP" altLang="en-US" sz="500" b="1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278B2578-CBCE-AB57-7576-CBA9CA3CEEE8}"/>
              </a:ext>
            </a:extLst>
          </p:cNvPr>
          <p:cNvSpPr txBox="1"/>
          <p:nvPr/>
        </p:nvSpPr>
        <p:spPr>
          <a:xfrm>
            <a:off x="2831661" y="3266002"/>
            <a:ext cx="772652" cy="1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W</a:t>
            </a:r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）エレガンスホワイト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37" name="テキスト ボックス 136">
            <a:extLst>
              <a:ext uri="{FF2B5EF4-FFF2-40B4-BE49-F238E27FC236}">
                <a16:creationId xmlns:a16="http://schemas.microsoft.com/office/drawing/2014/main" id="{D04081E6-B3FD-36D5-6CCD-55B532BA9FB6}"/>
              </a:ext>
            </a:extLst>
          </p:cNvPr>
          <p:cNvSpPr txBox="1"/>
          <p:nvPr/>
        </p:nvSpPr>
        <p:spPr>
          <a:xfrm>
            <a:off x="4142751" y="2756489"/>
            <a:ext cx="801052" cy="192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650" i="0" u="none" strike="noStrike" baseline="0" dirty="0">
                <a:solidFill>
                  <a:srgbClr val="140700"/>
                </a:solidFill>
                <a:latin typeface="UDShinGoPro-DeBold"/>
              </a:rPr>
              <a:t>2.42</a:t>
            </a:r>
            <a:r>
              <a:rPr lang="ja-JP" altLang="en-US" sz="650" i="0" u="none" strike="noStrike" baseline="0" dirty="0">
                <a:solidFill>
                  <a:srgbClr val="140700"/>
                </a:solidFill>
                <a:latin typeface="UDShinGoPro-DeBold"/>
              </a:rPr>
              <a:t>～</a:t>
            </a:r>
            <a:r>
              <a:rPr lang="en-US" altLang="ja-JP" sz="650" i="0" u="none" strike="noStrike" baseline="0" dirty="0">
                <a:solidFill>
                  <a:srgbClr val="140700"/>
                </a:solidFill>
                <a:latin typeface="UDShinGoPro-DeBold"/>
              </a:rPr>
              <a:t>1.93kW</a:t>
            </a:r>
            <a:endParaRPr lang="ja-JP" altLang="en-US" sz="650" dirty="0"/>
          </a:p>
        </p:txBody>
      </p:sp>
      <p:pic>
        <p:nvPicPr>
          <p:cNvPr id="139" name="図 138">
            <a:extLst>
              <a:ext uri="{FF2B5EF4-FFF2-40B4-BE49-F238E27FC236}">
                <a16:creationId xmlns:a16="http://schemas.microsoft.com/office/drawing/2014/main" id="{788AB334-797B-6FED-B47D-53E1B9EF4BF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906164" y="2528246"/>
            <a:ext cx="618745" cy="752858"/>
          </a:xfrm>
          <a:prstGeom prst="rect">
            <a:avLst/>
          </a:prstGeom>
        </p:spPr>
      </p:pic>
      <p:pic>
        <p:nvPicPr>
          <p:cNvPr id="140" name="図 139">
            <a:extLst>
              <a:ext uri="{FF2B5EF4-FFF2-40B4-BE49-F238E27FC236}">
                <a16:creationId xmlns:a16="http://schemas.microsoft.com/office/drawing/2014/main" id="{D8A5D35B-A30D-4795-EC8F-8F79A4D4A3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51752" y="2221731"/>
            <a:ext cx="277369" cy="338329"/>
          </a:xfrm>
          <a:prstGeom prst="rect">
            <a:avLst/>
          </a:prstGeom>
        </p:spPr>
      </p:pic>
      <p:sp>
        <p:nvSpPr>
          <p:cNvPr id="141" name="テキスト ボックス 140">
            <a:extLst>
              <a:ext uri="{FF2B5EF4-FFF2-40B4-BE49-F238E27FC236}">
                <a16:creationId xmlns:a16="http://schemas.microsoft.com/office/drawing/2014/main" id="{EC652FB9-2B87-111B-EA6A-062EE79C4ABA}"/>
              </a:ext>
            </a:extLst>
          </p:cNvPr>
          <p:cNvSpPr txBox="1"/>
          <p:nvPr/>
        </p:nvSpPr>
        <p:spPr>
          <a:xfrm>
            <a:off x="5004314" y="2208567"/>
            <a:ext cx="173465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ポジションマーク</a:t>
            </a:r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ニオイカット消火　</a:t>
            </a:r>
            <a:endParaRPr lang="en-US" altLang="ja-JP" sz="400" b="1" i="0" u="none" strike="noStrike" spc="-20" dirty="0">
              <a:solidFill>
                <a:srgbClr val="1407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/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カラー点火／スピード消火</a:t>
            </a:r>
            <a:r>
              <a:rPr lang="ja-JP" altLang="en-US" sz="500" b="1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ボタン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</a:t>
            </a:r>
            <a:r>
              <a:rPr lang="ja-JP" altLang="en-US" sz="4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40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燃焼リング付バーナ   </a:t>
            </a:r>
            <a:endParaRPr lang="en-US" altLang="ja-JP" sz="500" b="1" i="0" u="none" strike="noStrike" spc="-20" dirty="0">
              <a:solidFill>
                <a:srgbClr val="1407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/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給油サイン　</a:t>
            </a:r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給油時自動消火　</a:t>
            </a:r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対震自動消火装置</a:t>
            </a:r>
            <a:endParaRPr lang="ja-JP" altLang="en-US" sz="500" b="1" spc="-2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B3BF4D9B-512B-C244-0612-6E57ECABF77E}"/>
              </a:ext>
            </a:extLst>
          </p:cNvPr>
          <p:cNvSpPr txBox="1"/>
          <p:nvPr/>
        </p:nvSpPr>
        <p:spPr>
          <a:xfrm>
            <a:off x="6401042" y="2569019"/>
            <a:ext cx="48604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コンクリート</a:t>
            </a:r>
          </a:p>
          <a:p>
            <a:pPr algn="l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 （集合）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43" name="テキスト ボックス 142">
            <a:extLst>
              <a:ext uri="{FF2B5EF4-FFF2-40B4-BE49-F238E27FC236}">
                <a16:creationId xmlns:a16="http://schemas.microsoft.com/office/drawing/2014/main" id="{E9A96FB3-DCE6-5702-ACE5-E5A0CB7E59A9}"/>
              </a:ext>
            </a:extLst>
          </p:cNvPr>
          <p:cNvSpPr txBox="1"/>
          <p:nvPr/>
        </p:nvSpPr>
        <p:spPr>
          <a:xfrm>
            <a:off x="5884722" y="2574887"/>
            <a:ext cx="3900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木造</a:t>
            </a:r>
            <a:endParaRPr lang="en-US" altLang="ja-JP" sz="450" dirty="0">
              <a:solidFill>
                <a:srgbClr val="1407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（戸建）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44" name="テキスト ボックス 143">
            <a:extLst>
              <a:ext uri="{FF2B5EF4-FFF2-40B4-BE49-F238E27FC236}">
                <a16:creationId xmlns:a16="http://schemas.microsoft.com/office/drawing/2014/main" id="{D4DA4BC2-4586-ABCC-5B4C-88ECBC320ACB}"/>
              </a:ext>
            </a:extLst>
          </p:cNvPr>
          <p:cNvSpPr txBox="1"/>
          <p:nvPr/>
        </p:nvSpPr>
        <p:spPr>
          <a:xfrm>
            <a:off x="6096887" y="2508000"/>
            <a:ext cx="499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</a:t>
            </a:r>
            <a:r>
              <a:rPr lang="ja-JP" altLang="en-US" sz="6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畳</a:t>
            </a:r>
            <a:endParaRPr lang="ja-JP" altLang="en-US" sz="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id="{90CB8FB6-2E7D-91A4-4864-B09164AFFFEB}"/>
              </a:ext>
            </a:extLst>
          </p:cNvPr>
          <p:cNvSpPr txBox="1"/>
          <p:nvPr/>
        </p:nvSpPr>
        <p:spPr>
          <a:xfrm>
            <a:off x="6724087" y="2509071"/>
            <a:ext cx="5667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9</a:t>
            </a:r>
            <a:r>
              <a:rPr lang="ja-JP" altLang="en-US" sz="6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panose="020B0604020202020204" pitchFamily="34" charset="0"/>
              </a:rPr>
              <a:t>畳</a:t>
            </a:r>
            <a:r>
              <a:rPr lang="ja-JP" altLang="en-US" sz="5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まで</a:t>
            </a:r>
            <a:endParaRPr lang="ja-JP" altLang="en-US" sz="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46" name="テキスト ボックス 145">
            <a:extLst>
              <a:ext uri="{FF2B5EF4-FFF2-40B4-BE49-F238E27FC236}">
                <a16:creationId xmlns:a16="http://schemas.microsoft.com/office/drawing/2014/main" id="{75333853-0A59-7A61-9778-BF592B5A5EEF}"/>
              </a:ext>
            </a:extLst>
          </p:cNvPr>
          <p:cNvSpPr txBox="1"/>
          <p:nvPr/>
        </p:nvSpPr>
        <p:spPr>
          <a:xfrm>
            <a:off x="6377312" y="2756489"/>
            <a:ext cx="801052" cy="192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650" i="0" u="none" strike="noStrike" baseline="0" dirty="0">
                <a:solidFill>
                  <a:srgbClr val="140700"/>
                </a:solidFill>
                <a:latin typeface="UDShinGoPro-DeBold"/>
              </a:rPr>
              <a:t>2.42</a:t>
            </a:r>
            <a:r>
              <a:rPr lang="ja-JP" altLang="en-US" sz="650" i="0" u="none" strike="noStrike" baseline="0" dirty="0">
                <a:solidFill>
                  <a:srgbClr val="140700"/>
                </a:solidFill>
                <a:latin typeface="UDShinGoPro-DeBold"/>
              </a:rPr>
              <a:t>～</a:t>
            </a:r>
            <a:r>
              <a:rPr lang="en-US" altLang="ja-JP" sz="650" i="0" u="none" strike="noStrike" baseline="0" dirty="0">
                <a:solidFill>
                  <a:srgbClr val="140700"/>
                </a:solidFill>
                <a:latin typeface="UDShinGoPro-DeBold"/>
              </a:rPr>
              <a:t>1.93kW</a:t>
            </a:r>
            <a:endParaRPr lang="ja-JP" altLang="en-US" sz="650" dirty="0"/>
          </a:p>
        </p:txBody>
      </p:sp>
      <p:sp>
        <p:nvSpPr>
          <p:cNvPr id="147" name="テキスト ボックス 146">
            <a:extLst>
              <a:ext uri="{FF2B5EF4-FFF2-40B4-BE49-F238E27FC236}">
                <a16:creationId xmlns:a16="http://schemas.microsoft.com/office/drawing/2014/main" id="{74B9B439-54BA-0F30-D464-C45BEA0F4A6F}"/>
              </a:ext>
            </a:extLst>
          </p:cNvPr>
          <p:cNvSpPr txBox="1"/>
          <p:nvPr/>
        </p:nvSpPr>
        <p:spPr>
          <a:xfrm>
            <a:off x="5868551" y="2896704"/>
            <a:ext cx="87041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900" b="1" i="0" u="none" strike="noStrike" baseline="0" dirty="0" smtClean="0">
                <a:solidFill>
                  <a:srgbClr val="140700"/>
                </a:solidFill>
                <a:latin typeface="Helvetica-Bold"/>
              </a:rPr>
              <a:t>SX-2423</a:t>
            </a:r>
            <a:r>
              <a:rPr lang="en-US" altLang="ja-JP" sz="900" b="1" i="0" u="none" strike="noStrike" spc="-150" baseline="0" dirty="0" smtClean="0">
                <a:solidFill>
                  <a:srgbClr val="140700"/>
                </a:solidFill>
                <a:latin typeface="Helvetica-Bold"/>
              </a:rPr>
              <a:t>Y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FutoGoB101Pro-Bold"/>
              </a:rPr>
              <a:t>（Ｓ</a:t>
            </a:r>
            <a:r>
              <a:rPr lang="ja-JP" altLang="en-US" sz="500" b="1" i="0" u="none" strike="noStrike" spc="-300" baseline="0" dirty="0">
                <a:solidFill>
                  <a:srgbClr val="140700"/>
                </a:solidFill>
                <a:latin typeface="FutoGoB101Pro-Bold"/>
              </a:rPr>
              <a:t>）</a:t>
            </a:r>
            <a:endParaRPr lang="ja-JP" altLang="en-US" sz="500" dirty="0">
              <a:latin typeface="FutoGoB101Pro-Bold"/>
            </a:endParaRPr>
          </a:p>
        </p:txBody>
      </p:sp>
      <p:grpSp>
        <p:nvGrpSpPr>
          <p:cNvPr id="153" name="グループ化 152">
            <a:extLst>
              <a:ext uri="{FF2B5EF4-FFF2-40B4-BE49-F238E27FC236}">
                <a16:creationId xmlns:a16="http://schemas.microsoft.com/office/drawing/2014/main" id="{C8851B51-77E5-46B2-9058-B169E1959AB9}"/>
              </a:ext>
            </a:extLst>
          </p:cNvPr>
          <p:cNvGrpSpPr/>
          <p:nvPr/>
        </p:nvGrpSpPr>
        <p:grpSpPr>
          <a:xfrm>
            <a:off x="5985433" y="4232518"/>
            <a:ext cx="738654" cy="184666"/>
            <a:chOff x="5985433" y="4298884"/>
            <a:chExt cx="738654" cy="184666"/>
          </a:xfrm>
        </p:grpSpPr>
        <p:sp>
          <p:nvSpPr>
            <p:cNvPr id="149" name="テキスト ボックス 148">
              <a:extLst>
                <a:ext uri="{FF2B5EF4-FFF2-40B4-BE49-F238E27FC236}">
                  <a16:creationId xmlns:a16="http://schemas.microsoft.com/office/drawing/2014/main" id="{50D62A0D-07B6-73E2-9322-E1BBC909C94B}"/>
                </a:ext>
              </a:extLst>
            </p:cNvPr>
            <p:cNvSpPr txBox="1"/>
            <p:nvPr/>
          </p:nvSpPr>
          <p:spPr>
            <a:xfrm>
              <a:off x="5985433" y="4298884"/>
              <a:ext cx="738654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600" b="1" i="0" u="none" strike="noStrike" baseline="0" dirty="0">
                  <a:solidFill>
                    <a:srgbClr val="1407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オープン価格</a:t>
              </a:r>
              <a:endParaRPr lang="ja-JP" altLang="en-US" sz="600" b="1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51" name="テキスト ボックス 150">
              <a:extLst>
                <a:ext uri="{FF2B5EF4-FFF2-40B4-BE49-F238E27FC236}">
                  <a16:creationId xmlns:a16="http://schemas.microsoft.com/office/drawing/2014/main" id="{E34DA3BE-9B26-1363-6561-2A24310E1BD7}"/>
                </a:ext>
              </a:extLst>
            </p:cNvPr>
            <p:cNvSpPr txBox="1"/>
            <p:nvPr/>
          </p:nvSpPr>
          <p:spPr>
            <a:xfrm>
              <a:off x="6425913" y="4310425"/>
              <a:ext cx="218150" cy="1615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450" b="1" i="0" u="none" strike="noStrike" baseline="0" dirty="0">
                  <a:solidFill>
                    <a:srgbClr val="1407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※</a:t>
              </a:r>
            </a:p>
          </p:txBody>
        </p:sp>
      </p:grpSp>
      <p:grpSp>
        <p:nvGrpSpPr>
          <p:cNvPr id="154" name="グループ化 153">
            <a:extLst>
              <a:ext uri="{FF2B5EF4-FFF2-40B4-BE49-F238E27FC236}">
                <a16:creationId xmlns:a16="http://schemas.microsoft.com/office/drawing/2014/main" id="{5ED589B4-15FC-6F52-4976-692C99C42118}"/>
              </a:ext>
            </a:extLst>
          </p:cNvPr>
          <p:cNvGrpSpPr/>
          <p:nvPr/>
        </p:nvGrpSpPr>
        <p:grpSpPr>
          <a:xfrm>
            <a:off x="5865884" y="3040403"/>
            <a:ext cx="738654" cy="184666"/>
            <a:chOff x="5985433" y="4298884"/>
            <a:chExt cx="738654" cy="184666"/>
          </a:xfrm>
        </p:grpSpPr>
        <p:sp>
          <p:nvSpPr>
            <p:cNvPr id="155" name="テキスト ボックス 154">
              <a:extLst>
                <a:ext uri="{FF2B5EF4-FFF2-40B4-BE49-F238E27FC236}">
                  <a16:creationId xmlns:a16="http://schemas.microsoft.com/office/drawing/2014/main" id="{329F784F-98B3-D4A8-1C86-C46E8A50A394}"/>
                </a:ext>
              </a:extLst>
            </p:cNvPr>
            <p:cNvSpPr txBox="1"/>
            <p:nvPr/>
          </p:nvSpPr>
          <p:spPr>
            <a:xfrm>
              <a:off x="5985433" y="4298884"/>
              <a:ext cx="738654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600" b="1" i="0" u="none" strike="noStrike" baseline="0" dirty="0">
                  <a:solidFill>
                    <a:srgbClr val="1407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オープン価格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56" name="テキスト ボックス 155">
              <a:extLst>
                <a:ext uri="{FF2B5EF4-FFF2-40B4-BE49-F238E27FC236}">
                  <a16:creationId xmlns:a16="http://schemas.microsoft.com/office/drawing/2014/main" id="{4F759B94-5347-A601-9D06-7FD54BBEB1F5}"/>
                </a:ext>
              </a:extLst>
            </p:cNvPr>
            <p:cNvSpPr txBox="1"/>
            <p:nvPr/>
          </p:nvSpPr>
          <p:spPr>
            <a:xfrm>
              <a:off x="6425913" y="4310425"/>
              <a:ext cx="218150" cy="1615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450" b="1" i="0" u="none" strike="noStrike" baseline="0" dirty="0">
                  <a:solidFill>
                    <a:srgbClr val="1407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※</a:t>
              </a:r>
            </a:p>
          </p:txBody>
        </p:sp>
      </p:grpSp>
      <p:sp>
        <p:nvSpPr>
          <p:cNvPr id="157" name="テキスト ボックス 156">
            <a:extLst>
              <a:ext uri="{FF2B5EF4-FFF2-40B4-BE49-F238E27FC236}">
                <a16:creationId xmlns:a16="http://schemas.microsoft.com/office/drawing/2014/main" id="{BD1F5DA0-3863-55F5-8418-AC88866356E4}"/>
              </a:ext>
            </a:extLst>
          </p:cNvPr>
          <p:cNvSpPr txBox="1"/>
          <p:nvPr/>
        </p:nvSpPr>
        <p:spPr>
          <a:xfrm>
            <a:off x="5162011" y="3266002"/>
            <a:ext cx="507586" cy="1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S</a:t>
            </a:r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）シルバー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159" name="図 158">
            <a:extLst>
              <a:ext uri="{FF2B5EF4-FFF2-40B4-BE49-F238E27FC236}">
                <a16:creationId xmlns:a16="http://schemas.microsoft.com/office/drawing/2014/main" id="{EE337B8D-B197-F251-E829-AB9CA9DE89E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214676" y="2528246"/>
            <a:ext cx="615697" cy="752858"/>
          </a:xfrm>
          <a:prstGeom prst="rect">
            <a:avLst/>
          </a:prstGeom>
        </p:spPr>
      </p:pic>
      <p:sp>
        <p:nvSpPr>
          <p:cNvPr id="162" name="テキスト ボックス 161">
            <a:extLst>
              <a:ext uri="{FF2B5EF4-FFF2-40B4-BE49-F238E27FC236}">
                <a16:creationId xmlns:a16="http://schemas.microsoft.com/office/drawing/2014/main" id="{9EFFC6B6-78F7-B123-BA97-4544A21BA2CC}"/>
              </a:ext>
            </a:extLst>
          </p:cNvPr>
          <p:cNvSpPr txBox="1"/>
          <p:nvPr/>
        </p:nvSpPr>
        <p:spPr>
          <a:xfrm>
            <a:off x="336358" y="3391935"/>
            <a:ext cx="17459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ポジションマーク</a:t>
            </a:r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ニオイカット消火　</a:t>
            </a:r>
          </a:p>
          <a:p>
            <a:pPr algn="l"/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カラー点火／スピード消火ボタン　</a:t>
            </a:r>
            <a:r>
              <a:rPr lang="ja-JP" altLang="en-US" sz="40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黒色メッシュガード　　</a:t>
            </a:r>
            <a:endParaRPr lang="en-US" altLang="ja-JP" sz="500" b="1" i="0" u="none" strike="noStrike" spc="-20" dirty="0">
              <a:solidFill>
                <a:srgbClr val="1407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/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燃焼リング付バーナ 　</a:t>
            </a:r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電子点火　</a:t>
            </a:r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給油サイン　</a:t>
            </a:r>
            <a:endParaRPr lang="en-US" altLang="ja-JP" sz="500" b="1" i="0" u="none" strike="noStrike" spc="-20" dirty="0">
              <a:solidFill>
                <a:srgbClr val="1407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/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給油時自動消火　</a:t>
            </a:r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対震自動消火装置</a:t>
            </a:r>
            <a:endParaRPr lang="ja-JP" altLang="en-US" sz="500" b="1" spc="-2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63" name="図 162">
            <a:extLst>
              <a:ext uri="{FF2B5EF4-FFF2-40B4-BE49-F238E27FC236}">
                <a16:creationId xmlns:a16="http://schemas.microsoft.com/office/drawing/2014/main" id="{673209CA-CAAB-E7CF-3669-48433C0321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61013" y="3402018"/>
            <a:ext cx="277369" cy="338329"/>
          </a:xfrm>
          <a:prstGeom prst="rect">
            <a:avLst/>
          </a:prstGeom>
        </p:spPr>
      </p:pic>
      <p:pic>
        <p:nvPicPr>
          <p:cNvPr id="165" name="図 164">
            <a:extLst>
              <a:ext uri="{FF2B5EF4-FFF2-40B4-BE49-F238E27FC236}">
                <a16:creationId xmlns:a16="http://schemas.microsoft.com/office/drawing/2014/main" id="{0F858FEA-03C9-1C6B-083E-3122215FA10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73485" y="3807562"/>
            <a:ext cx="1051562" cy="289561"/>
          </a:xfrm>
          <a:prstGeom prst="rect">
            <a:avLst/>
          </a:prstGeom>
        </p:spPr>
      </p:pic>
      <p:pic>
        <p:nvPicPr>
          <p:cNvPr id="169" name="図 168">
            <a:extLst>
              <a:ext uri="{FF2B5EF4-FFF2-40B4-BE49-F238E27FC236}">
                <a16:creationId xmlns:a16="http://schemas.microsoft.com/office/drawing/2014/main" id="{293293D2-FA7B-E2D0-36E2-11BA0B6D9EE0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4620" y="3791965"/>
            <a:ext cx="646177" cy="786386"/>
          </a:xfrm>
          <a:prstGeom prst="rect">
            <a:avLst/>
          </a:prstGeom>
        </p:spPr>
      </p:pic>
      <p:sp>
        <p:nvSpPr>
          <p:cNvPr id="170" name="テキスト ボックス 169">
            <a:extLst>
              <a:ext uri="{FF2B5EF4-FFF2-40B4-BE49-F238E27FC236}">
                <a16:creationId xmlns:a16="http://schemas.microsoft.com/office/drawing/2014/main" id="{4654D0AA-0866-E8F9-07A6-433D0D8873FC}"/>
              </a:ext>
            </a:extLst>
          </p:cNvPr>
          <p:cNvSpPr txBox="1"/>
          <p:nvPr/>
        </p:nvSpPr>
        <p:spPr>
          <a:xfrm>
            <a:off x="461420" y="4565506"/>
            <a:ext cx="772652" cy="1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W</a:t>
            </a:r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）エレガンスホワイト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71" name="テキスト ボックス 170">
            <a:extLst>
              <a:ext uri="{FF2B5EF4-FFF2-40B4-BE49-F238E27FC236}">
                <a16:creationId xmlns:a16="http://schemas.microsoft.com/office/drawing/2014/main" id="{B3CFDC77-0CE7-50B0-6B9C-CA7F562D1D70}"/>
              </a:ext>
            </a:extLst>
          </p:cNvPr>
          <p:cNvSpPr txBox="1"/>
          <p:nvPr/>
        </p:nvSpPr>
        <p:spPr>
          <a:xfrm>
            <a:off x="1635408" y="3771851"/>
            <a:ext cx="4752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"/>
              </a:lnSpc>
            </a:pPr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コンク</a:t>
            </a:r>
            <a:endParaRPr lang="en-US" altLang="ja-JP" sz="450" b="0" i="0" u="none" strike="noStrike" baseline="0" dirty="0">
              <a:solidFill>
                <a:srgbClr val="1407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lnSpc>
                <a:spcPts val="400"/>
              </a:lnSpc>
            </a:pPr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リート</a:t>
            </a:r>
            <a:endParaRPr lang="en-US" altLang="ja-JP" sz="450" dirty="0">
              <a:solidFill>
                <a:srgbClr val="1407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lnSpc>
                <a:spcPts val="400"/>
              </a:lnSpc>
            </a:pPr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（集合）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72" name="テキスト ボックス 171">
            <a:extLst>
              <a:ext uri="{FF2B5EF4-FFF2-40B4-BE49-F238E27FC236}">
                <a16:creationId xmlns:a16="http://schemas.microsoft.com/office/drawing/2014/main" id="{C7AEAF51-B23D-ADE2-91D0-5E9FABB9A613}"/>
              </a:ext>
            </a:extLst>
          </p:cNvPr>
          <p:cNvSpPr txBox="1"/>
          <p:nvPr/>
        </p:nvSpPr>
        <p:spPr>
          <a:xfrm>
            <a:off x="1190230" y="3755489"/>
            <a:ext cx="3900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木造</a:t>
            </a:r>
            <a:endParaRPr lang="en-US" altLang="ja-JP" sz="450" dirty="0">
              <a:solidFill>
                <a:srgbClr val="1407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（戸建）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73" name="テキスト ボックス 172">
            <a:extLst>
              <a:ext uri="{FF2B5EF4-FFF2-40B4-BE49-F238E27FC236}">
                <a16:creationId xmlns:a16="http://schemas.microsoft.com/office/drawing/2014/main" id="{16BF92F6-173D-4404-F441-4B795D7104E4}"/>
              </a:ext>
            </a:extLst>
          </p:cNvPr>
          <p:cNvSpPr txBox="1"/>
          <p:nvPr/>
        </p:nvSpPr>
        <p:spPr>
          <a:xfrm>
            <a:off x="1405667" y="3688602"/>
            <a:ext cx="4752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</a:t>
            </a:r>
            <a:r>
              <a:rPr lang="ja-JP" altLang="en-US" sz="6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畳</a:t>
            </a:r>
            <a:endParaRPr lang="ja-JP" altLang="en-US" sz="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74" name="テキスト ボックス 173">
            <a:extLst>
              <a:ext uri="{FF2B5EF4-FFF2-40B4-BE49-F238E27FC236}">
                <a16:creationId xmlns:a16="http://schemas.microsoft.com/office/drawing/2014/main" id="{C88E3FD1-0DC1-12E6-F459-3619F3300E4C}"/>
              </a:ext>
            </a:extLst>
          </p:cNvPr>
          <p:cNvSpPr txBox="1"/>
          <p:nvPr/>
        </p:nvSpPr>
        <p:spPr>
          <a:xfrm>
            <a:off x="1850027" y="3704913"/>
            <a:ext cx="6088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10</a:t>
            </a:r>
            <a:r>
              <a:rPr lang="ja-JP" altLang="en-US" sz="6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panose="020B0604020202020204" pitchFamily="34" charset="0"/>
              </a:rPr>
              <a:t>畳</a:t>
            </a:r>
            <a:r>
              <a:rPr lang="ja-JP" altLang="en-US" sz="5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まで</a:t>
            </a:r>
            <a:endParaRPr lang="ja-JP" altLang="en-US" sz="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75" name="テキスト ボックス 174">
            <a:extLst>
              <a:ext uri="{FF2B5EF4-FFF2-40B4-BE49-F238E27FC236}">
                <a16:creationId xmlns:a16="http://schemas.microsoft.com/office/drawing/2014/main" id="{51E51082-20AC-871F-A9F5-950CACD35162}"/>
              </a:ext>
            </a:extLst>
          </p:cNvPr>
          <p:cNvSpPr txBox="1"/>
          <p:nvPr/>
        </p:nvSpPr>
        <p:spPr>
          <a:xfrm>
            <a:off x="1629870" y="3953026"/>
            <a:ext cx="688099" cy="192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650" i="0" u="none" strike="noStrike" baseline="0" dirty="0">
                <a:solidFill>
                  <a:srgbClr val="140700"/>
                </a:solidFill>
                <a:latin typeface="UDShinGoPro-DeBold"/>
              </a:rPr>
              <a:t>2.83</a:t>
            </a:r>
            <a:r>
              <a:rPr lang="ja-JP" altLang="en-US" sz="650" i="0" u="none" strike="noStrike" baseline="0" dirty="0">
                <a:solidFill>
                  <a:srgbClr val="140700"/>
                </a:solidFill>
                <a:latin typeface="UDShinGoPro-DeBold"/>
              </a:rPr>
              <a:t>～</a:t>
            </a:r>
            <a:r>
              <a:rPr lang="en-US" altLang="ja-JP" sz="650" i="0" u="none" strike="noStrike" baseline="0" dirty="0">
                <a:solidFill>
                  <a:srgbClr val="140700"/>
                </a:solidFill>
                <a:latin typeface="UDShinGoPro-DeBold"/>
              </a:rPr>
              <a:t>2.26kW</a:t>
            </a:r>
            <a:endParaRPr lang="ja-JP" altLang="en-US" sz="650" dirty="0"/>
          </a:p>
        </p:txBody>
      </p:sp>
      <p:sp>
        <p:nvSpPr>
          <p:cNvPr id="176" name="テキスト ボックス 175">
            <a:extLst>
              <a:ext uri="{FF2B5EF4-FFF2-40B4-BE49-F238E27FC236}">
                <a16:creationId xmlns:a16="http://schemas.microsoft.com/office/drawing/2014/main" id="{A24C2F2B-A61A-3FAC-F87D-AEAC07E2CFEB}"/>
              </a:ext>
            </a:extLst>
          </p:cNvPr>
          <p:cNvSpPr txBox="1"/>
          <p:nvPr/>
        </p:nvSpPr>
        <p:spPr>
          <a:xfrm>
            <a:off x="1173310" y="4084048"/>
            <a:ext cx="90133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900" b="1" i="0" u="none" strike="noStrike" baseline="0" dirty="0">
                <a:solidFill>
                  <a:srgbClr val="140700"/>
                </a:solidFill>
                <a:latin typeface="Helvetica-Bold"/>
              </a:rPr>
              <a:t>SX-EA28</a:t>
            </a:r>
            <a:r>
              <a:rPr lang="en-US" altLang="ja-JP" sz="900" b="1" i="0" u="none" strike="noStrike" spc="-150" baseline="0" dirty="0">
                <a:solidFill>
                  <a:srgbClr val="140700"/>
                </a:solidFill>
                <a:latin typeface="Helvetica-Bold"/>
              </a:rPr>
              <a:t>Y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FutoGoB101Pro-Bold"/>
              </a:rPr>
              <a:t>（</a:t>
            </a:r>
            <a:r>
              <a:rPr lang="en-US" altLang="ja-JP" sz="500" b="1" i="0" u="none" strike="noStrike" baseline="0" dirty="0">
                <a:solidFill>
                  <a:srgbClr val="140700"/>
                </a:solidFill>
                <a:latin typeface="FutoGoB101Pro-Bold"/>
              </a:rPr>
              <a:t>W</a:t>
            </a:r>
            <a:r>
              <a:rPr lang="ja-JP" altLang="en-US" sz="500" b="1" i="0" u="none" strike="noStrike" spc="-300" baseline="0" dirty="0">
                <a:solidFill>
                  <a:srgbClr val="140700"/>
                </a:solidFill>
                <a:latin typeface="FutoGoB101Pro-Bold"/>
              </a:rPr>
              <a:t>）</a:t>
            </a:r>
            <a:endParaRPr lang="ja-JP" altLang="en-US" sz="500" dirty="0">
              <a:latin typeface="FutoGoB101Pro-Bold"/>
            </a:endParaRPr>
          </a:p>
        </p:txBody>
      </p:sp>
      <p:sp>
        <p:nvSpPr>
          <p:cNvPr id="177" name="テキスト ボックス 176">
            <a:extLst>
              <a:ext uri="{FF2B5EF4-FFF2-40B4-BE49-F238E27FC236}">
                <a16:creationId xmlns:a16="http://schemas.microsoft.com/office/drawing/2014/main" id="{EB5AB950-FF98-577A-E9B5-EE23C97BBF85}"/>
              </a:ext>
            </a:extLst>
          </p:cNvPr>
          <p:cNvSpPr txBox="1"/>
          <p:nvPr/>
        </p:nvSpPr>
        <p:spPr>
          <a:xfrm>
            <a:off x="1188913" y="4210264"/>
            <a:ext cx="511527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希望小売価格</a:t>
            </a:r>
            <a:endParaRPr lang="ja-JP" altLang="en-US" sz="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78" name="テキスト ボックス 177">
            <a:extLst>
              <a:ext uri="{FF2B5EF4-FFF2-40B4-BE49-F238E27FC236}">
                <a16:creationId xmlns:a16="http://schemas.microsoft.com/office/drawing/2014/main" id="{754CE896-0783-7722-F674-6D8BB55CFBE2}"/>
              </a:ext>
            </a:extLst>
          </p:cNvPr>
          <p:cNvSpPr txBox="1"/>
          <p:nvPr/>
        </p:nvSpPr>
        <p:spPr>
          <a:xfrm>
            <a:off x="1184968" y="4256356"/>
            <a:ext cx="10113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900" b="1" i="0" u="none" strike="noStrike" baseline="0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29,480</a:t>
            </a:r>
            <a:r>
              <a:rPr lang="zh-CN" altLang="en-US" sz="500" b="1" i="0" u="none" strike="noStrike" spc="-300" baseline="0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円</a:t>
            </a:r>
            <a:r>
              <a:rPr lang="zh-CN" altLang="en-US" sz="500" b="1" i="0" u="none" strike="noStrike" baseline="0" dirty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（税抜</a:t>
            </a:r>
            <a:r>
              <a:rPr lang="en-US" altLang="ja-JP" sz="500" b="1" i="0" u="none" strike="noStrike" baseline="0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26</a:t>
            </a:r>
            <a:r>
              <a:rPr lang="en-US" altLang="zh-CN" sz="500" b="1" i="0" u="none" strike="noStrike" baseline="0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,800</a:t>
            </a:r>
            <a:r>
              <a:rPr lang="zh-CN" altLang="en-US" sz="500" b="1" i="0" u="none" strike="noStrike" baseline="0" dirty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円）</a:t>
            </a:r>
            <a:endParaRPr lang="ja-JP" altLang="en-US" sz="500" b="1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pic>
        <p:nvPicPr>
          <p:cNvPr id="179" name="図 178">
            <a:extLst>
              <a:ext uri="{FF2B5EF4-FFF2-40B4-BE49-F238E27FC236}">
                <a16:creationId xmlns:a16="http://schemas.microsoft.com/office/drawing/2014/main" id="{3D53B0AA-96A8-99F1-D01C-AD3DC40E038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20046" y="3409177"/>
            <a:ext cx="277369" cy="338329"/>
          </a:xfrm>
          <a:prstGeom prst="rect">
            <a:avLst/>
          </a:prstGeom>
        </p:spPr>
      </p:pic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id="{F84F085B-6CE7-069B-C589-32EDA57F29D0}"/>
              </a:ext>
            </a:extLst>
          </p:cNvPr>
          <p:cNvSpPr txBox="1"/>
          <p:nvPr/>
        </p:nvSpPr>
        <p:spPr>
          <a:xfrm>
            <a:off x="2401870" y="3406186"/>
            <a:ext cx="22294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ポジションマーク　</a:t>
            </a:r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ニオイカット消火　</a:t>
            </a:r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カラー点火／スピード消火ボタン　</a:t>
            </a:r>
            <a:endParaRPr lang="en-US" altLang="ja-JP" sz="500" b="1" i="0" u="none" strike="noStrike" spc="-20" dirty="0">
              <a:solidFill>
                <a:srgbClr val="1407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/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電子点火　</a:t>
            </a:r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給油サイン　</a:t>
            </a:r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給油時自動消火　</a:t>
            </a:r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対震自動消火装置</a:t>
            </a:r>
            <a:endParaRPr lang="ja-JP" altLang="en-US" sz="500" b="1" spc="-2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82" name="図 181">
            <a:extLst>
              <a:ext uri="{FF2B5EF4-FFF2-40B4-BE49-F238E27FC236}">
                <a16:creationId xmlns:a16="http://schemas.microsoft.com/office/drawing/2014/main" id="{0179EA9B-66F8-D64A-41F8-14CB38CAFE2E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951535" y="3808245"/>
            <a:ext cx="1054610" cy="289561"/>
          </a:xfrm>
          <a:prstGeom prst="rect">
            <a:avLst/>
          </a:prstGeom>
        </p:spPr>
      </p:pic>
      <p:sp>
        <p:nvSpPr>
          <p:cNvPr id="183" name="テキスト ボックス 182">
            <a:extLst>
              <a:ext uri="{FF2B5EF4-FFF2-40B4-BE49-F238E27FC236}">
                <a16:creationId xmlns:a16="http://schemas.microsoft.com/office/drawing/2014/main" id="{72E0FE75-CAF5-B390-0864-8E36AC8A7B5F}"/>
              </a:ext>
            </a:extLst>
          </p:cNvPr>
          <p:cNvSpPr txBox="1"/>
          <p:nvPr/>
        </p:nvSpPr>
        <p:spPr>
          <a:xfrm>
            <a:off x="4375208" y="3771851"/>
            <a:ext cx="3756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"/>
              </a:lnSpc>
            </a:pPr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コンク</a:t>
            </a:r>
            <a:endParaRPr lang="en-US" altLang="ja-JP" sz="450" b="0" i="0" u="none" strike="noStrike" baseline="0" dirty="0">
              <a:solidFill>
                <a:srgbClr val="1407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lnSpc>
                <a:spcPts val="400"/>
              </a:lnSpc>
            </a:pPr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リート</a:t>
            </a:r>
            <a:endParaRPr lang="en-US" altLang="ja-JP" sz="450" dirty="0">
              <a:solidFill>
                <a:srgbClr val="1407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lnSpc>
                <a:spcPts val="400"/>
              </a:lnSpc>
            </a:pPr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（集合）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84" name="テキスト ボックス 183">
            <a:extLst>
              <a:ext uri="{FF2B5EF4-FFF2-40B4-BE49-F238E27FC236}">
                <a16:creationId xmlns:a16="http://schemas.microsoft.com/office/drawing/2014/main" id="{B3B28198-8B51-56A7-2C5E-3DFD4E7FC390}"/>
              </a:ext>
            </a:extLst>
          </p:cNvPr>
          <p:cNvSpPr txBox="1"/>
          <p:nvPr/>
        </p:nvSpPr>
        <p:spPr>
          <a:xfrm>
            <a:off x="4521401" y="3704913"/>
            <a:ext cx="6088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10</a:t>
            </a:r>
            <a:r>
              <a:rPr lang="ja-JP" altLang="en-US" sz="6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panose="020B0604020202020204" pitchFamily="34" charset="0"/>
              </a:rPr>
              <a:t>畳</a:t>
            </a:r>
            <a:r>
              <a:rPr lang="ja-JP" altLang="en-US" sz="5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まで</a:t>
            </a:r>
            <a:endParaRPr lang="ja-JP" altLang="en-US" sz="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85" name="テキスト ボックス 184">
            <a:extLst>
              <a:ext uri="{FF2B5EF4-FFF2-40B4-BE49-F238E27FC236}">
                <a16:creationId xmlns:a16="http://schemas.microsoft.com/office/drawing/2014/main" id="{1FAC780F-3FFE-DDA1-DCA5-6D391EA63CFC}"/>
              </a:ext>
            </a:extLst>
          </p:cNvPr>
          <p:cNvSpPr txBox="1"/>
          <p:nvPr/>
        </p:nvSpPr>
        <p:spPr>
          <a:xfrm>
            <a:off x="3895386" y="3755489"/>
            <a:ext cx="3900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木造</a:t>
            </a:r>
            <a:endParaRPr lang="en-US" altLang="ja-JP" sz="450" dirty="0">
              <a:solidFill>
                <a:srgbClr val="1407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（戸建）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86" name="テキスト ボックス 185">
            <a:extLst>
              <a:ext uri="{FF2B5EF4-FFF2-40B4-BE49-F238E27FC236}">
                <a16:creationId xmlns:a16="http://schemas.microsoft.com/office/drawing/2014/main" id="{E487D66B-28BC-0D09-63C5-150D20BD7017}"/>
              </a:ext>
            </a:extLst>
          </p:cNvPr>
          <p:cNvSpPr txBox="1"/>
          <p:nvPr/>
        </p:nvSpPr>
        <p:spPr>
          <a:xfrm>
            <a:off x="4110823" y="3688602"/>
            <a:ext cx="4752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</a:t>
            </a:r>
            <a:r>
              <a:rPr lang="ja-JP" altLang="en-US" sz="6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畳</a:t>
            </a:r>
            <a:endParaRPr lang="ja-JP" altLang="en-US" sz="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87" name="テキスト ボックス 186">
            <a:extLst>
              <a:ext uri="{FF2B5EF4-FFF2-40B4-BE49-F238E27FC236}">
                <a16:creationId xmlns:a16="http://schemas.microsoft.com/office/drawing/2014/main" id="{C2CFA66D-2292-CAD3-1212-F30D36995D68}"/>
              </a:ext>
            </a:extLst>
          </p:cNvPr>
          <p:cNvSpPr txBox="1"/>
          <p:nvPr/>
        </p:nvSpPr>
        <p:spPr>
          <a:xfrm>
            <a:off x="4311053" y="3953026"/>
            <a:ext cx="688099" cy="192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650" i="0" u="none" strike="noStrike" baseline="0" dirty="0">
                <a:solidFill>
                  <a:srgbClr val="140700"/>
                </a:solidFill>
                <a:latin typeface="UDShinGoPro-DeBold"/>
              </a:rPr>
              <a:t>2.87</a:t>
            </a:r>
            <a:r>
              <a:rPr lang="ja-JP" altLang="en-US" sz="650" i="0" u="none" strike="noStrike" baseline="0" dirty="0">
                <a:solidFill>
                  <a:srgbClr val="140700"/>
                </a:solidFill>
                <a:latin typeface="UDShinGoPro-DeBold"/>
              </a:rPr>
              <a:t>～</a:t>
            </a:r>
            <a:r>
              <a:rPr lang="en-US" altLang="ja-JP" sz="650" i="0" u="none" strike="noStrike" baseline="0" dirty="0">
                <a:solidFill>
                  <a:srgbClr val="140700"/>
                </a:solidFill>
                <a:latin typeface="UDShinGoPro-DeBold"/>
              </a:rPr>
              <a:t>2.29kW</a:t>
            </a:r>
            <a:endParaRPr lang="ja-JP" altLang="en-US" sz="650" dirty="0"/>
          </a:p>
        </p:txBody>
      </p:sp>
      <p:sp>
        <p:nvSpPr>
          <p:cNvPr id="188" name="テキスト ボックス 187">
            <a:extLst>
              <a:ext uri="{FF2B5EF4-FFF2-40B4-BE49-F238E27FC236}">
                <a16:creationId xmlns:a16="http://schemas.microsoft.com/office/drawing/2014/main" id="{0B2C00A2-9217-7D17-47B4-F66D1655CCB6}"/>
              </a:ext>
            </a:extLst>
          </p:cNvPr>
          <p:cNvSpPr txBox="1"/>
          <p:nvPr/>
        </p:nvSpPr>
        <p:spPr>
          <a:xfrm>
            <a:off x="3864210" y="4079281"/>
            <a:ext cx="12660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900" b="1" i="0" u="none" strike="noStrike" baseline="0" dirty="0" smtClean="0">
                <a:solidFill>
                  <a:srgbClr val="140700"/>
                </a:solidFill>
                <a:latin typeface="Helvetica-Bold"/>
              </a:rPr>
              <a:t>SX-E2923W</a:t>
            </a:r>
            <a:r>
              <a:rPr lang="en-US" altLang="ja-JP" sz="900" b="1" i="0" u="none" strike="noStrike" spc="-150" baseline="0" dirty="0" smtClean="0">
                <a:solidFill>
                  <a:srgbClr val="140700"/>
                </a:solidFill>
                <a:latin typeface="Helvetica-Bold"/>
              </a:rPr>
              <a:t>Y</a:t>
            </a:r>
            <a:r>
              <a:rPr lang="ja-JP" altLang="en-US" sz="500" b="1" i="0" u="none" strike="noStrike" baseline="0" dirty="0" smtClean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FutoGoB101Pro-Bold"/>
                <a:ea typeface="ＭＳ Ｐゴシック" panose="020B0600070205080204" pitchFamily="50" charset="-128"/>
              </a:rPr>
              <a:t>（</a:t>
            </a:r>
            <a:r>
              <a:rPr lang="en-US" altLang="ja-JP" sz="500" b="1" i="0" u="none" strike="noStrike" baseline="0" dirty="0">
                <a:solidFill>
                  <a:srgbClr val="140700"/>
                </a:solidFill>
                <a:latin typeface="FutoGoB101Pro-Bold"/>
                <a:ea typeface="ＭＳ Ｐゴシック" panose="020B0600070205080204" pitchFamily="50" charset="-128"/>
              </a:rPr>
              <a:t>W</a:t>
            </a:r>
            <a:r>
              <a:rPr lang="ja-JP" altLang="en-US" sz="500" b="1" i="0" u="none" strike="noStrike" kern="0" spc="-100" dirty="0">
                <a:solidFill>
                  <a:srgbClr val="140700"/>
                </a:solidFill>
                <a:latin typeface="FutoGoB101Pro-Bold"/>
                <a:ea typeface="ＭＳ Ｐゴシック" panose="020B0600070205080204" pitchFamily="50" charset="-128"/>
              </a:rPr>
              <a:t>）</a:t>
            </a:r>
            <a:r>
              <a:rPr lang="ja-JP" altLang="en-US" sz="500" b="1" i="0" u="none" strike="noStrike" kern="0" dirty="0">
                <a:solidFill>
                  <a:srgbClr val="140700"/>
                </a:solidFill>
                <a:latin typeface="FutoGoB101Pro-Bold"/>
                <a:ea typeface="ＭＳ Ｐゴシック" panose="020B0600070205080204" pitchFamily="50" charset="-128"/>
              </a:rPr>
              <a:t>（</a:t>
            </a:r>
            <a:r>
              <a:rPr lang="en-US" altLang="ja-JP" sz="500" b="1" i="0" u="none" strike="noStrike" baseline="0" dirty="0">
                <a:solidFill>
                  <a:srgbClr val="140700"/>
                </a:solidFill>
                <a:latin typeface="FutoGoB101Pro-Bold"/>
                <a:ea typeface="ＭＳ Ｐゴシック" panose="020B0600070205080204" pitchFamily="50" charset="-128"/>
              </a:rPr>
              <a:t>M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FutoGoB101Pro-Bold"/>
                <a:ea typeface="ＭＳ Ｐゴシック" panose="020B0600070205080204" pitchFamily="50" charset="-128"/>
              </a:rPr>
              <a:t>）</a:t>
            </a:r>
            <a:endParaRPr lang="ja-JP" altLang="en-US" sz="500" dirty="0">
              <a:latin typeface="FutoGoB101Pro-Bold"/>
            </a:endParaRPr>
          </a:p>
        </p:txBody>
      </p:sp>
      <p:sp>
        <p:nvSpPr>
          <p:cNvPr id="189" name="テキスト ボックス 188">
            <a:extLst>
              <a:ext uri="{FF2B5EF4-FFF2-40B4-BE49-F238E27FC236}">
                <a16:creationId xmlns:a16="http://schemas.microsoft.com/office/drawing/2014/main" id="{E9D7B1A6-7752-B7C1-837B-42A738068BAE}"/>
              </a:ext>
            </a:extLst>
          </p:cNvPr>
          <p:cNvSpPr txBox="1"/>
          <p:nvPr/>
        </p:nvSpPr>
        <p:spPr>
          <a:xfrm>
            <a:off x="3867116" y="4210264"/>
            <a:ext cx="511527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希望小売価格</a:t>
            </a:r>
            <a:endParaRPr lang="ja-JP" altLang="en-US" sz="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90" name="テキスト ボックス 189">
            <a:extLst>
              <a:ext uri="{FF2B5EF4-FFF2-40B4-BE49-F238E27FC236}">
                <a16:creationId xmlns:a16="http://schemas.microsoft.com/office/drawing/2014/main" id="{E26E94F1-9BF3-5693-3020-4550EF2CCA3A}"/>
              </a:ext>
            </a:extLst>
          </p:cNvPr>
          <p:cNvSpPr txBox="1"/>
          <p:nvPr/>
        </p:nvSpPr>
        <p:spPr>
          <a:xfrm>
            <a:off x="3854024" y="4261905"/>
            <a:ext cx="10113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900" b="1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30,580</a:t>
            </a:r>
            <a:r>
              <a:rPr lang="zh-CN" altLang="en-US" sz="500" b="1" i="0" u="none" strike="noStrike" spc="-300" baseline="0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円</a:t>
            </a:r>
            <a:r>
              <a:rPr lang="zh-CN" altLang="en-US" sz="500" b="1" i="0" u="none" strike="noStrike" baseline="0" dirty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（税抜</a:t>
            </a:r>
            <a:r>
              <a:rPr lang="en-US" altLang="ja-JP" sz="500" b="1" i="0" u="none" strike="noStrike" baseline="0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27</a:t>
            </a:r>
            <a:r>
              <a:rPr lang="en-US" altLang="zh-CN" sz="500" b="1" i="0" u="none" strike="noStrike" baseline="0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,800</a:t>
            </a:r>
            <a:r>
              <a:rPr lang="zh-CN" altLang="en-US" sz="500" b="1" i="0" u="none" strike="noStrike" baseline="0" dirty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円）</a:t>
            </a:r>
            <a:endParaRPr lang="ja-JP" altLang="en-US" sz="500" b="1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191" name="テキスト ボックス 190">
            <a:extLst>
              <a:ext uri="{FF2B5EF4-FFF2-40B4-BE49-F238E27FC236}">
                <a16:creationId xmlns:a16="http://schemas.microsoft.com/office/drawing/2014/main" id="{6605F826-E16B-5CA9-07DD-515745868629}"/>
              </a:ext>
            </a:extLst>
          </p:cNvPr>
          <p:cNvSpPr txBox="1"/>
          <p:nvPr/>
        </p:nvSpPr>
        <p:spPr>
          <a:xfrm>
            <a:off x="2463245" y="4538554"/>
            <a:ext cx="772652" cy="1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W</a:t>
            </a:r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）エレガンスホワイト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92" name="テキスト ボックス 191">
            <a:extLst>
              <a:ext uri="{FF2B5EF4-FFF2-40B4-BE49-F238E27FC236}">
                <a16:creationId xmlns:a16="http://schemas.microsoft.com/office/drawing/2014/main" id="{94C3A451-AB80-CF9A-23BE-5B185C3B991A}"/>
              </a:ext>
            </a:extLst>
          </p:cNvPr>
          <p:cNvSpPr txBox="1"/>
          <p:nvPr/>
        </p:nvSpPr>
        <p:spPr>
          <a:xfrm>
            <a:off x="3542114" y="4381920"/>
            <a:ext cx="414722" cy="1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</a:t>
            </a:r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）木目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196" name="図 195">
            <a:extLst>
              <a:ext uri="{FF2B5EF4-FFF2-40B4-BE49-F238E27FC236}">
                <a16:creationId xmlns:a16="http://schemas.microsoft.com/office/drawing/2014/main" id="{4168255B-5924-D2A7-FCFD-6BA180E8AFA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009845" y="3666194"/>
            <a:ext cx="874778" cy="731521"/>
          </a:xfrm>
          <a:prstGeom prst="rect">
            <a:avLst/>
          </a:prstGeom>
        </p:spPr>
      </p:pic>
      <p:pic>
        <p:nvPicPr>
          <p:cNvPr id="194" name="図 193">
            <a:extLst>
              <a:ext uri="{FF2B5EF4-FFF2-40B4-BE49-F238E27FC236}">
                <a16:creationId xmlns:a16="http://schemas.microsoft.com/office/drawing/2014/main" id="{3FEC658C-2B3A-DBBD-1C90-84FB79C3396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541048" y="3810236"/>
            <a:ext cx="871730" cy="734569"/>
          </a:xfrm>
          <a:prstGeom prst="rect">
            <a:avLst/>
          </a:prstGeom>
        </p:spPr>
      </p:pic>
      <p:pic>
        <p:nvPicPr>
          <p:cNvPr id="197" name="図 196">
            <a:extLst>
              <a:ext uri="{FF2B5EF4-FFF2-40B4-BE49-F238E27FC236}">
                <a16:creationId xmlns:a16="http://schemas.microsoft.com/office/drawing/2014/main" id="{87895D81-8240-96A6-2D00-F2E7345985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6820" y="3402018"/>
            <a:ext cx="277369" cy="338329"/>
          </a:xfrm>
          <a:prstGeom prst="rect">
            <a:avLst/>
          </a:prstGeom>
        </p:spPr>
      </p:pic>
      <p:sp>
        <p:nvSpPr>
          <p:cNvPr id="198" name="テキスト ボックス 197">
            <a:extLst>
              <a:ext uri="{FF2B5EF4-FFF2-40B4-BE49-F238E27FC236}">
                <a16:creationId xmlns:a16="http://schemas.microsoft.com/office/drawing/2014/main" id="{63C9B869-0099-EE67-D4BE-FD4829816E14}"/>
              </a:ext>
            </a:extLst>
          </p:cNvPr>
          <p:cNvSpPr txBox="1"/>
          <p:nvPr/>
        </p:nvSpPr>
        <p:spPr>
          <a:xfrm>
            <a:off x="5067054" y="3386034"/>
            <a:ext cx="185882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ポジションマーク　</a:t>
            </a:r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ニオイカット消火　</a:t>
            </a:r>
            <a:endParaRPr lang="en-US" altLang="ja-JP" sz="500" b="1" i="0" u="none" strike="noStrike" spc="-20" dirty="0">
              <a:solidFill>
                <a:srgbClr val="1407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/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カラー点火／スピード消火ボタン　　</a:t>
            </a:r>
            <a:r>
              <a:rPr lang="ja-JP" altLang="en-US" sz="40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燃焼リング付バーナ 　</a:t>
            </a:r>
            <a:endParaRPr lang="en-US" altLang="ja-JP" sz="500" b="1" i="0" u="none" strike="noStrike" spc="-20" dirty="0">
              <a:solidFill>
                <a:srgbClr val="1407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/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給油サイン　</a:t>
            </a:r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給油時自動消火　</a:t>
            </a:r>
            <a:r>
              <a:rPr lang="ja-JP" altLang="en-US" sz="450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2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対震自動消火装置</a:t>
            </a:r>
            <a:endParaRPr lang="ja-JP" altLang="en-US" sz="500" b="1" spc="-2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00" name="図 199">
            <a:extLst>
              <a:ext uri="{FF2B5EF4-FFF2-40B4-BE49-F238E27FC236}">
                <a16:creationId xmlns:a16="http://schemas.microsoft.com/office/drawing/2014/main" id="{4B40DB69-9F4B-5D13-9DD8-86A8146CE99F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072210" y="3810194"/>
            <a:ext cx="1057658" cy="289561"/>
          </a:xfrm>
          <a:prstGeom prst="rect">
            <a:avLst/>
          </a:prstGeom>
        </p:spPr>
      </p:pic>
      <p:sp>
        <p:nvSpPr>
          <p:cNvPr id="201" name="テキスト ボックス 200">
            <a:extLst>
              <a:ext uri="{FF2B5EF4-FFF2-40B4-BE49-F238E27FC236}">
                <a16:creationId xmlns:a16="http://schemas.microsoft.com/office/drawing/2014/main" id="{403E5D9F-8083-1B8E-45C2-FBC4BEB7AA7F}"/>
              </a:ext>
            </a:extLst>
          </p:cNvPr>
          <p:cNvSpPr txBox="1"/>
          <p:nvPr/>
        </p:nvSpPr>
        <p:spPr>
          <a:xfrm>
            <a:off x="6643680" y="3701628"/>
            <a:ext cx="6088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10</a:t>
            </a:r>
            <a:r>
              <a:rPr lang="ja-JP" altLang="en-US" sz="6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panose="020B0604020202020204" pitchFamily="34" charset="0"/>
              </a:rPr>
              <a:t>畳</a:t>
            </a:r>
            <a:r>
              <a:rPr lang="ja-JP" altLang="en-US" sz="5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まで</a:t>
            </a:r>
            <a:endParaRPr lang="ja-JP" altLang="en-US" sz="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02" name="テキスト ボックス 201">
            <a:extLst>
              <a:ext uri="{FF2B5EF4-FFF2-40B4-BE49-F238E27FC236}">
                <a16:creationId xmlns:a16="http://schemas.microsoft.com/office/drawing/2014/main" id="{57EAF1A9-DD6F-D5B0-4801-3F64180C3405}"/>
              </a:ext>
            </a:extLst>
          </p:cNvPr>
          <p:cNvSpPr txBox="1"/>
          <p:nvPr/>
        </p:nvSpPr>
        <p:spPr>
          <a:xfrm>
            <a:off x="6002436" y="3755489"/>
            <a:ext cx="3900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木造</a:t>
            </a:r>
            <a:endParaRPr lang="en-US" altLang="ja-JP" sz="450" dirty="0">
              <a:solidFill>
                <a:srgbClr val="1407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（戸建）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03" name="テキスト ボックス 202">
            <a:extLst>
              <a:ext uri="{FF2B5EF4-FFF2-40B4-BE49-F238E27FC236}">
                <a16:creationId xmlns:a16="http://schemas.microsoft.com/office/drawing/2014/main" id="{7B6754FA-4126-BDB0-A836-5F56F8213DF5}"/>
              </a:ext>
            </a:extLst>
          </p:cNvPr>
          <p:cNvSpPr txBox="1"/>
          <p:nvPr/>
        </p:nvSpPr>
        <p:spPr>
          <a:xfrm>
            <a:off x="6217873" y="3688602"/>
            <a:ext cx="4752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</a:t>
            </a:r>
            <a:r>
              <a:rPr lang="ja-JP" altLang="en-US" sz="6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畳</a:t>
            </a:r>
            <a:endParaRPr lang="ja-JP" altLang="en-US" sz="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04" name="テキスト ボックス 203">
            <a:extLst>
              <a:ext uri="{FF2B5EF4-FFF2-40B4-BE49-F238E27FC236}">
                <a16:creationId xmlns:a16="http://schemas.microsoft.com/office/drawing/2014/main" id="{061F1AB9-474C-C9CF-967A-DA022F302229}"/>
              </a:ext>
            </a:extLst>
          </p:cNvPr>
          <p:cNvSpPr txBox="1"/>
          <p:nvPr/>
        </p:nvSpPr>
        <p:spPr>
          <a:xfrm>
            <a:off x="6473301" y="3770384"/>
            <a:ext cx="3756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"/>
              </a:lnSpc>
            </a:pPr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コンク</a:t>
            </a:r>
            <a:endParaRPr lang="en-US" altLang="ja-JP" sz="450" b="0" i="0" u="none" strike="noStrike" baseline="0" dirty="0">
              <a:solidFill>
                <a:srgbClr val="1407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lnSpc>
                <a:spcPts val="400"/>
              </a:lnSpc>
            </a:pPr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リート</a:t>
            </a:r>
            <a:endParaRPr lang="en-US" altLang="ja-JP" sz="450" dirty="0">
              <a:solidFill>
                <a:srgbClr val="1407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lnSpc>
                <a:spcPts val="400"/>
              </a:lnSpc>
            </a:pPr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（集合）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05" name="テキスト ボックス 204">
            <a:extLst>
              <a:ext uri="{FF2B5EF4-FFF2-40B4-BE49-F238E27FC236}">
                <a16:creationId xmlns:a16="http://schemas.microsoft.com/office/drawing/2014/main" id="{A5F2AC58-913B-8EA6-355F-86A2B16AE420}"/>
              </a:ext>
            </a:extLst>
          </p:cNvPr>
          <p:cNvSpPr txBox="1"/>
          <p:nvPr/>
        </p:nvSpPr>
        <p:spPr>
          <a:xfrm>
            <a:off x="5188686" y="4484714"/>
            <a:ext cx="497039" cy="1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S</a:t>
            </a:r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）シルバー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207" name="図 206">
            <a:extLst>
              <a:ext uri="{FF2B5EF4-FFF2-40B4-BE49-F238E27FC236}">
                <a16:creationId xmlns:a16="http://schemas.microsoft.com/office/drawing/2014/main" id="{7BAACBD2-95F7-C34C-6A82-3998DC51A11A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268331" y="3736488"/>
            <a:ext cx="633985" cy="78029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4CE2398-0117-FA4D-7148-53C05ABAEA77}"/>
              </a:ext>
            </a:extLst>
          </p:cNvPr>
          <p:cNvSpPr txBox="1"/>
          <p:nvPr/>
        </p:nvSpPr>
        <p:spPr>
          <a:xfrm>
            <a:off x="5981960" y="4101200"/>
            <a:ext cx="91923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900" b="1" i="0" u="none" strike="noStrike" baseline="0" dirty="0" smtClean="0">
                <a:solidFill>
                  <a:srgbClr val="140700"/>
                </a:solidFill>
                <a:latin typeface="Helvetica-Bold"/>
              </a:rPr>
              <a:t>SX-2823</a:t>
            </a:r>
            <a:r>
              <a:rPr lang="en-US" altLang="ja-JP" sz="900" b="1" i="0" u="none" strike="noStrike" spc="-150" baseline="0" dirty="0" smtClean="0">
                <a:solidFill>
                  <a:srgbClr val="140700"/>
                </a:solidFill>
                <a:latin typeface="Helvetica-Bold"/>
              </a:rPr>
              <a:t>Y</a:t>
            </a:r>
            <a:r>
              <a:rPr lang="ja-JP" altLang="en-US" sz="500" b="1" i="0" u="none" strike="noStrike" baseline="0" dirty="0" smtClean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FutoGoB101Pro-Bold"/>
                <a:ea typeface="ＭＳ Ｐゴシック" panose="020B0600070205080204" pitchFamily="50" charset="-128"/>
              </a:rPr>
              <a:t>（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FutoGoB101Pro-Bold"/>
              </a:rPr>
              <a:t>Ｓ</a:t>
            </a:r>
            <a:r>
              <a:rPr lang="ja-JP" altLang="en-US" sz="500" b="1" i="0" u="none" strike="noStrike" kern="0" spc="-100" dirty="0">
                <a:solidFill>
                  <a:srgbClr val="140700"/>
                </a:solidFill>
                <a:latin typeface="FutoGoB101Pro-Bold"/>
                <a:ea typeface="ＭＳ Ｐゴシック" panose="020B0600070205080204" pitchFamily="50" charset="-128"/>
              </a:rPr>
              <a:t>）</a:t>
            </a:r>
            <a:endParaRPr lang="ja-JP" altLang="en-US" sz="500" dirty="0">
              <a:latin typeface="FutoGoB101Pro-Bold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1321DBB-8BE0-CA50-3198-576AA18394F6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297764" y="5284843"/>
            <a:ext cx="1018034" cy="31089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68CFD08-2E30-8693-FDAF-2931587E67B0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334814" y="5285402"/>
            <a:ext cx="1042418" cy="31089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275C886-024C-1172-3144-6E2282281A93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879171" y="5027317"/>
            <a:ext cx="597409" cy="21640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CE99A97-4E18-E577-F539-4593BA4F60C0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61195" y="5262580"/>
            <a:ext cx="573025" cy="76505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CDCD7FB8-DEB0-6593-8629-8AA1C4AAD158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574575" y="5263250"/>
            <a:ext cx="545593" cy="78029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0EB3F91-AF01-F393-4215-6497708E04B9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06507" y="4755351"/>
            <a:ext cx="4072136" cy="231648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DC99EBCA-4BC2-1DAF-4B98-C1B89F074D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7302" y="4699843"/>
            <a:ext cx="310897" cy="310897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0CD643B-1F67-87B6-D305-FA191D4426DD}"/>
              </a:ext>
            </a:extLst>
          </p:cNvPr>
          <p:cNvSpPr txBox="1"/>
          <p:nvPr/>
        </p:nvSpPr>
        <p:spPr>
          <a:xfrm>
            <a:off x="2525036" y="4715843"/>
            <a:ext cx="18443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遠赤外線の確かな暖かさ。</a:t>
            </a:r>
            <a:endParaRPr lang="en-US" altLang="ja-JP" sz="700" b="1" i="0" u="none" strike="noStrike" baseline="0" dirty="0">
              <a:solidFill>
                <a:srgbClr val="1407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700" b="1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インテリア暖房としても大好評。</a:t>
            </a:r>
            <a:endParaRPr lang="ja-JP" altLang="en-US" sz="7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A1F8EFA-CCD2-B63B-E190-55700090651F}"/>
              </a:ext>
            </a:extLst>
          </p:cNvPr>
          <p:cNvSpPr txBox="1"/>
          <p:nvPr/>
        </p:nvSpPr>
        <p:spPr>
          <a:xfrm>
            <a:off x="318952" y="5025739"/>
            <a:ext cx="1745965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450" i="0" u="none" strike="noStrike" spc="-50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50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遠赤外線</a:t>
            </a:r>
            <a:r>
              <a:rPr lang="ja-JP" altLang="en-US" sz="450" i="0" u="none" strike="noStrike" spc="-50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　◆</a:t>
            </a:r>
            <a:r>
              <a:rPr lang="ja-JP" altLang="en-US" sz="500" b="1" i="0" u="none" strike="noStrike" spc="-50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カラー点火つまみ</a:t>
            </a:r>
            <a:r>
              <a:rPr lang="ja-JP" altLang="en-US" sz="500" b="1" spc="-5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 </a:t>
            </a:r>
            <a:r>
              <a:rPr lang="ja-JP" altLang="en-US" sz="450" i="0" u="none" strike="noStrike" spc="-50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50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対震自動消火装置</a:t>
            </a:r>
            <a:endParaRPr lang="ja-JP" altLang="en-US" sz="500" b="1" spc="-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11CCF15-B5E8-6899-1B19-D934D3CE9ADA}"/>
              </a:ext>
            </a:extLst>
          </p:cNvPr>
          <p:cNvSpPr txBox="1"/>
          <p:nvPr/>
        </p:nvSpPr>
        <p:spPr>
          <a:xfrm>
            <a:off x="2414293" y="5029448"/>
            <a:ext cx="1745965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450" i="0" u="none" strike="noStrike" spc="-50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50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遠赤外線  </a:t>
            </a:r>
            <a:r>
              <a:rPr lang="ja-JP" altLang="en-US" sz="450" i="0" u="none" strike="noStrike" spc="-50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◆</a:t>
            </a:r>
            <a:r>
              <a:rPr lang="ja-JP" altLang="en-US" sz="500" b="1" i="0" u="none" strike="noStrike" spc="-50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カラー点火つまみ</a:t>
            </a:r>
            <a:r>
              <a:rPr lang="ja-JP" altLang="en-US" sz="500" b="1" spc="-5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 </a:t>
            </a:r>
            <a:r>
              <a:rPr lang="ja-JP" altLang="en-US" sz="450" i="0" u="none" strike="noStrike" spc="-50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50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対震自動消火装置</a:t>
            </a:r>
            <a:endParaRPr lang="ja-JP" altLang="en-US" sz="500" b="1" spc="-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4EE6045-332E-2C78-36B9-73B404391DD6}"/>
              </a:ext>
            </a:extLst>
          </p:cNvPr>
          <p:cNvSpPr txBox="1"/>
          <p:nvPr/>
        </p:nvSpPr>
        <p:spPr>
          <a:xfrm>
            <a:off x="1658055" y="5235007"/>
            <a:ext cx="4752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"/>
              </a:lnSpc>
            </a:pPr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コンク</a:t>
            </a:r>
            <a:endParaRPr lang="en-US" altLang="ja-JP" sz="450" b="0" i="0" u="none" strike="noStrike" baseline="0" dirty="0">
              <a:solidFill>
                <a:srgbClr val="1407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lnSpc>
                <a:spcPts val="400"/>
              </a:lnSpc>
            </a:pPr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リート</a:t>
            </a:r>
            <a:endParaRPr lang="en-US" altLang="ja-JP" sz="450" dirty="0">
              <a:solidFill>
                <a:srgbClr val="1407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lnSpc>
                <a:spcPts val="400"/>
              </a:lnSpc>
            </a:pPr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（集合）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EFA9DF3-245B-4C46-BB7E-C1CFC27AC55A}"/>
              </a:ext>
            </a:extLst>
          </p:cNvPr>
          <p:cNvSpPr txBox="1"/>
          <p:nvPr/>
        </p:nvSpPr>
        <p:spPr>
          <a:xfrm>
            <a:off x="1210617" y="5230369"/>
            <a:ext cx="3900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木造</a:t>
            </a:r>
            <a:endParaRPr lang="en-US" altLang="ja-JP" sz="450" dirty="0">
              <a:solidFill>
                <a:srgbClr val="1407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（戸建）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41F6FBB9-11A8-3CFF-71A6-81195DAEFEE2}"/>
              </a:ext>
            </a:extLst>
          </p:cNvPr>
          <p:cNvSpPr txBox="1"/>
          <p:nvPr/>
        </p:nvSpPr>
        <p:spPr>
          <a:xfrm>
            <a:off x="1371377" y="5176016"/>
            <a:ext cx="4752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13</a:t>
            </a:r>
            <a:r>
              <a:rPr lang="ja-JP" altLang="en-US" sz="6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畳</a:t>
            </a:r>
            <a:endParaRPr lang="ja-JP" altLang="en-US" sz="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A5143B01-43EA-D4EC-D58E-B32E406ECB4B}"/>
              </a:ext>
            </a:extLst>
          </p:cNvPr>
          <p:cNvSpPr txBox="1"/>
          <p:nvPr/>
        </p:nvSpPr>
        <p:spPr>
          <a:xfrm>
            <a:off x="1861283" y="5177087"/>
            <a:ext cx="6088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18</a:t>
            </a:r>
            <a:r>
              <a:rPr lang="ja-JP" altLang="en-US" sz="6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panose="020B0604020202020204" pitchFamily="34" charset="0"/>
              </a:rPr>
              <a:t>畳</a:t>
            </a:r>
            <a:r>
              <a:rPr lang="ja-JP" altLang="en-US" sz="5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まで</a:t>
            </a:r>
            <a:endParaRPr lang="ja-JP" altLang="en-US" sz="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EDA1CF8B-28EB-A219-4227-B1029A77862E}"/>
              </a:ext>
            </a:extLst>
          </p:cNvPr>
          <p:cNvSpPr txBox="1"/>
          <p:nvPr/>
        </p:nvSpPr>
        <p:spPr>
          <a:xfrm>
            <a:off x="1740388" y="5450820"/>
            <a:ext cx="463120" cy="192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650" i="0" u="none" strike="noStrike" baseline="0" dirty="0">
                <a:solidFill>
                  <a:srgbClr val="140700"/>
                </a:solidFill>
                <a:latin typeface="UDShinGoPro-DeBold"/>
              </a:rPr>
              <a:t>5.14kW</a:t>
            </a:r>
            <a:endParaRPr lang="ja-JP" altLang="en-US" sz="650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5A3B662-FCDD-6505-E424-14305BCC5BE9}"/>
              </a:ext>
            </a:extLst>
          </p:cNvPr>
          <p:cNvSpPr txBox="1"/>
          <p:nvPr/>
        </p:nvSpPr>
        <p:spPr>
          <a:xfrm>
            <a:off x="1207761" y="5734445"/>
            <a:ext cx="10113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900" b="1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36,080</a:t>
            </a:r>
            <a:r>
              <a:rPr lang="zh-CN" altLang="en-US" sz="500" b="1" i="0" u="none" strike="noStrike" spc="-300" baseline="0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円</a:t>
            </a:r>
            <a:r>
              <a:rPr lang="zh-CN" altLang="en-US" sz="500" b="1" i="0" u="none" strike="noStrike" baseline="0" dirty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（税抜</a:t>
            </a:r>
            <a:r>
              <a:rPr lang="en-US" altLang="ja-JP" sz="500" b="1" i="0" u="none" strike="noStrike" baseline="0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32</a:t>
            </a:r>
            <a:r>
              <a:rPr lang="en-US" altLang="zh-CN" sz="500" b="1" i="0" u="none" strike="noStrike" baseline="0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,800</a:t>
            </a:r>
            <a:r>
              <a:rPr lang="zh-CN" altLang="en-US" sz="500" b="1" i="0" u="none" strike="noStrike" baseline="0" dirty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円）</a:t>
            </a:r>
            <a:endParaRPr lang="ja-JP" altLang="en-US" sz="500" b="1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6F3DD4E-DAF2-9BBA-5274-550C1940DDDA}"/>
              </a:ext>
            </a:extLst>
          </p:cNvPr>
          <p:cNvSpPr txBox="1"/>
          <p:nvPr/>
        </p:nvSpPr>
        <p:spPr>
          <a:xfrm>
            <a:off x="1212141" y="5554015"/>
            <a:ext cx="80732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900" b="1" i="0" u="none" strike="noStrike" baseline="0" dirty="0" smtClean="0">
                <a:solidFill>
                  <a:srgbClr val="140700"/>
                </a:solidFill>
                <a:latin typeface="Helvetica-Bold"/>
              </a:rPr>
              <a:t>SL-512</a:t>
            </a:r>
            <a:r>
              <a:rPr lang="en-US" altLang="ja-JP" sz="900" b="1" spc="-150" dirty="0">
                <a:solidFill>
                  <a:srgbClr val="140700"/>
                </a:solidFill>
                <a:latin typeface="Helvetica-Bold"/>
              </a:rPr>
              <a:t>3</a:t>
            </a:r>
            <a:r>
              <a:rPr lang="ja-JP" altLang="en-US" sz="500" b="1" i="0" u="none" strike="noStrike" baseline="0" dirty="0" smtClean="0">
                <a:solidFill>
                  <a:srgbClr val="140700"/>
                </a:solidFill>
                <a:latin typeface="FutoGoB101Pro-Bold"/>
              </a:rPr>
              <a:t>（</a:t>
            </a:r>
            <a:r>
              <a:rPr lang="en-US" altLang="ja-JP" sz="500" b="1" i="0" u="none" strike="noStrike" baseline="0" dirty="0">
                <a:solidFill>
                  <a:srgbClr val="140700"/>
                </a:solidFill>
                <a:latin typeface="FutoGoB101Pro-Bold"/>
              </a:rPr>
              <a:t>W</a:t>
            </a:r>
            <a:r>
              <a:rPr lang="ja-JP" altLang="en-US" sz="500" b="1" i="0" u="none" strike="noStrike" spc="-300" baseline="0" dirty="0">
                <a:solidFill>
                  <a:srgbClr val="140700"/>
                </a:solidFill>
                <a:latin typeface="FutoGoB101Pro-Bold"/>
              </a:rPr>
              <a:t>）</a:t>
            </a:r>
            <a:endParaRPr lang="ja-JP" altLang="en-US" sz="500" dirty="0">
              <a:latin typeface="FutoGoB101Pro-Bold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2CACD5DD-8AD1-0F73-1521-78E0D502110B}"/>
              </a:ext>
            </a:extLst>
          </p:cNvPr>
          <p:cNvSpPr txBox="1"/>
          <p:nvPr/>
        </p:nvSpPr>
        <p:spPr>
          <a:xfrm>
            <a:off x="1228860" y="5684773"/>
            <a:ext cx="511527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希望小売価格</a:t>
            </a:r>
            <a:endParaRPr lang="ja-JP" altLang="en-US" sz="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EDFBE95-9E47-F26F-A552-BC386B0C48F7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799266" y="5020531"/>
            <a:ext cx="597409" cy="21640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2650F8F-8621-372D-19CC-4C9E140004B3}"/>
              </a:ext>
            </a:extLst>
          </p:cNvPr>
          <p:cNvSpPr txBox="1"/>
          <p:nvPr/>
        </p:nvSpPr>
        <p:spPr>
          <a:xfrm>
            <a:off x="3244579" y="5230369"/>
            <a:ext cx="3900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木造</a:t>
            </a:r>
            <a:endParaRPr lang="en-US" altLang="ja-JP" sz="450" dirty="0">
              <a:solidFill>
                <a:srgbClr val="1407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（戸建）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4AF07B1-37B6-2561-5566-FA2E8D745136}"/>
              </a:ext>
            </a:extLst>
          </p:cNvPr>
          <p:cNvSpPr txBox="1"/>
          <p:nvPr/>
        </p:nvSpPr>
        <p:spPr>
          <a:xfrm>
            <a:off x="3412341" y="5176016"/>
            <a:ext cx="4752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17</a:t>
            </a:r>
            <a:r>
              <a:rPr lang="ja-JP" altLang="en-US" sz="6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畳</a:t>
            </a:r>
            <a:endParaRPr lang="ja-JP" altLang="en-US" sz="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942BF04-B99B-07F0-CD34-C1C33B6A75E7}"/>
              </a:ext>
            </a:extLst>
          </p:cNvPr>
          <p:cNvSpPr txBox="1"/>
          <p:nvPr/>
        </p:nvSpPr>
        <p:spPr>
          <a:xfrm>
            <a:off x="3730764" y="5235007"/>
            <a:ext cx="3769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"/>
              </a:lnSpc>
            </a:pPr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コンク</a:t>
            </a:r>
            <a:endParaRPr lang="en-US" altLang="ja-JP" sz="450" b="0" i="0" u="none" strike="noStrike" baseline="0" dirty="0">
              <a:solidFill>
                <a:srgbClr val="1407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lnSpc>
                <a:spcPts val="400"/>
              </a:lnSpc>
            </a:pPr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リート</a:t>
            </a:r>
            <a:endParaRPr lang="en-US" altLang="ja-JP" sz="450" dirty="0">
              <a:solidFill>
                <a:srgbClr val="1407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lnSpc>
                <a:spcPts val="400"/>
              </a:lnSpc>
            </a:pPr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（集合）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923ED1B-DADF-8C2A-436D-64335219F080}"/>
              </a:ext>
            </a:extLst>
          </p:cNvPr>
          <p:cNvSpPr txBox="1"/>
          <p:nvPr/>
        </p:nvSpPr>
        <p:spPr>
          <a:xfrm>
            <a:off x="3919232" y="5177087"/>
            <a:ext cx="6088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23</a:t>
            </a:r>
            <a:r>
              <a:rPr lang="ja-JP" altLang="en-US" sz="5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畳まで</a:t>
            </a:r>
            <a:endParaRPr lang="ja-JP" altLang="en-US" sz="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F5BE512-9A3B-3A5F-3690-8FE13F676F0A}"/>
              </a:ext>
            </a:extLst>
          </p:cNvPr>
          <p:cNvSpPr txBox="1"/>
          <p:nvPr/>
        </p:nvSpPr>
        <p:spPr>
          <a:xfrm>
            <a:off x="3234889" y="5554015"/>
            <a:ext cx="80732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900" b="1" i="0" u="none" strike="noStrike" baseline="0" dirty="0" smtClean="0">
                <a:solidFill>
                  <a:srgbClr val="140700"/>
                </a:solidFill>
                <a:latin typeface="Helvetica-Bold"/>
              </a:rPr>
              <a:t>SL-662</a:t>
            </a:r>
            <a:r>
              <a:rPr lang="en-US" altLang="ja-JP" sz="900" b="1" spc="-150" dirty="0">
                <a:solidFill>
                  <a:srgbClr val="140700"/>
                </a:solidFill>
                <a:latin typeface="Helvetica-Bold"/>
              </a:rPr>
              <a:t>3</a:t>
            </a:r>
            <a:r>
              <a:rPr lang="ja-JP" altLang="en-US" sz="500" b="1" i="0" u="none" strike="noStrike" baseline="0" dirty="0" smtClean="0">
                <a:solidFill>
                  <a:srgbClr val="140700"/>
                </a:solidFill>
                <a:latin typeface="FutoGoB101Pro-Bold"/>
              </a:rPr>
              <a:t>（</a:t>
            </a:r>
            <a:r>
              <a:rPr lang="en-US" altLang="ja-JP" sz="500" b="1" i="0" u="none" strike="noStrike" baseline="0" dirty="0">
                <a:solidFill>
                  <a:srgbClr val="140700"/>
                </a:solidFill>
                <a:latin typeface="FutoGoB101Pro-Bold"/>
              </a:rPr>
              <a:t>W</a:t>
            </a:r>
            <a:r>
              <a:rPr lang="ja-JP" altLang="en-US" sz="500" b="1" i="0" u="none" strike="noStrike" spc="-300" baseline="0" dirty="0">
                <a:solidFill>
                  <a:srgbClr val="140700"/>
                </a:solidFill>
                <a:latin typeface="FutoGoB101Pro-Bold"/>
              </a:rPr>
              <a:t>）</a:t>
            </a:r>
            <a:endParaRPr lang="ja-JP" altLang="en-US" sz="500" dirty="0">
              <a:latin typeface="FutoGoB101Pro-Bold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AC88314-8B1A-8D8F-A5FE-2993F47479DB}"/>
              </a:ext>
            </a:extLst>
          </p:cNvPr>
          <p:cNvSpPr txBox="1"/>
          <p:nvPr/>
        </p:nvSpPr>
        <p:spPr>
          <a:xfrm>
            <a:off x="3251260" y="5684773"/>
            <a:ext cx="511527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希望小売価格</a:t>
            </a:r>
            <a:endParaRPr lang="ja-JP" altLang="en-US" sz="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77273FB-B976-5D87-45A3-120020859F5C}"/>
              </a:ext>
            </a:extLst>
          </p:cNvPr>
          <p:cNvSpPr txBox="1"/>
          <p:nvPr/>
        </p:nvSpPr>
        <p:spPr>
          <a:xfrm>
            <a:off x="3251260" y="5734445"/>
            <a:ext cx="10113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900" b="1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37,180</a:t>
            </a:r>
            <a:r>
              <a:rPr lang="zh-CN" altLang="en-US" sz="500" b="1" i="0" u="none" strike="noStrike" spc="-300" baseline="0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円</a:t>
            </a:r>
            <a:r>
              <a:rPr lang="zh-CN" altLang="en-US" sz="500" b="1" i="0" u="none" strike="noStrike" baseline="0" dirty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（税抜</a:t>
            </a:r>
            <a:r>
              <a:rPr lang="en-US" altLang="ja-JP" sz="500" b="1" i="0" u="none" strike="noStrike" baseline="0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33</a:t>
            </a:r>
            <a:r>
              <a:rPr lang="en-US" altLang="zh-CN" sz="500" b="1" i="0" u="none" strike="noStrike" baseline="0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,800</a:t>
            </a:r>
            <a:r>
              <a:rPr lang="zh-CN" altLang="en-US" sz="500" b="1" i="0" u="none" strike="noStrike" baseline="0" dirty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円）</a:t>
            </a:r>
            <a:endParaRPr lang="ja-JP" altLang="en-US" sz="500" b="1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2344374A-B84A-3076-9324-9F84BCAC6ED4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595493" y="4762027"/>
            <a:ext cx="2657861" cy="231648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38BD0B8-3774-AEB2-AF18-5A39DEB80170}"/>
              </a:ext>
            </a:extLst>
          </p:cNvPr>
          <p:cNvSpPr txBox="1"/>
          <p:nvPr/>
        </p:nvSpPr>
        <p:spPr>
          <a:xfrm>
            <a:off x="6107533" y="4717826"/>
            <a:ext cx="11146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電源不要で、煮炊きや</a:t>
            </a:r>
            <a:endParaRPr lang="en-US" altLang="ja-JP" sz="700" b="1" i="0" u="none" strike="noStrike" baseline="0" dirty="0">
              <a:solidFill>
                <a:srgbClr val="1407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700" b="1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湯沸かしができます。</a:t>
            </a:r>
            <a:endParaRPr lang="ja-JP" altLang="en-US" sz="7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8DD3297F-0202-2540-6326-CD9FCA961A2C}"/>
              </a:ext>
            </a:extLst>
          </p:cNvPr>
          <p:cNvSpPr txBox="1"/>
          <p:nvPr/>
        </p:nvSpPr>
        <p:spPr>
          <a:xfrm>
            <a:off x="4732626" y="5021343"/>
            <a:ext cx="1463155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450" i="0" u="none" strike="noStrike" spc="-50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50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カラー点火つまみ</a:t>
            </a:r>
            <a:r>
              <a:rPr lang="ja-JP" altLang="en-US" sz="500" b="1" spc="-5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450" i="0" u="none" strike="noStrike" spc="-50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500" b="1" i="0" u="none" strike="noStrike" spc="-50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対震自動消火装置</a:t>
            </a:r>
            <a:endParaRPr lang="ja-JP" altLang="en-US" sz="500" b="1" spc="-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8EA02D60-3EF2-9B60-4CD1-402F77164C03}"/>
              </a:ext>
            </a:extLst>
          </p:cNvPr>
          <p:cNvSpPr txBox="1"/>
          <p:nvPr/>
        </p:nvSpPr>
        <p:spPr>
          <a:xfrm>
            <a:off x="5572008" y="5744677"/>
            <a:ext cx="414722" cy="1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</a:t>
            </a:r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）木目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D89EFB6E-B32B-59CC-E147-D5A9B80F5CD2}"/>
              </a:ext>
            </a:extLst>
          </p:cNvPr>
          <p:cNvSpPr txBox="1"/>
          <p:nvPr/>
        </p:nvSpPr>
        <p:spPr>
          <a:xfrm>
            <a:off x="5247633" y="5698642"/>
            <a:ext cx="534869" cy="1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53" name="図 52">
            <a:extLst>
              <a:ext uri="{FF2B5EF4-FFF2-40B4-BE49-F238E27FC236}">
                <a16:creationId xmlns:a16="http://schemas.microsoft.com/office/drawing/2014/main" id="{7B5B87A2-9C4F-D5E5-9958-CCEE962C1736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975397" y="5198725"/>
            <a:ext cx="704307" cy="648112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07CAF87B-6BB5-9EAC-B01D-D8F42EADD4B5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951461" y="5169516"/>
            <a:ext cx="899162" cy="124968"/>
          </a:xfrm>
          <a:prstGeom prst="rect">
            <a:avLst/>
          </a:prstGeom>
        </p:spPr>
      </p:pic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5EE079BA-9086-B1A9-782C-14643FF226DA}"/>
              </a:ext>
            </a:extLst>
          </p:cNvPr>
          <p:cNvSpPr txBox="1"/>
          <p:nvPr/>
        </p:nvSpPr>
        <p:spPr>
          <a:xfrm>
            <a:off x="3784528" y="5446050"/>
            <a:ext cx="463120" cy="192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650" i="0" u="none" strike="noStrike" baseline="0" dirty="0">
                <a:solidFill>
                  <a:srgbClr val="140700"/>
                </a:solidFill>
                <a:latin typeface="UDShinGoPro-DeBold"/>
              </a:rPr>
              <a:t>6.59kW</a:t>
            </a:r>
            <a:endParaRPr lang="ja-JP" altLang="en-US" sz="650" dirty="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D88C6AA0-0FA6-638E-CB01-B37EA6B82949}"/>
              </a:ext>
            </a:extLst>
          </p:cNvPr>
          <p:cNvSpPr txBox="1"/>
          <p:nvPr/>
        </p:nvSpPr>
        <p:spPr>
          <a:xfrm>
            <a:off x="6260818" y="5132377"/>
            <a:ext cx="463120" cy="192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650" i="0" u="none" strike="noStrike" baseline="0" dirty="0">
                <a:solidFill>
                  <a:srgbClr val="140700"/>
                </a:solidFill>
                <a:latin typeface="UDShinGoPro-DeBold"/>
              </a:rPr>
              <a:t>1.59kW</a:t>
            </a:r>
            <a:endParaRPr lang="ja-JP" altLang="en-US" sz="650" dirty="0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5C387538-E762-F7F9-97D2-42BB3667A5EE}"/>
              </a:ext>
            </a:extLst>
          </p:cNvPr>
          <p:cNvSpPr txBox="1"/>
          <p:nvPr/>
        </p:nvSpPr>
        <p:spPr>
          <a:xfrm>
            <a:off x="5878727" y="5248434"/>
            <a:ext cx="9372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900" b="1" i="0" u="none" strike="noStrike" baseline="0" dirty="0" smtClean="0">
                <a:solidFill>
                  <a:srgbClr val="140700"/>
                </a:solidFill>
                <a:latin typeface="Helvetica-Bold"/>
              </a:rPr>
              <a:t>KT-1623</a:t>
            </a:r>
            <a:r>
              <a:rPr lang="ja-JP" altLang="en-US" sz="500" b="1" i="0" u="none" strike="noStrike" kern="0" spc="-100" dirty="0" smtClean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500" b="1" i="0" u="none" strike="noStrike" baseline="0" dirty="0" smtClean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500" b="1" i="0" u="none" strike="noStrike" baseline="0" dirty="0">
                <a:solidFill>
                  <a:srgbClr val="140700"/>
                </a:solidFill>
                <a:latin typeface="FutoGoB101Pro-Bold"/>
                <a:ea typeface="ＭＳ Ｐゴシック" panose="020B0600070205080204" pitchFamily="50" charset="-128"/>
              </a:rPr>
              <a:t>（</a:t>
            </a:r>
            <a:r>
              <a:rPr lang="en-US" altLang="ja-JP" sz="500" b="1" i="0" u="none" strike="noStrike" baseline="0" dirty="0">
                <a:solidFill>
                  <a:srgbClr val="140700"/>
                </a:solidFill>
                <a:latin typeface="FutoGoB101Pro-Bold"/>
                <a:ea typeface="ＭＳ Ｐゴシック" panose="020B0600070205080204" pitchFamily="50" charset="-128"/>
              </a:rPr>
              <a:t>M</a:t>
            </a:r>
            <a:r>
              <a:rPr lang="ja-JP" altLang="en-US" sz="500" b="1" i="0" u="none" strike="noStrike" kern="0" spc="-100" dirty="0" smtClean="0">
                <a:solidFill>
                  <a:srgbClr val="140700"/>
                </a:solidFill>
                <a:latin typeface="FutoGoB101Pro-Bold"/>
                <a:ea typeface="ＭＳ Ｐゴシック" panose="020B0600070205080204" pitchFamily="50" charset="-128"/>
              </a:rPr>
              <a:t>）</a:t>
            </a:r>
            <a:endParaRPr lang="ja-JP" altLang="en-US" sz="500" dirty="0">
              <a:latin typeface="FutoGoB101Pro-Bold"/>
            </a:endParaRPr>
          </a:p>
          <a:p>
            <a:endParaRPr lang="ja-JP" altLang="en-US" sz="500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29FEAA2D-B2DF-B02F-F855-87E3D577E728}"/>
              </a:ext>
            </a:extLst>
          </p:cNvPr>
          <p:cNvSpPr txBox="1"/>
          <p:nvPr/>
        </p:nvSpPr>
        <p:spPr>
          <a:xfrm>
            <a:off x="5905319" y="5397221"/>
            <a:ext cx="511527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希望小売価格</a:t>
            </a:r>
            <a:endParaRPr lang="ja-JP" altLang="en-US" sz="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E7CE2391-B316-8325-98BB-2C4F38DE3924}"/>
              </a:ext>
            </a:extLst>
          </p:cNvPr>
          <p:cNvSpPr txBox="1"/>
          <p:nvPr/>
        </p:nvSpPr>
        <p:spPr>
          <a:xfrm>
            <a:off x="5892617" y="5444695"/>
            <a:ext cx="103260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900" b="1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26,180</a:t>
            </a:r>
            <a:r>
              <a:rPr lang="zh-CN" altLang="en-US" sz="500" b="1" i="0" u="none" strike="noStrike" spc="-300" baseline="0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円</a:t>
            </a:r>
            <a:r>
              <a:rPr lang="zh-CN" altLang="en-US" sz="500" b="1" i="0" u="none" strike="noStrike" baseline="0" dirty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（税抜</a:t>
            </a:r>
            <a:r>
              <a:rPr lang="en-US" altLang="ja-JP" sz="500" b="1" i="0" u="none" strike="noStrike" baseline="0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23</a:t>
            </a:r>
            <a:r>
              <a:rPr lang="en-US" altLang="zh-CN" sz="500" b="1" i="0" u="none" strike="noStrike" baseline="0" dirty="0" smtClean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,800</a:t>
            </a:r>
            <a:r>
              <a:rPr lang="zh-CN" altLang="en-US" sz="500" b="1" i="0" u="none" strike="noStrike" baseline="0" dirty="0">
                <a:solidFill>
                  <a:srgbClr val="1407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円）</a:t>
            </a:r>
            <a:endParaRPr lang="ja-JP" altLang="en-US" sz="500" b="1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pic>
        <p:nvPicPr>
          <p:cNvPr id="70" name="図 69">
            <a:extLst>
              <a:ext uri="{FF2B5EF4-FFF2-40B4-BE49-F238E27FC236}">
                <a16:creationId xmlns:a16="http://schemas.microsoft.com/office/drawing/2014/main" id="{54A235F9-387E-AD66-8144-302C1E5FDA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8348" y="5026430"/>
            <a:ext cx="310897" cy="310897"/>
          </a:xfrm>
          <a:prstGeom prst="rect">
            <a:avLst/>
          </a:prstGeom>
        </p:spPr>
      </p:pic>
      <p:pic>
        <p:nvPicPr>
          <p:cNvPr id="74" name="図 73">
            <a:extLst>
              <a:ext uri="{FF2B5EF4-FFF2-40B4-BE49-F238E27FC236}">
                <a16:creationId xmlns:a16="http://schemas.microsoft.com/office/drawing/2014/main" id="{C4F5A179-86C5-BEE8-FFB3-B42B9C32AC52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706703" y="5894563"/>
            <a:ext cx="2423165" cy="185928"/>
          </a:xfrm>
          <a:prstGeom prst="rect">
            <a:avLst/>
          </a:prstGeom>
        </p:spPr>
      </p:pic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8BD7EDE4-0A73-8577-E08F-4C1ECA06FF94}"/>
              </a:ext>
            </a:extLst>
          </p:cNvPr>
          <p:cNvSpPr txBox="1"/>
          <p:nvPr/>
        </p:nvSpPr>
        <p:spPr>
          <a:xfrm>
            <a:off x="4653325" y="5899315"/>
            <a:ext cx="272232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600" b="1" i="0" u="none" strike="noStrike" spc="-90" dirty="0">
                <a:solidFill>
                  <a:srgbClr val="140700"/>
                </a:solidFill>
                <a:latin typeface="ShinGoPro-Regular"/>
              </a:rPr>
              <a:t>注</a:t>
            </a:r>
            <a:r>
              <a:rPr lang="ja-JP" altLang="en-US" sz="600" b="1" i="0" u="none" strike="noStrike" spc="-300" dirty="0">
                <a:solidFill>
                  <a:srgbClr val="140700"/>
                </a:solidFill>
                <a:latin typeface="ShinGoPro-Regular"/>
              </a:rPr>
              <a:t>）</a:t>
            </a:r>
            <a:r>
              <a:rPr lang="ja-JP" altLang="en-US" sz="600" b="1" i="0" u="none" strike="noStrike" spc="-70" dirty="0">
                <a:solidFill>
                  <a:srgbClr val="140700"/>
                </a:solidFill>
                <a:latin typeface="ShinGoPro-Regular"/>
              </a:rPr>
              <a:t>ポータブル石油ストーブ・石油こんろは、全機種乾電池が別売となります。</a:t>
            </a:r>
            <a:endParaRPr lang="ja-JP" altLang="en-US" sz="600" b="1" spc="-7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81" name="図 80">
            <a:extLst>
              <a:ext uri="{FF2B5EF4-FFF2-40B4-BE49-F238E27FC236}">
                <a16:creationId xmlns:a16="http://schemas.microsoft.com/office/drawing/2014/main" id="{3971BC0F-0DC1-67A2-3EAA-CB8DE9817632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306507" y="6349606"/>
            <a:ext cx="4370841" cy="231648"/>
          </a:xfrm>
          <a:prstGeom prst="rect">
            <a:avLst/>
          </a:prstGeom>
        </p:spPr>
      </p:pic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46CF5D0B-B2D0-6E36-4FA4-205D6F7C6373}"/>
              </a:ext>
            </a:extLst>
          </p:cNvPr>
          <p:cNvSpPr txBox="1"/>
          <p:nvPr/>
        </p:nvSpPr>
        <p:spPr>
          <a:xfrm>
            <a:off x="2056305" y="6344557"/>
            <a:ext cx="16729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9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遠赤外線電気暖房シリーズ</a:t>
            </a:r>
            <a:endParaRPr lang="ja-JP" altLang="en-US" sz="9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86" name="図 85">
            <a:extLst>
              <a:ext uri="{FF2B5EF4-FFF2-40B4-BE49-F238E27FC236}">
                <a16:creationId xmlns:a16="http://schemas.microsoft.com/office/drawing/2014/main" id="{81FFDEAA-6C30-15B3-E120-552DB2586571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677644" y="6627296"/>
            <a:ext cx="960122" cy="249937"/>
          </a:xfrm>
          <a:prstGeom prst="rect">
            <a:avLst/>
          </a:prstGeom>
        </p:spPr>
      </p:pic>
      <p:pic>
        <p:nvPicPr>
          <p:cNvPr id="91" name="図 90">
            <a:extLst>
              <a:ext uri="{FF2B5EF4-FFF2-40B4-BE49-F238E27FC236}">
                <a16:creationId xmlns:a16="http://schemas.microsoft.com/office/drawing/2014/main" id="{EEFE92C7-3919-4BE2-A177-D2742FC4C6AF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401804" y="6620012"/>
            <a:ext cx="957074" cy="259081"/>
          </a:xfrm>
          <a:prstGeom prst="rect">
            <a:avLst/>
          </a:prstGeom>
        </p:spPr>
      </p:pic>
      <p:pic>
        <p:nvPicPr>
          <p:cNvPr id="93" name="図 92">
            <a:extLst>
              <a:ext uri="{FF2B5EF4-FFF2-40B4-BE49-F238E27FC236}">
                <a16:creationId xmlns:a16="http://schemas.microsoft.com/office/drawing/2014/main" id="{2660BFB0-11D8-6971-9E10-67A3437166B5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915225" y="6947658"/>
            <a:ext cx="451448" cy="1326650"/>
          </a:xfrm>
          <a:prstGeom prst="rect">
            <a:avLst/>
          </a:prstGeom>
        </p:spPr>
      </p:pic>
      <p:pic>
        <p:nvPicPr>
          <p:cNvPr id="106" name="図 105">
            <a:extLst>
              <a:ext uri="{FF2B5EF4-FFF2-40B4-BE49-F238E27FC236}">
                <a16:creationId xmlns:a16="http://schemas.microsoft.com/office/drawing/2014/main" id="{3863D28C-CBCB-7C79-B9BB-F2DA385CF73C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10813" y="7099890"/>
            <a:ext cx="554737" cy="1173482"/>
          </a:xfrm>
          <a:prstGeom prst="rect">
            <a:avLst/>
          </a:prstGeom>
        </p:spPr>
      </p:pic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E7C0505D-EEAF-C9DB-CE2D-10AEEE545EF9}"/>
              </a:ext>
            </a:extLst>
          </p:cNvPr>
          <p:cNvSpPr txBox="1"/>
          <p:nvPr/>
        </p:nvSpPr>
        <p:spPr>
          <a:xfrm>
            <a:off x="509006" y="8358953"/>
            <a:ext cx="88472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800" b="1" i="0" u="none" strike="noStrike" baseline="0" dirty="0" smtClean="0">
                <a:solidFill>
                  <a:srgbClr val="140700"/>
                </a:solidFill>
                <a:latin typeface="Helvetica-Bold"/>
              </a:rPr>
              <a:t>CH-1223</a:t>
            </a:r>
            <a:r>
              <a:rPr lang="en-US" altLang="ja-JP" sz="800" b="1" i="0" u="none" strike="noStrike" spc="-150" baseline="0" dirty="0" smtClean="0">
                <a:solidFill>
                  <a:srgbClr val="140700"/>
                </a:solidFill>
                <a:latin typeface="Helvetica-Bold"/>
              </a:rPr>
              <a:t>R</a:t>
            </a:r>
            <a:r>
              <a:rPr lang="ja-JP" altLang="en-US" sz="400" b="1" i="0" u="none" strike="noStrike" baseline="0" dirty="0">
                <a:solidFill>
                  <a:srgbClr val="140700"/>
                </a:solidFill>
                <a:latin typeface="FutoGoB101Pro-Bold"/>
              </a:rPr>
              <a:t>（</a:t>
            </a:r>
            <a:r>
              <a:rPr lang="en-US" altLang="ja-JP" sz="400" b="1" i="0" u="none" strike="noStrike" baseline="0" dirty="0">
                <a:solidFill>
                  <a:srgbClr val="140700"/>
                </a:solidFill>
                <a:latin typeface="FutoGoB101Pro-Bold"/>
              </a:rPr>
              <a:t>W</a:t>
            </a:r>
            <a:r>
              <a:rPr lang="ja-JP" altLang="en-US" sz="400" b="1" i="0" u="none" strike="noStrike" spc="-300" baseline="0" dirty="0">
                <a:solidFill>
                  <a:srgbClr val="140700"/>
                </a:solidFill>
                <a:latin typeface="FutoGoB101Pro-Bold"/>
              </a:rPr>
              <a:t>）</a:t>
            </a:r>
            <a:endParaRPr lang="ja-JP" altLang="en-US" sz="400" dirty="0">
              <a:latin typeface="FutoGoB101Pro-Bold"/>
            </a:endParaRP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2F956F17-8CE7-7C75-78FA-A40F430A3052}"/>
              </a:ext>
            </a:extLst>
          </p:cNvPr>
          <p:cNvSpPr txBox="1"/>
          <p:nvPr/>
        </p:nvSpPr>
        <p:spPr>
          <a:xfrm>
            <a:off x="635928" y="8260017"/>
            <a:ext cx="534869" cy="1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W</a:t>
            </a:r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）ホワイト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3135AD8F-A4AB-492F-24DE-B869E9D5DC68}"/>
              </a:ext>
            </a:extLst>
          </p:cNvPr>
          <p:cNvSpPr txBox="1"/>
          <p:nvPr/>
        </p:nvSpPr>
        <p:spPr>
          <a:xfrm>
            <a:off x="1904977" y="8267329"/>
            <a:ext cx="534869" cy="1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S</a:t>
            </a:r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）シルバー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150" name="グループ化 149">
            <a:extLst>
              <a:ext uri="{FF2B5EF4-FFF2-40B4-BE49-F238E27FC236}">
                <a16:creationId xmlns:a16="http://schemas.microsoft.com/office/drawing/2014/main" id="{7862E492-17DC-51DA-71B4-4C6CEFF76453}"/>
              </a:ext>
            </a:extLst>
          </p:cNvPr>
          <p:cNvGrpSpPr/>
          <p:nvPr/>
        </p:nvGrpSpPr>
        <p:grpSpPr>
          <a:xfrm>
            <a:off x="506464" y="8472464"/>
            <a:ext cx="738654" cy="184666"/>
            <a:chOff x="418146" y="8962225"/>
            <a:chExt cx="738654" cy="184666"/>
          </a:xfrm>
        </p:grpSpPr>
        <p:sp>
          <p:nvSpPr>
            <p:cNvPr id="132" name="テキスト ボックス 131">
              <a:extLst>
                <a:ext uri="{FF2B5EF4-FFF2-40B4-BE49-F238E27FC236}">
                  <a16:creationId xmlns:a16="http://schemas.microsoft.com/office/drawing/2014/main" id="{34814E74-03CC-D23B-148A-C8CB9D1B95AD}"/>
                </a:ext>
              </a:extLst>
            </p:cNvPr>
            <p:cNvSpPr txBox="1"/>
            <p:nvPr/>
          </p:nvSpPr>
          <p:spPr>
            <a:xfrm>
              <a:off x="418146" y="8962225"/>
              <a:ext cx="738654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600" b="1" i="0" u="none" strike="noStrike" baseline="0" dirty="0">
                  <a:solidFill>
                    <a:srgbClr val="1407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オープン価格</a:t>
              </a:r>
              <a:endParaRPr lang="ja-JP" altLang="en-US" sz="600" b="1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38" name="テキスト ボックス 137">
              <a:extLst>
                <a:ext uri="{FF2B5EF4-FFF2-40B4-BE49-F238E27FC236}">
                  <a16:creationId xmlns:a16="http://schemas.microsoft.com/office/drawing/2014/main" id="{436B56D4-E4BD-DB14-6BE4-A47CAA2123FB}"/>
                </a:ext>
              </a:extLst>
            </p:cNvPr>
            <p:cNvSpPr txBox="1"/>
            <p:nvPr/>
          </p:nvSpPr>
          <p:spPr>
            <a:xfrm>
              <a:off x="861313" y="8964455"/>
              <a:ext cx="248907" cy="1615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450" b="1" i="0" u="none" strike="noStrike" baseline="0" dirty="0">
                  <a:solidFill>
                    <a:srgbClr val="1407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※</a:t>
              </a:r>
            </a:p>
          </p:txBody>
        </p:sp>
      </p:grpSp>
      <p:pic>
        <p:nvPicPr>
          <p:cNvPr id="158" name="図 157">
            <a:extLst>
              <a:ext uri="{FF2B5EF4-FFF2-40B4-BE49-F238E27FC236}">
                <a16:creationId xmlns:a16="http://schemas.microsoft.com/office/drawing/2014/main" id="{B1FF1713-4ECC-75A6-55A1-7601D72D7232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737760" y="6901370"/>
            <a:ext cx="280417" cy="100584"/>
          </a:xfrm>
          <a:prstGeom prst="rect">
            <a:avLst/>
          </a:prstGeom>
        </p:spPr>
      </p:pic>
      <p:sp>
        <p:nvSpPr>
          <p:cNvPr id="160" name="テキスト ボックス 159">
            <a:extLst>
              <a:ext uri="{FF2B5EF4-FFF2-40B4-BE49-F238E27FC236}">
                <a16:creationId xmlns:a16="http://schemas.microsoft.com/office/drawing/2014/main" id="{74B41D5F-A526-7C52-196F-AA4F3AFD2C87}"/>
              </a:ext>
            </a:extLst>
          </p:cNvPr>
          <p:cNvSpPr txBox="1"/>
          <p:nvPr/>
        </p:nvSpPr>
        <p:spPr>
          <a:xfrm>
            <a:off x="554606" y="8575037"/>
            <a:ext cx="898729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消費</a:t>
            </a:r>
            <a:r>
              <a:rPr lang="ja-JP" altLang="en-US" sz="50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電力：最大</a:t>
            </a:r>
            <a:r>
              <a:rPr lang="en-US" altLang="ja-JP" sz="50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</a:t>
            </a:r>
            <a:r>
              <a:rPr lang="ja-JP" altLang="en-US" sz="50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，</a:t>
            </a:r>
            <a:r>
              <a:rPr lang="en-US" altLang="ja-JP" sz="50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150W</a:t>
            </a:r>
            <a:endParaRPr lang="ja-JP" altLang="en-US" sz="5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66" name="テキスト ボックス 165">
            <a:extLst>
              <a:ext uri="{FF2B5EF4-FFF2-40B4-BE49-F238E27FC236}">
                <a16:creationId xmlns:a16="http://schemas.microsoft.com/office/drawing/2014/main" id="{06F5D831-9A64-E8F8-D303-F0BE054C0665}"/>
              </a:ext>
            </a:extLst>
          </p:cNvPr>
          <p:cNvSpPr txBox="1"/>
          <p:nvPr/>
        </p:nvSpPr>
        <p:spPr>
          <a:xfrm>
            <a:off x="514644" y="8598745"/>
            <a:ext cx="202293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●</a:t>
            </a:r>
            <a:endParaRPr lang="ja-JP" altLang="en-US" sz="300" dirty="0"/>
          </a:p>
        </p:txBody>
      </p:sp>
      <p:sp>
        <p:nvSpPr>
          <p:cNvPr id="167" name="テキスト ボックス 166">
            <a:extLst>
              <a:ext uri="{FF2B5EF4-FFF2-40B4-BE49-F238E27FC236}">
                <a16:creationId xmlns:a16="http://schemas.microsoft.com/office/drawing/2014/main" id="{54F5998D-14B9-77C8-8655-7DEF4C72E60B}"/>
              </a:ext>
            </a:extLst>
          </p:cNvPr>
          <p:cNvSpPr txBox="1"/>
          <p:nvPr/>
        </p:nvSpPr>
        <p:spPr>
          <a:xfrm>
            <a:off x="1815870" y="8575037"/>
            <a:ext cx="898729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消費</a:t>
            </a:r>
            <a:r>
              <a:rPr lang="ja-JP" altLang="en-US" sz="50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電力：最大</a:t>
            </a:r>
            <a:r>
              <a:rPr lang="en-US" altLang="ja-JP" sz="50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900W</a:t>
            </a:r>
            <a:endParaRPr lang="ja-JP" altLang="en-US" sz="5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68" name="テキスト ボックス 167">
            <a:extLst>
              <a:ext uri="{FF2B5EF4-FFF2-40B4-BE49-F238E27FC236}">
                <a16:creationId xmlns:a16="http://schemas.microsoft.com/office/drawing/2014/main" id="{D7F8B1ED-C193-3750-3564-236CA962894B}"/>
              </a:ext>
            </a:extLst>
          </p:cNvPr>
          <p:cNvSpPr txBox="1"/>
          <p:nvPr/>
        </p:nvSpPr>
        <p:spPr>
          <a:xfrm>
            <a:off x="1768371" y="8598745"/>
            <a:ext cx="202293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●</a:t>
            </a:r>
            <a:endParaRPr lang="ja-JP" altLang="en-US" sz="300" dirty="0"/>
          </a:p>
        </p:txBody>
      </p:sp>
      <p:pic>
        <p:nvPicPr>
          <p:cNvPr id="181" name="図 180">
            <a:extLst>
              <a:ext uri="{FF2B5EF4-FFF2-40B4-BE49-F238E27FC236}">
                <a16:creationId xmlns:a16="http://schemas.microsoft.com/office/drawing/2014/main" id="{6C50E4CB-A110-9756-0089-BBC2E07F2C94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2410164" y="6901638"/>
            <a:ext cx="280417" cy="100584"/>
          </a:xfrm>
          <a:prstGeom prst="rect">
            <a:avLst/>
          </a:prstGeom>
        </p:spPr>
      </p:pic>
      <p:grpSp>
        <p:nvGrpSpPr>
          <p:cNvPr id="193" name="グループ化 192">
            <a:extLst>
              <a:ext uri="{FF2B5EF4-FFF2-40B4-BE49-F238E27FC236}">
                <a16:creationId xmlns:a16="http://schemas.microsoft.com/office/drawing/2014/main" id="{4EC7F0A4-E3CD-2879-AC8D-49A631FDE1DE}"/>
              </a:ext>
            </a:extLst>
          </p:cNvPr>
          <p:cNvGrpSpPr/>
          <p:nvPr/>
        </p:nvGrpSpPr>
        <p:grpSpPr>
          <a:xfrm>
            <a:off x="1753807" y="8480179"/>
            <a:ext cx="738654" cy="184666"/>
            <a:chOff x="418146" y="8962225"/>
            <a:chExt cx="738654" cy="184666"/>
          </a:xfrm>
        </p:grpSpPr>
        <p:sp>
          <p:nvSpPr>
            <p:cNvPr id="195" name="テキスト ボックス 194">
              <a:extLst>
                <a:ext uri="{FF2B5EF4-FFF2-40B4-BE49-F238E27FC236}">
                  <a16:creationId xmlns:a16="http://schemas.microsoft.com/office/drawing/2014/main" id="{E1909EA2-B7F8-0A05-B885-D617D993FF62}"/>
                </a:ext>
              </a:extLst>
            </p:cNvPr>
            <p:cNvSpPr txBox="1"/>
            <p:nvPr/>
          </p:nvSpPr>
          <p:spPr>
            <a:xfrm>
              <a:off x="418146" y="8962225"/>
              <a:ext cx="738654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600" b="1" i="0" u="none" strike="noStrike" baseline="0" dirty="0">
                  <a:solidFill>
                    <a:srgbClr val="1407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オープン価格</a:t>
              </a:r>
              <a:endParaRPr lang="ja-JP" altLang="en-US" sz="600" b="1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99" name="テキスト ボックス 198">
              <a:extLst>
                <a:ext uri="{FF2B5EF4-FFF2-40B4-BE49-F238E27FC236}">
                  <a16:creationId xmlns:a16="http://schemas.microsoft.com/office/drawing/2014/main" id="{24950949-7A68-457F-1A0F-AF632D82C4BE}"/>
                </a:ext>
              </a:extLst>
            </p:cNvPr>
            <p:cNvSpPr txBox="1"/>
            <p:nvPr/>
          </p:nvSpPr>
          <p:spPr>
            <a:xfrm>
              <a:off x="861313" y="8964455"/>
              <a:ext cx="248907" cy="1615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450" b="1" i="0" u="none" strike="noStrike" baseline="0" dirty="0">
                  <a:solidFill>
                    <a:srgbClr val="1407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※</a:t>
              </a:r>
            </a:p>
          </p:txBody>
        </p:sp>
      </p:grpSp>
      <p:sp>
        <p:nvSpPr>
          <p:cNvPr id="206" name="テキスト ボックス 205">
            <a:extLst>
              <a:ext uri="{FF2B5EF4-FFF2-40B4-BE49-F238E27FC236}">
                <a16:creationId xmlns:a16="http://schemas.microsoft.com/office/drawing/2014/main" id="{B34F85A3-F734-7DAF-D412-AA848693F483}"/>
              </a:ext>
            </a:extLst>
          </p:cNvPr>
          <p:cNvSpPr txBox="1"/>
          <p:nvPr/>
        </p:nvSpPr>
        <p:spPr>
          <a:xfrm>
            <a:off x="1778440" y="8358953"/>
            <a:ext cx="80732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800" b="1" i="0" u="none" strike="noStrike" baseline="0" dirty="0" smtClean="0">
                <a:solidFill>
                  <a:srgbClr val="140700"/>
                </a:solidFill>
                <a:latin typeface="Helvetica-Bold"/>
              </a:rPr>
              <a:t>CH-923</a:t>
            </a:r>
            <a:r>
              <a:rPr lang="en-US" altLang="ja-JP" sz="800" b="1" i="0" u="none" strike="noStrike" spc="-150" baseline="0" dirty="0" smtClean="0">
                <a:solidFill>
                  <a:srgbClr val="140700"/>
                </a:solidFill>
                <a:latin typeface="Helvetica-Bold"/>
              </a:rPr>
              <a:t>R</a:t>
            </a:r>
            <a:r>
              <a:rPr lang="ja-JP" altLang="en-US" sz="400" b="1" i="0" u="none" strike="noStrike" baseline="0" dirty="0">
                <a:solidFill>
                  <a:srgbClr val="140700"/>
                </a:solidFill>
                <a:latin typeface="FutoGoB101Pro-Bold"/>
              </a:rPr>
              <a:t>（Ｓ</a:t>
            </a:r>
            <a:r>
              <a:rPr lang="ja-JP" altLang="en-US" sz="400" b="1" i="0" u="none" strike="noStrike" spc="-300" baseline="0" dirty="0">
                <a:solidFill>
                  <a:srgbClr val="140700"/>
                </a:solidFill>
                <a:latin typeface="FutoGoB101Pro-Bold"/>
              </a:rPr>
              <a:t>）</a:t>
            </a:r>
            <a:endParaRPr lang="ja-JP" altLang="en-US" sz="400" dirty="0">
              <a:latin typeface="FutoGoB101Pro-Bold"/>
            </a:endParaRPr>
          </a:p>
        </p:txBody>
      </p:sp>
      <p:sp>
        <p:nvSpPr>
          <p:cNvPr id="211" name="テキスト ボックス 210">
            <a:extLst>
              <a:ext uri="{FF2B5EF4-FFF2-40B4-BE49-F238E27FC236}">
                <a16:creationId xmlns:a16="http://schemas.microsoft.com/office/drawing/2014/main" id="{75705D0C-1B6E-35FF-30F4-B37B2970A731}"/>
              </a:ext>
            </a:extLst>
          </p:cNvPr>
          <p:cNvSpPr txBox="1"/>
          <p:nvPr/>
        </p:nvSpPr>
        <p:spPr>
          <a:xfrm>
            <a:off x="3026138" y="6807107"/>
            <a:ext cx="16729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900" b="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省エネ運転で電気代節約！</a:t>
            </a:r>
            <a:endParaRPr lang="ja-JP" altLang="en-US" sz="9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13" name="テキスト ボックス 212">
            <a:extLst>
              <a:ext uri="{FF2B5EF4-FFF2-40B4-BE49-F238E27FC236}">
                <a16:creationId xmlns:a16="http://schemas.microsoft.com/office/drawing/2014/main" id="{8523F3C7-2299-C150-A8DF-FE83B14A6919}"/>
              </a:ext>
            </a:extLst>
          </p:cNvPr>
          <p:cNvSpPr txBox="1"/>
          <p:nvPr/>
        </p:nvSpPr>
        <p:spPr>
          <a:xfrm>
            <a:off x="2770809" y="6981206"/>
            <a:ext cx="1881066" cy="370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lnSpc>
                <a:spcPts val="800"/>
              </a:lnSpc>
            </a:pPr>
            <a:r>
              <a:rPr lang="ja-JP" altLang="en-US" sz="570" b="1" i="0" u="none" strike="noStrike" kern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設定暖房能力で運転中、ヒーターの前から一定時間人</a:t>
            </a:r>
          </a:p>
          <a:p>
            <a:pPr algn="dist"/>
            <a:r>
              <a:rPr lang="ja-JP" altLang="en-US" sz="570" b="1" i="0" u="none" strike="noStrike" kern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がいなくなると自動で電気代を節約した運転に切り換</a:t>
            </a:r>
          </a:p>
          <a:p>
            <a:pPr algn="l"/>
            <a:r>
              <a:rPr lang="ja-JP" altLang="en-US" sz="570" b="1" i="0" u="none" strike="noStrike" kern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わります。</a:t>
            </a:r>
            <a:endParaRPr lang="ja-JP" altLang="en-US" sz="570" b="1" kern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15" name="テキスト ボックス 214">
            <a:extLst>
              <a:ext uri="{FF2B5EF4-FFF2-40B4-BE49-F238E27FC236}">
                <a16:creationId xmlns:a16="http://schemas.microsoft.com/office/drawing/2014/main" id="{9D228E3F-7DE4-B1B3-2B19-11290BD65DA9}"/>
              </a:ext>
            </a:extLst>
          </p:cNvPr>
          <p:cNvSpPr txBox="1"/>
          <p:nvPr/>
        </p:nvSpPr>
        <p:spPr>
          <a:xfrm>
            <a:off x="2896804" y="7331761"/>
            <a:ext cx="1137852" cy="176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50" b="1" i="0" u="none" strike="noStrike" baseline="0" dirty="0">
                <a:solidFill>
                  <a:srgbClr val="140700"/>
                </a:solidFill>
                <a:latin typeface="Helvetica-Bold"/>
              </a:rPr>
              <a:t>省エネセンサー</a:t>
            </a:r>
            <a:r>
              <a:rPr lang="en-US" altLang="ja-JP" sz="550" b="1" i="0" u="none" strike="noStrike" baseline="0" dirty="0">
                <a:solidFill>
                  <a:srgbClr val="140700"/>
                </a:solidFill>
                <a:latin typeface="Helvetica-Bold"/>
              </a:rPr>
              <a:t>ON</a:t>
            </a:r>
            <a:r>
              <a:rPr lang="ja-JP" altLang="en-US" sz="550" b="1" i="0" u="none" strike="noStrike" baseline="0" dirty="0">
                <a:solidFill>
                  <a:srgbClr val="140700"/>
                </a:solidFill>
                <a:latin typeface="Helvetica-Bold"/>
              </a:rPr>
              <a:t>で</a:t>
            </a:r>
            <a:endParaRPr lang="ja-JP" altLang="en-US" sz="550" dirty="0">
              <a:latin typeface="Helvetica-Bold"/>
            </a:endParaRPr>
          </a:p>
        </p:txBody>
      </p:sp>
      <p:sp>
        <p:nvSpPr>
          <p:cNvPr id="219" name="テキスト ボックス 218">
            <a:extLst>
              <a:ext uri="{FF2B5EF4-FFF2-40B4-BE49-F238E27FC236}">
                <a16:creationId xmlns:a16="http://schemas.microsoft.com/office/drawing/2014/main" id="{F5336971-E926-C1DF-96AE-4F51543C70BF}"/>
              </a:ext>
            </a:extLst>
          </p:cNvPr>
          <p:cNvSpPr txBox="1"/>
          <p:nvPr/>
        </p:nvSpPr>
        <p:spPr>
          <a:xfrm>
            <a:off x="2907492" y="7553389"/>
            <a:ext cx="177798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ja-JP" sz="45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</a:t>
            </a:r>
            <a:r>
              <a:rPr lang="en-US" altLang="ja-JP" sz="450" b="1" i="0" u="none" strike="noStrike" baseline="0" dirty="0" smtClean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CH-1223R</a:t>
            </a:r>
            <a:r>
              <a:rPr lang="ja-JP" altLang="en-US" sz="45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en-US" altLang="ja-JP" sz="45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45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</a:t>
            </a:r>
            <a:r>
              <a:rPr lang="en-US" altLang="ja-JP" sz="45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lang="ja-JP" altLang="en-US" sz="45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時間、</a:t>
            </a:r>
            <a:r>
              <a:rPr lang="en-US" altLang="ja-JP" sz="45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</a:t>
            </a:r>
            <a:r>
              <a:rPr lang="ja-JP" altLang="en-US" sz="45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ヵ月間使用、</a:t>
            </a:r>
            <a:r>
              <a:rPr lang="en-US" altLang="ja-JP" sz="45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45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時間あたり</a:t>
            </a:r>
            <a:r>
              <a:rPr lang="en-US" altLang="ja-JP" sz="45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</a:t>
            </a:r>
            <a:r>
              <a:rPr lang="ja-JP" altLang="en-US" sz="45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分間</a:t>
            </a:r>
          </a:p>
          <a:p>
            <a:pPr algn="l"/>
            <a:r>
              <a:rPr lang="ja-JP" altLang="en-US" sz="45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省エネセンサーが作動した場合、電力料金目安</a:t>
            </a:r>
            <a:r>
              <a:rPr lang="ja-JP" altLang="en-US" sz="450" b="1" i="0" u="none" strike="noStrike" baseline="0" dirty="0" smtClean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単価</a:t>
            </a:r>
            <a:r>
              <a:rPr lang="en-US" altLang="ja-JP" sz="450" b="1" dirty="0" smtClean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31</a:t>
            </a:r>
            <a:r>
              <a:rPr lang="ja-JP" altLang="en-US" sz="450" b="1" i="0" u="none" strike="noStrike" baseline="0" dirty="0" smtClean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r>
              <a:rPr lang="ja-JP" altLang="en-US" sz="45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／</a:t>
            </a:r>
          </a:p>
          <a:p>
            <a:pPr algn="l"/>
            <a:r>
              <a:rPr lang="en-US" altLang="ja-JP" sz="45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kWh</a:t>
            </a:r>
            <a:r>
              <a:rPr lang="ja-JP" altLang="en-US" sz="45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（税込）</a:t>
            </a:r>
            <a:r>
              <a:rPr lang="ja-JP" altLang="en-US" sz="450" b="1" i="0" u="none" strike="noStrike" baseline="0" dirty="0" smtClean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［</a:t>
            </a:r>
            <a:r>
              <a:rPr lang="ja-JP" altLang="en-US" sz="450" b="1" dirty="0" smtClean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令和</a:t>
            </a:r>
            <a:r>
              <a:rPr lang="en-US" altLang="ja-JP" sz="450" b="1" dirty="0" smtClean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lang="ja-JP" altLang="en-US" sz="450" b="1" dirty="0" smtClean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lang="en-US" altLang="ja-JP" sz="450" b="1" dirty="0" smtClean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</a:t>
            </a:r>
            <a:r>
              <a:rPr lang="ja-JP" altLang="en-US" sz="450" b="1" i="0" u="none" strike="noStrike" baseline="0" dirty="0" smtClean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</a:t>
            </a:r>
            <a:r>
              <a:rPr lang="ja-JP" altLang="en-US" sz="45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改定］にて試算。</a:t>
            </a:r>
            <a:endParaRPr lang="ja-JP" altLang="en-US" sz="45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20" name="テキスト ボックス 219">
            <a:extLst>
              <a:ext uri="{FF2B5EF4-FFF2-40B4-BE49-F238E27FC236}">
                <a16:creationId xmlns:a16="http://schemas.microsoft.com/office/drawing/2014/main" id="{26952856-83C6-A569-D14D-3CEB1336F1E3}"/>
              </a:ext>
            </a:extLst>
          </p:cNvPr>
          <p:cNvSpPr txBox="1"/>
          <p:nvPr/>
        </p:nvSpPr>
        <p:spPr>
          <a:xfrm>
            <a:off x="3037417" y="8021199"/>
            <a:ext cx="16729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90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温度調節がランプでわかる</a:t>
            </a:r>
            <a:r>
              <a:rPr lang="ja-JP" altLang="en-US" sz="900" b="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！</a:t>
            </a:r>
            <a:endParaRPr lang="ja-JP" altLang="en-US" sz="9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22" name="テキスト ボックス 221">
            <a:extLst>
              <a:ext uri="{FF2B5EF4-FFF2-40B4-BE49-F238E27FC236}">
                <a16:creationId xmlns:a16="http://schemas.microsoft.com/office/drawing/2014/main" id="{486402D9-A6F5-8C4B-DE63-8D9471AA471D}"/>
              </a:ext>
            </a:extLst>
          </p:cNvPr>
          <p:cNvSpPr txBox="1"/>
          <p:nvPr/>
        </p:nvSpPr>
        <p:spPr>
          <a:xfrm>
            <a:off x="2762623" y="8215394"/>
            <a:ext cx="1058807" cy="489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lnSpc>
                <a:spcPts val="800"/>
              </a:lnSpc>
            </a:pPr>
            <a:r>
              <a:rPr lang="ja-JP" altLang="en-US" sz="57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パワーモニターランプが温</a:t>
            </a:r>
          </a:p>
          <a:p>
            <a:pPr algn="dist">
              <a:lnSpc>
                <a:spcPts val="800"/>
              </a:lnSpc>
            </a:pPr>
            <a:r>
              <a:rPr lang="ja-JP" altLang="en-US" sz="57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度調節に合わせて</a:t>
            </a:r>
            <a:r>
              <a:rPr lang="en-US" altLang="ja-JP" sz="57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ja-JP" altLang="en-US" sz="57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段階に</a:t>
            </a:r>
          </a:p>
          <a:p>
            <a:pPr algn="just">
              <a:lnSpc>
                <a:spcPts val="800"/>
              </a:lnSpc>
            </a:pPr>
            <a:r>
              <a:rPr lang="ja-JP" altLang="en-US" sz="570" b="1" i="0" u="none" strike="noStrike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点灯するので、ひと目で運転</a:t>
            </a:r>
            <a:r>
              <a:rPr lang="ja-JP" altLang="en-US" sz="57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状態が分かります。</a:t>
            </a:r>
            <a:endParaRPr lang="ja-JP" altLang="en-US" sz="57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24" name="テキスト ボックス 223">
            <a:extLst>
              <a:ext uri="{FF2B5EF4-FFF2-40B4-BE49-F238E27FC236}">
                <a16:creationId xmlns:a16="http://schemas.microsoft.com/office/drawing/2014/main" id="{47AE2A62-D69B-0260-49E7-466B195BC552}"/>
              </a:ext>
            </a:extLst>
          </p:cNvPr>
          <p:cNvSpPr txBox="1"/>
          <p:nvPr/>
        </p:nvSpPr>
        <p:spPr>
          <a:xfrm>
            <a:off x="2774975" y="8648158"/>
            <a:ext cx="11096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ja-JP" sz="380" b="1" i="0" u="none" strike="noStrike" dirty="0">
                <a:solidFill>
                  <a:srgbClr val="1407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※1 </a:t>
            </a:r>
            <a:r>
              <a:rPr lang="ja-JP" altLang="en-US" sz="380" b="1" i="0" u="none" strike="noStrike" dirty="0">
                <a:solidFill>
                  <a:srgbClr val="1407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コアヒート搭載のパワーモニターを</a:t>
            </a:r>
          </a:p>
          <a:p>
            <a:pPr algn="l"/>
            <a:r>
              <a:rPr lang="ja-JP" altLang="en-US" sz="380" b="1" i="0" u="none" strike="noStrike" dirty="0">
                <a:solidFill>
                  <a:srgbClr val="1407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例に説明してます。</a:t>
            </a:r>
            <a:endParaRPr lang="ja-JP" altLang="en-US" sz="38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226" name="図 225">
            <a:extLst>
              <a:ext uri="{FF2B5EF4-FFF2-40B4-BE49-F238E27FC236}">
                <a16:creationId xmlns:a16="http://schemas.microsoft.com/office/drawing/2014/main" id="{09055900-DC7A-93C4-ED24-3BCA3A7E4344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4866426" y="6343706"/>
            <a:ext cx="2380493" cy="231648"/>
          </a:xfrm>
          <a:prstGeom prst="rect">
            <a:avLst/>
          </a:prstGeom>
        </p:spPr>
      </p:pic>
      <p:sp>
        <p:nvSpPr>
          <p:cNvPr id="227" name="テキスト ボックス 226">
            <a:extLst>
              <a:ext uri="{FF2B5EF4-FFF2-40B4-BE49-F238E27FC236}">
                <a16:creationId xmlns:a16="http://schemas.microsoft.com/office/drawing/2014/main" id="{6385479A-D299-0089-8E47-5D51B90577A5}"/>
              </a:ext>
            </a:extLst>
          </p:cNvPr>
          <p:cNvSpPr txBox="1"/>
          <p:nvPr/>
        </p:nvSpPr>
        <p:spPr>
          <a:xfrm>
            <a:off x="5798619" y="6343632"/>
            <a:ext cx="16729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90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遠赤外線カーボンヒーター</a:t>
            </a:r>
            <a:endParaRPr lang="ja-JP" altLang="en-US" sz="9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29" name="図 228">
            <a:extLst>
              <a:ext uri="{FF2B5EF4-FFF2-40B4-BE49-F238E27FC236}">
                <a16:creationId xmlns:a16="http://schemas.microsoft.com/office/drawing/2014/main" id="{403CE4C4-CCBD-08A1-2574-14A6B418EECF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4956350" y="6682287"/>
            <a:ext cx="838202" cy="259081"/>
          </a:xfrm>
          <a:prstGeom prst="rect">
            <a:avLst/>
          </a:prstGeom>
        </p:spPr>
      </p:pic>
      <p:pic>
        <p:nvPicPr>
          <p:cNvPr id="231" name="図 230">
            <a:extLst>
              <a:ext uri="{FF2B5EF4-FFF2-40B4-BE49-F238E27FC236}">
                <a16:creationId xmlns:a16="http://schemas.microsoft.com/office/drawing/2014/main" id="{E0A09F62-4F8A-295A-DDCD-99A0068DE542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5162011" y="6981814"/>
            <a:ext cx="496825" cy="1466091"/>
          </a:xfrm>
          <a:prstGeom prst="rect">
            <a:avLst/>
          </a:prstGeom>
        </p:spPr>
      </p:pic>
      <p:sp>
        <p:nvSpPr>
          <p:cNvPr id="232" name="テキスト ボックス 231">
            <a:extLst>
              <a:ext uri="{FF2B5EF4-FFF2-40B4-BE49-F238E27FC236}">
                <a16:creationId xmlns:a16="http://schemas.microsoft.com/office/drawing/2014/main" id="{F93A2503-7EFA-B5AF-360B-13A40016E54A}"/>
              </a:ext>
            </a:extLst>
          </p:cNvPr>
          <p:cNvSpPr txBox="1"/>
          <p:nvPr/>
        </p:nvSpPr>
        <p:spPr>
          <a:xfrm>
            <a:off x="5190313" y="8436993"/>
            <a:ext cx="534869" cy="1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H</a:t>
            </a:r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）グレー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234" name="図 233">
            <a:extLst>
              <a:ext uri="{FF2B5EF4-FFF2-40B4-BE49-F238E27FC236}">
                <a16:creationId xmlns:a16="http://schemas.microsoft.com/office/drawing/2014/main" id="{DCAC1871-12B7-3F7C-5673-BDD21B3C6278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240130" y="8587882"/>
            <a:ext cx="280417" cy="100584"/>
          </a:xfrm>
          <a:prstGeom prst="rect">
            <a:avLst/>
          </a:prstGeom>
        </p:spPr>
      </p:pic>
      <p:grpSp>
        <p:nvGrpSpPr>
          <p:cNvPr id="235" name="グループ化 234">
            <a:extLst>
              <a:ext uri="{FF2B5EF4-FFF2-40B4-BE49-F238E27FC236}">
                <a16:creationId xmlns:a16="http://schemas.microsoft.com/office/drawing/2014/main" id="{F3EF8861-C5D8-4EDA-03E8-7E9EE967CA85}"/>
              </a:ext>
            </a:extLst>
          </p:cNvPr>
          <p:cNvGrpSpPr/>
          <p:nvPr/>
        </p:nvGrpSpPr>
        <p:grpSpPr>
          <a:xfrm>
            <a:off x="5608878" y="8543665"/>
            <a:ext cx="738654" cy="184666"/>
            <a:chOff x="418146" y="8962225"/>
            <a:chExt cx="738654" cy="184666"/>
          </a:xfrm>
        </p:grpSpPr>
        <p:sp>
          <p:nvSpPr>
            <p:cNvPr id="236" name="テキスト ボックス 235">
              <a:extLst>
                <a:ext uri="{FF2B5EF4-FFF2-40B4-BE49-F238E27FC236}">
                  <a16:creationId xmlns:a16="http://schemas.microsoft.com/office/drawing/2014/main" id="{733ADC81-659D-C669-4464-9502FD51B9E0}"/>
                </a:ext>
              </a:extLst>
            </p:cNvPr>
            <p:cNvSpPr txBox="1"/>
            <p:nvPr/>
          </p:nvSpPr>
          <p:spPr>
            <a:xfrm>
              <a:off x="418146" y="8962225"/>
              <a:ext cx="738654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600" b="1" i="0" u="none" strike="noStrike" baseline="0" dirty="0">
                  <a:solidFill>
                    <a:srgbClr val="1407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オープン価格</a:t>
              </a:r>
              <a:endParaRPr lang="ja-JP" altLang="en-US" sz="600" b="1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237" name="テキスト ボックス 236">
              <a:extLst>
                <a:ext uri="{FF2B5EF4-FFF2-40B4-BE49-F238E27FC236}">
                  <a16:creationId xmlns:a16="http://schemas.microsoft.com/office/drawing/2014/main" id="{99B91CB3-9A9C-EA26-5B4F-C769590C8A1D}"/>
                </a:ext>
              </a:extLst>
            </p:cNvPr>
            <p:cNvSpPr txBox="1"/>
            <p:nvPr/>
          </p:nvSpPr>
          <p:spPr>
            <a:xfrm>
              <a:off x="861313" y="8964455"/>
              <a:ext cx="248907" cy="1615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450" b="1" i="0" u="none" strike="noStrike" baseline="0" dirty="0">
                  <a:solidFill>
                    <a:srgbClr val="1407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※</a:t>
              </a:r>
            </a:p>
          </p:txBody>
        </p:sp>
      </p:grpSp>
      <p:sp>
        <p:nvSpPr>
          <p:cNvPr id="238" name="テキスト ボックス 237">
            <a:extLst>
              <a:ext uri="{FF2B5EF4-FFF2-40B4-BE49-F238E27FC236}">
                <a16:creationId xmlns:a16="http://schemas.microsoft.com/office/drawing/2014/main" id="{66CCD0E1-F062-48C9-C574-F32BAC116AEC}"/>
              </a:ext>
            </a:extLst>
          </p:cNvPr>
          <p:cNvSpPr txBox="1"/>
          <p:nvPr/>
        </p:nvSpPr>
        <p:spPr>
          <a:xfrm>
            <a:off x="5050389" y="8653141"/>
            <a:ext cx="898729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消費</a:t>
            </a:r>
            <a:r>
              <a:rPr lang="ja-JP" altLang="en-US" sz="50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電力：最大</a:t>
            </a:r>
            <a:r>
              <a:rPr lang="en-US" altLang="ja-JP" sz="50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900W</a:t>
            </a:r>
            <a:endParaRPr lang="ja-JP" altLang="en-US" sz="5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39" name="テキスト ボックス 238">
            <a:extLst>
              <a:ext uri="{FF2B5EF4-FFF2-40B4-BE49-F238E27FC236}">
                <a16:creationId xmlns:a16="http://schemas.microsoft.com/office/drawing/2014/main" id="{A224169C-F739-6FA1-D4F2-A6EA770F8C95}"/>
              </a:ext>
            </a:extLst>
          </p:cNvPr>
          <p:cNvSpPr txBox="1"/>
          <p:nvPr/>
        </p:nvSpPr>
        <p:spPr>
          <a:xfrm>
            <a:off x="5008168" y="8673589"/>
            <a:ext cx="202293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0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●</a:t>
            </a:r>
            <a:endParaRPr lang="ja-JP" altLang="en-US" sz="300" dirty="0"/>
          </a:p>
        </p:txBody>
      </p:sp>
      <p:sp>
        <p:nvSpPr>
          <p:cNvPr id="240" name="テキスト ボックス 239">
            <a:extLst>
              <a:ext uri="{FF2B5EF4-FFF2-40B4-BE49-F238E27FC236}">
                <a16:creationId xmlns:a16="http://schemas.microsoft.com/office/drawing/2014/main" id="{98D92EDF-6EF2-871D-4ED0-FA267A3E78AF}"/>
              </a:ext>
            </a:extLst>
          </p:cNvPr>
          <p:cNvSpPr txBox="1"/>
          <p:nvPr/>
        </p:nvSpPr>
        <p:spPr>
          <a:xfrm>
            <a:off x="5006665" y="8535502"/>
            <a:ext cx="80732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800" b="1" i="0" u="none" strike="noStrike" baseline="0" dirty="0" smtClean="0">
                <a:solidFill>
                  <a:srgbClr val="140700"/>
                </a:solidFill>
                <a:latin typeface="Helvetica-Bold"/>
              </a:rPr>
              <a:t>CH-C92</a:t>
            </a:r>
            <a:r>
              <a:rPr lang="en-US" altLang="ja-JP" sz="800" b="1" spc="-150" dirty="0">
                <a:solidFill>
                  <a:srgbClr val="140700"/>
                </a:solidFill>
                <a:latin typeface="Helvetica-Bold"/>
              </a:rPr>
              <a:t>3</a:t>
            </a:r>
            <a:r>
              <a:rPr lang="ja-JP" altLang="en-US" sz="400" b="1" i="0" u="none" strike="noStrike" baseline="0" dirty="0" smtClean="0">
                <a:solidFill>
                  <a:srgbClr val="140700"/>
                </a:solidFill>
                <a:latin typeface="FutoGoB101Pro-Bold"/>
              </a:rPr>
              <a:t>（</a:t>
            </a:r>
            <a:r>
              <a:rPr lang="en-US" altLang="ja-JP" sz="400" b="1" i="0" u="none" strike="noStrike" baseline="0" dirty="0">
                <a:solidFill>
                  <a:srgbClr val="140700"/>
                </a:solidFill>
                <a:latin typeface="FutoGoB101Pro-Bold"/>
              </a:rPr>
              <a:t>H</a:t>
            </a:r>
            <a:r>
              <a:rPr lang="ja-JP" altLang="en-US" sz="400" b="1" i="0" u="none" strike="noStrike" spc="-300" baseline="0" dirty="0">
                <a:solidFill>
                  <a:srgbClr val="140700"/>
                </a:solidFill>
                <a:latin typeface="FutoGoB101Pro-Bold"/>
              </a:rPr>
              <a:t>）</a:t>
            </a:r>
            <a:endParaRPr lang="ja-JP" altLang="en-US" sz="400" dirty="0">
              <a:latin typeface="FutoGoB101Pro-Bold"/>
            </a:endParaRPr>
          </a:p>
        </p:txBody>
      </p:sp>
      <p:pic>
        <p:nvPicPr>
          <p:cNvPr id="242" name="図 241">
            <a:extLst>
              <a:ext uri="{FF2B5EF4-FFF2-40B4-BE49-F238E27FC236}">
                <a16:creationId xmlns:a16="http://schemas.microsoft.com/office/drawing/2014/main" id="{D89E5BF4-70B8-3D9B-386A-AC32CBD5802E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5858393" y="6651923"/>
            <a:ext cx="1267971" cy="1633731"/>
          </a:xfrm>
          <a:prstGeom prst="rect">
            <a:avLst/>
          </a:prstGeom>
        </p:spPr>
      </p:pic>
      <p:sp>
        <p:nvSpPr>
          <p:cNvPr id="244" name="テキスト ボックス 243">
            <a:extLst>
              <a:ext uri="{FF2B5EF4-FFF2-40B4-BE49-F238E27FC236}">
                <a16:creationId xmlns:a16="http://schemas.microsoft.com/office/drawing/2014/main" id="{AB88707F-5436-ED3D-11B6-90C292C4411B}"/>
              </a:ext>
            </a:extLst>
          </p:cNvPr>
          <p:cNvSpPr txBox="1"/>
          <p:nvPr/>
        </p:nvSpPr>
        <p:spPr>
          <a:xfrm>
            <a:off x="5817784" y="7014687"/>
            <a:ext cx="13106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50" b="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暖かさも電気代も</a:t>
            </a:r>
          </a:p>
          <a:p>
            <a:pPr algn="ctr"/>
            <a:r>
              <a:rPr lang="en-US" altLang="ja-JP" sz="950" b="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</a:t>
            </a:r>
            <a:r>
              <a:rPr lang="ja-JP" altLang="en-US" sz="950" b="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段階調節できる。</a:t>
            </a:r>
            <a:endParaRPr lang="ja-JP" altLang="en-US" sz="9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46" name="テキスト ボックス 245">
            <a:extLst>
              <a:ext uri="{FF2B5EF4-FFF2-40B4-BE49-F238E27FC236}">
                <a16:creationId xmlns:a16="http://schemas.microsoft.com/office/drawing/2014/main" id="{2D00D76D-D1E1-D46B-0856-3C1B2BF28A2D}"/>
              </a:ext>
            </a:extLst>
          </p:cNvPr>
          <p:cNvSpPr txBox="1"/>
          <p:nvPr/>
        </p:nvSpPr>
        <p:spPr>
          <a:xfrm>
            <a:off x="5983193" y="7311403"/>
            <a:ext cx="1057687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ja-JP" sz="650" b="0" i="0" u="none" strike="noStrike" baseline="0" dirty="0">
                <a:solidFill>
                  <a:srgbClr val="140700"/>
                </a:solidFill>
                <a:latin typeface="Helvetica-Bold"/>
                <a:ea typeface="ＭＳ Ｐゴシック" panose="020B0600070205080204" pitchFamily="50" charset="-128"/>
              </a:rPr>
              <a:t>900</a:t>
            </a:r>
            <a:r>
              <a:rPr lang="ja-JP" altLang="en-US" sz="650" b="0" i="0" u="none" strike="noStrike" baseline="0" dirty="0">
                <a:solidFill>
                  <a:srgbClr val="140700"/>
                </a:solidFill>
                <a:latin typeface="Helvetica-Bold"/>
                <a:ea typeface="ＭＳ Ｐゴシック" panose="020B0600070205080204" pitchFamily="50" charset="-128"/>
              </a:rPr>
              <a:t>～</a:t>
            </a:r>
            <a:r>
              <a:rPr lang="en-US" altLang="ja-JP" sz="650" b="0" i="0" u="none" strike="noStrike" baseline="0" dirty="0">
                <a:solidFill>
                  <a:srgbClr val="140700"/>
                </a:solidFill>
                <a:latin typeface="Helvetica-Bold"/>
                <a:ea typeface="ＭＳ Ｐゴシック" panose="020B0600070205080204" pitchFamily="50" charset="-128"/>
              </a:rPr>
              <a:t>350W</a:t>
            </a:r>
            <a:r>
              <a:rPr lang="ja-JP" altLang="en-US" sz="650" b="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のこまかな</a:t>
            </a:r>
          </a:p>
          <a:p>
            <a:pPr algn="l"/>
            <a:r>
              <a:rPr lang="ja-JP" altLang="en-US" sz="650" b="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温度調節が可能。</a:t>
            </a:r>
            <a:endParaRPr lang="ja-JP" altLang="en-US" sz="6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48" name="テキスト ボックス 247">
            <a:extLst>
              <a:ext uri="{FF2B5EF4-FFF2-40B4-BE49-F238E27FC236}">
                <a16:creationId xmlns:a16="http://schemas.microsoft.com/office/drawing/2014/main" id="{94C23E4D-1F3C-2CB6-B832-D051CB32E5B8}"/>
              </a:ext>
            </a:extLst>
          </p:cNvPr>
          <p:cNvSpPr txBox="1"/>
          <p:nvPr/>
        </p:nvSpPr>
        <p:spPr>
          <a:xfrm>
            <a:off x="5374509" y="9036756"/>
            <a:ext cx="2116634" cy="176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50" i="0" u="none" strike="noStrike" spc="3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※</a:t>
            </a:r>
            <a:r>
              <a:rPr lang="ja-JP" altLang="en-US" sz="550" i="0" u="none" strike="noStrike" spc="3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オープン価格商品の価格は販売店にお問い合わせください。</a:t>
            </a:r>
            <a:endParaRPr lang="ja-JP" altLang="en-US" sz="550" spc="3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54" name="テキスト ボックス 253">
            <a:extLst>
              <a:ext uri="{FF2B5EF4-FFF2-40B4-BE49-F238E27FC236}">
                <a16:creationId xmlns:a16="http://schemas.microsoft.com/office/drawing/2014/main" id="{B22A9CA2-CAE2-9911-D397-049A6E357F16}"/>
              </a:ext>
            </a:extLst>
          </p:cNvPr>
          <p:cNvSpPr txBox="1"/>
          <p:nvPr/>
        </p:nvSpPr>
        <p:spPr>
          <a:xfrm>
            <a:off x="113960" y="9253650"/>
            <a:ext cx="203297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900" b="0" i="0" u="none" strike="noStrike" spc="-5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●ご用命は、信頼とサービスの当店へ。</a:t>
            </a:r>
            <a:endParaRPr lang="ja-JP" altLang="en-US" sz="900" spc="-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56" name="テキスト ボックス 255">
            <a:extLst>
              <a:ext uri="{FF2B5EF4-FFF2-40B4-BE49-F238E27FC236}">
                <a16:creationId xmlns:a16="http://schemas.microsoft.com/office/drawing/2014/main" id="{A2AB6CC6-DD37-582C-8DF8-BC7FC489C0F4}"/>
              </a:ext>
            </a:extLst>
          </p:cNvPr>
          <p:cNvSpPr txBox="1"/>
          <p:nvPr/>
        </p:nvSpPr>
        <p:spPr>
          <a:xfrm>
            <a:off x="4285879" y="9290729"/>
            <a:ext cx="182165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00" b="0" i="0" u="none" strike="noStrike" spc="-7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長年ご使用の石油暖房機の点検をぜひ！</a:t>
            </a:r>
            <a:endParaRPr lang="ja-JP" altLang="en-US" sz="700" spc="-7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58" name="テキスト ボックス 257">
            <a:extLst>
              <a:ext uri="{FF2B5EF4-FFF2-40B4-BE49-F238E27FC236}">
                <a16:creationId xmlns:a16="http://schemas.microsoft.com/office/drawing/2014/main" id="{4DC4E444-847C-7810-4006-AAA39FB66630}"/>
              </a:ext>
            </a:extLst>
          </p:cNvPr>
          <p:cNvSpPr txBox="1"/>
          <p:nvPr/>
        </p:nvSpPr>
        <p:spPr>
          <a:xfrm>
            <a:off x="3757095" y="9459316"/>
            <a:ext cx="6550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700" b="0" i="0" u="none" strike="noStrike" spc="-7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こんな症状は</a:t>
            </a:r>
          </a:p>
          <a:p>
            <a:pPr algn="l"/>
            <a:r>
              <a:rPr lang="ja-JP" altLang="en-US" sz="700" b="0" i="0" u="none" strike="noStrike" spc="-7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ありませんか</a:t>
            </a:r>
            <a:endParaRPr lang="ja-JP" altLang="en-US" sz="700" spc="-7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60" name="テキスト ボックス 259">
            <a:extLst>
              <a:ext uri="{FF2B5EF4-FFF2-40B4-BE49-F238E27FC236}">
                <a16:creationId xmlns:a16="http://schemas.microsoft.com/office/drawing/2014/main" id="{61B6EF17-2DFD-A500-753A-FCB0437AFB92}"/>
              </a:ext>
            </a:extLst>
          </p:cNvPr>
          <p:cNvSpPr txBox="1"/>
          <p:nvPr/>
        </p:nvSpPr>
        <p:spPr>
          <a:xfrm>
            <a:off x="4283598" y="9434803"/>
            <a:ext cx="1122668" cy="390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600"/>
              </a:lnSpc>
            </a:pPr>
            <a:r>
              <a:rPr lang="ja-JP" altLang="en-US" sz="450" b="0" i="0" u="none" strike="noStrike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●置台に油だまりがある。</a:t>
            </a:r>
          </a:p>
          <a:p>
            <a:pPr algn="l">
              <a:lnSpc>
                <a:spcPts val="600"/>
              </a:lnSpc>
            </a:pPr>
            <a:r>
              <a:rPr lang="ja-JP" altLang="en-US" sz="450" b="0" i="0" u="none" strike="noStrike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●炎が不安定でススや黒煙が出る。</a:t>
            </a:r>
          </a:p>
          <a:p>
            <a:pPr algn="l">
              <a:lnSpc>
                <a:spcPts val="600"/>
              </a:lnSpc>
            </a:pPr>
            <a:r>
              <a:rPr lang="ja-JP" altLang="en-US" sz="450" b="0" i="0" u="none" strike="noStrike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●器具を強くゆすっても炎が消えない。</a:t>
            </a:r>
          </a:p>
          <a:p>
            <a:pPr algn="l">
              <a:lnSpc>
                <a:spcPts val="600"/>
              </a:lnSpc>
            </a:pPr>
            <a:r>
              <a:rPr lang="ja-JP" altLang="en-US" sz="450" b="0" i="0" u="none" strike="noStrike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●その他の異常や故障がある。</a:t>
            </a:r>
          </a:p>
        </p:txBody>
      </p:sp>
      <p:sp>
        <p:nvSpPr>
          <p:cNvPr id="262" name="テキスト ボックス 261">
            <a:extLst>
              <a:ext uri="{FF2B5EF4-FFF2-40B4-BE49-F238E27FC236}">
                <a16:creationId xmlns:a16="http://schemas.microsoft.com/office/drawing/2014/main" id="{F1F986B3-2F8F-6BA2-D6A5-3447CCF18D56}"/>
              </a:ext>
            </a:extLst>
          </p:cNvPr>
          <p:cNvSpPr txBox="1"/>
          <p:nvPr/>
        </p:nvSpPr>
        <p:spPr>
          <a:xfrm>
            <a:off x="5223066" y="9432342"/>
            <a:ext cx="1174195" cy="313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600"/>
              </a:lnSpc>
            </a:pPr>
            <a:r>
              <a:rPr lang="ja-JP" altLang="en-US" sz="450" b="0" i="0" u="none" strike="noStrike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●送油ホースにひび割れがある。</a:t>
            </a:r>
          </a:p>
          <a:p>
            <a:pPr algn="l">
              <a:lnSpc>
                <a:spcPts val="600"/>
              </a:lnSpc>
            </a:pPr>
            <a:r>
              <a:rPr lang="ja-JP" altLang="en-US" sz="450" b="0" i="0" u="none" strike="noStrike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●焦げるような臭いや目がチカチカする。</a:t>
            </a:r>
          </a:p>
          <a:p>
            <a:pPr algn="l">
              <a:lnSpc>
                <a:spcPts val="600"/>
              </a:lnSpc>
            </a:pPr>
            <a:r>
              <a:rPr lang="ja-JP" altLang="en-US" sz="450" b="0" i="0" u="none" strike="noStrike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●消火操作をしたのに残り火がある。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64" name="テキスト ボックス 263">
            <a:extLst>
              <a:ext uri="{FF2B5EF4-FFF2-40B4-BE49-F238E27FC236}">
                <a16:creationId xmlns:a16="http://schemas.microsoft.com/office/drawing/2014/main" id="{CF61C61F-ACA4-DA89-F2BB-9BC87939F3C5}"/>
              </a:ext>
            </a:extLst>
          </p:cNvPr>
          <p:cNvSpPr txBox="1"/>
          <p:nvPr/>
        </p:nvSpPr>
        <p:spPr>
          <a:xfrm>
            <a:off x="6399514" y="9429989"/>
            <a:ext cx="987565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480" b="0" i="0" u="none" strike="noStrike" kern="10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故障や事故の防止のため必ず</a:t>
            </a:r>
          </a:p>
          <a:p>
            <a:pPr algn="l"/>
            <a:r>
              <a:rPr lang="ja-JP" altLang="en-US" sz="480" b="0" i="0" u="none" strike="noStrike" kern="10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販売店にご連絡ください。点検・</a:t>
            </a:r>
          </a:p>
          <a:p>
            <a:pPr algn="l"/>
            <a:r>
              <a:rPr lang="ja-JP" altLang="en-US" sz="480" b="0" i="0" u="none" strike="noStrike" kern="10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修理についての費用など詳しい</a:t>
            </a:r>
          </a:p>
          <a:p>
            <a:pPr algn="l"/>
            <a:r>
              <a:rPr lang="ja-JP" altLang="en-US" sz="480" b="0" i="0" u="none" strike="noStrike" kern="10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ことは販売店にご相談ください。</a:t>
            </a:r>
            <a:endParaRPr lang="ja-JP" altLang="en-US" sz="480" kern="1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66" name="テキスト ボックス 265">
            <a:extLst>
              <a:ext uri="{FF2B5EF4-FFF2-40B4-BE49-F238E27FC236}">
                <a16:creationId xmlns:a16="http://schemas.microsoft.com/office/drawing/2014/main" id="{EEDE4E63-D2D9-6F13-CEFE-683520F71C72}"/>
              </a:ext>
            </a:extLst>
          </p:cNvPr>
          <p:cNvSpPr txBox="1"/>
          <p:nvPr/>
        </p:nvSpPr>
        <p:spPr>
          <a:xfrm>
            <a:off x="3247283" y="9762479"/>
            <a:ext cx="242231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00" b="1" i="0" u="none" strike="noStrike" kern="0" spc="-70" dirty="0">
                <a:solidFill>
                  <a:srgbClr val="140700"/>
                </a:solidFill>
                <a:latin typeface="+mn-ea"/>
              </a:rPr>
              <a:t>■</a:t>
            </a:r>
            <a:r>
              <a:rPr lang="ja-JP" altLang="en-US" sz="600" b="1" i="0" u="none" strike="noStrike" kern="0" spc="-70" dirty="0">
                <a:solidFill>
                  <a:srgbClr val="140700"/>
                </a:solidFill>
                <a:latin typeface="+mn-ea"/>
              </a:rPr>
              <a:t>石油暖房機には、対震自動消火装置が組み込まれております。</a:t>
            </a:r>
            <a:endParaRPr lang="ja-JP" altLang="en-US" sz="600" b="1" kern="0" spc="-70" dirty="0">
              <a:latin typeface="+mn-ea"/>
            </a:endParaRPr>
          </a:p>
        </p:txBody>
      </p:sp>
      <p:sp>
        <p:nvSpPr>
          <p:cNvPr id="268" name="テキスト ボックス 267">
            <a:extLst>
              <a:ext uri="{FF2B5EF4-FFF2-40B4-BE49-F238E27FC236}">
                <a16:creationId xmlns:a16="http://schemas.microsoft.com/office/drawing/2014/main" id="{B2368ECB-3DE3-E916-F0F0-1059574B7E1A}"/>
              </a:ext>
            </a:extLst>
          </p:cNvPr>
          <p:cNvSpPr txBox="1"/>
          <p:nvPr/>
        </p:nvSpPr>
        <p:spPr>
          <a:xfrm>
            <a:off x="3257256" y="9884858"/>
            <a:ext cx="1666358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0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●アフターサービスに関するお問い合わせは</a:t>
            </a:r>
            <a:endParaRPr lang="ja-JP" altLang="en-US" sz="5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70" name="テキスト ボックス 269">
            <a:extLst>
              <a:ext uri="{FF2B5EF4-FFF2-40B4-BE49-F238E27FC236}">
                <a16:creationId xmlns:a16="http://schemas.microsoft.com/office/drawing/2014/main" id="{85D34BA6-3D38-A03F-51D8-A2F824E6D75D}"/>
              </a:ext>
            </a:extLst>
          </p:cNvPr>
          <p:cNvSpPr txBox="1"/>
          <p:nvPr/>
        </p:nvSpPr>
        <p:spPr>
          <a:xfrm>
            <a:off x="3297644" y="10020916"/>
            <a:ext cx="134101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00" b="0" i="0" u="none" strike="noStrike" spc="-6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コロナ サービスセンター</a:t>
            </a:r>
            <a:endParaRPr lang="ja-JP" altLang="en-US" sz="700" spc="-6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72" name="テキスト ボックス 271">
            <a:extLst>
              <a:ext uri="{FF2B5EF4-FFF2-40B4-BE49-F238E27FC236}">
                <a16:creationId xmlns:a16="http://schemas.microsoft.com/office/drawing/2014/main" id="{8BE8FA5C-6365-A2FB-80CA-351882078EBB}"/>
              </a:ext>
            </a:extLst>
          </p:cNvPr>
          <p:cNvSpPr txBox="1"/>
          <p:nvPr/>
        </p:nvSpPr>
        <p:spPr>
          <a:xfrm>
            <a:off x="3512598" y="10117379"/>
            <a:ext cx="11162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100" i="0" u="none" strike="noStrike" spc="-1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0120-919-302</a:t>
            </a:r>
            <a:endParaRPr lang="ja-JP" altLang="en-US" sz="1100" spc="-1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76" name="テキスト ボックス 275">
            <a:extLst>
              <a:ext uri="{FF2B5EF4-FFF2-40B4-BE49-F238E27FC236}">
                <a16:creationId xmlns:a16="http://schemas.microsoft.com/office/drawing/2014/main" id="{9698CB32-7001-47AF-61D3-3CABFD1391F2}"/>
              </a:ext>
            </a:extLst>
          </p:cNvPr>
          <p:cNvSpPr txBox="1"/>
          <p:nvPr/>
        </p:nvSpPr>
        <p:spPr>
          <a:xfrm>
            <a:off x="4403903" y="10135478"/>
            <a:ext cx="5387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45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修理受付</a:t>
            </a:r>
          </a:p>
          <a:p>
            <a:pPr algn="l"/>
            <a:r>
              <a:rPr lang="ja-JP" altLang="en-US" sz="450" b="1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専用ダイヤル</a:t>
            </a:r>
            <a:endParaRPr lang="ja-JP" altLang="en-US" sz="45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80" name="テキスト ボックス 279">
            <a:extLst>
              <a:ext uri="{FF2B5EF4-FFF2-40B4-BE49-F238E27FC236}">
                <a16:creationId xmlns:a16="http://schemas.microsoft.com/office/drawing/2014/main" id="{766683C9-F089-B837-4894-A0710B531B85}"/>
              </a:ext>
            </a:extLst>
          </p:cNvPr>
          <p:cNvSpPr txBox="1"/>
          <p:nvPr/>
        </p:nvSpPr>
        <p:spPr>
          <a:xfrm>
            <a:off x="4787751" y="10095480"/>
            <a:ext cx="83491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5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携帯電話からは</a:t>
            </a:r>
          </a:p>
          <a:p>
            <a:pPr algn="ctr"/>
            <a:r>
              <a:rPr lang="ja-JP" altLang="en-US" sz="45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最寄のサービスセンターへ</a:t>
            </a:r>
          </a:p>
          <a:p>
            <a:pPr algn="ctr"/>
            <a:r>
              <a:rPr lang="ja-JP" altLang="en-US" sz="45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直接おかけ</a:t>
            </a:r>
            <a:r>
              <a:rPr lang="ja-JP" altLang="en-US" sz="450" i="0" u="none" strike="noStrike" baseline="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ください</a:t>
            </a:r>
            <a:r>
              <a:rPr lang="ja-JP" altLang="en-US" sz="45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。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82" name="テキスト ボックス 281">
            <a:extLst>
              <a:ext uri="{FF2B5EF4-FFF2-40B4-BE49-F238E27FC236}">
                <a16:creationId xmlns:a16="http://schemas.microsoft.com/office/drawing/2014/main" id="{B14E1AD2-1044-C240-9EDF-0EE622A96AB1}"/>
              </a:ext>
            </a:extLst>
          </p:cNvPr>
          <p:cNvSpPr txBox="1"/>
          <p:nvPr/>
        </p:nvSpPr>
        <p:spPr>
          <a:xfrm>
            <a:off x="5519806" y="9991581"/>
            <a:ext cx="1922230" cy="176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5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サービスセンターにおける個人情報のお取り扱いについて</a:t>
            </a:r>
            <a:endParaRPr lang="ja-JP" altLang="en-US" sz="5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84" name="テキスト ボックス 283">
            <a:extLst>
              <a:ext uri="{FF2B5EF4-FFF2-40B4-BE49-F238E27FC236}">
                <a16:creationId xmlns:a16="http://schemas.microsoft.com/office/drawing/2014/main" id="{0B7B9D20-D9D5-4620-21C6-A61CA77396B8}"/>
              </a:ext>
            </a:extLst>
          </p:cNvPr>
          <p:cNvSpPr txBox="1"/>
          <p:nvPr/>
        </p:nvSpPr>
        <p:spPr>
          <a:xfrm>
            <a:off x="5523558" y="10105080"/>
            <a:ext cx="189145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当社及び業務を委託する協力会社（以下「当社」）は、お客様の個人</a:t>
            </a:r>
          </a:p>
          <a:p>
            <a:pPr algn="dist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情報やお問い合わせ内容をアフターサービス等の確認や対応のため</a:t>
            </a:r>
          </a:p>
          <a:p>
            <a:pPr algn="dist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に利用し、その記録を残すことがあります。当社は、お客様の個人情</a:t>
            </a:r>
          </a:p>
          <a:p>
            <a:pPr algn="dist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報を適切に管理し、修理業務等を委託する場合や正当な理由がある</a:t>
            </a:r>
          </a:p>
          <a:p>
            <a:pPr algn="l"/>
            <a:r>
              <a:rPr lang="ja-JP" altLang="en-US" sz="450" b="0" i="0" u="none" strike="noStrike" baseline="0" dirty="0">
                <a:solidFill>
                  <a:srgbClr val="1407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場合を除き、第三者に提供致しません。</a:t>
            </a:r>
            <a:endParaRPr lang="ja-JP" altLang="en-US" sz="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cxnSp>
        <p:nvCxnSpPr>
          <p:cNvPr id="295" name="直線コネクタ 294">
            <a:extLst>
              <a:ext uri="{FF2B5EF4-FFF2-40B4-BE49-F238E27FC236}">
                <a16:creationId xmlns:a16="http://schemas.microsoft.com/office/drawing/2014/main" id="{0669A13B-8CFE-2051-CA9B-6D136548905A}"/>
              </a:ext>
            </a:extLst>
          </p:cNvPr>
          <p:cNvCxnSpPr>
            <a:cxnSpLocks/>
          </p:cNvCxnSpPr>
          <p:nvPr/>
        </p:nvCxnSpPr>
        <p:spPr>
          <a:xfrm>
            <a:off x="1497163" y="6652064"/>
            <a:ext cx="0" cy="2262383"/>
          </a:xfrm>
          <a:prstGeom prst="line">
            <a:avLst/>
          </a:prstGeom>
          <a:ln w="9525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7" name="直線コネクタ 296">
            <a:extLst>
              <a:ext uri="{FF2B5EF4-FFF2-40B4-BE49-F238E27FC236}">
                <a16:creationId xmlns:a16="http://schemas.microsoft.com/office/drawing/2014/main" id="{B80D932E-8D91-6A8D-D3B2-1A8F6F02EDC9}"/>
              </a:ext>
            </a:extLst>
          </p:cNvPr>
          <p:cNvCxnSpPr>
            <a:cxnSpLocks/>
          </p:cNvCxnSpPr>
          <p:nvPr/>
        </p:nvCxnSpPr>
        <p:spPr>
          <a:xfrm>
            <a:off x="4786754" y="6349606"/>
            <a:ext cx="0" cy="2557467"/>
          </a:xfrm>
          <a:prstGeom prst="line">
            <a:avLst/>
          </a:prstGeom>
          <a:ln w="9525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9" name="直線コネクタ 298">
            <a:extLst>
              <a:ext uri="{FF2B5EF4-FFF2-40B4-BE49-F238E27FC236}">
                <a16:creationId xmlns:a16="http://schemas.microsoft.com/office/drawing/2014/main" id="{2D516B02-F59E-9E3D-4F8E-F048C5D55515}"/>
              </a:ext>
            </a:extLst>
          </p:cNvPr>
          <p:cNvCxnSpPr>
            <a:cxnSpLocks/>
          </p:cNvCxnSpPr>
          <p:nvPr/>
        </p:nvCxnSpPr>
        <p:spPr>
          <a:xfrm>
            <a:off x="4477446" y="4762027"/>
            <a:ext cx="0" cy="1325674"/>
          </a:xfrm>
          <a:prstGeom prst="line">
            <a:avLst/>
          </a:prstGeom>
          <a:ln w="9525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2" name="直線コネクタ 301">
            <a:extLst>
              <a:ext uri="{FF2B5EF4-FFF2-40B4-BE49-F238E27FC236}">
                <a16:creationId xmlns:a16="http://schemas.microsoft.com/office/drawing/2014/main" id="{D5003F8B-DFA7-2DBB-0C92-AA6570A71659}"/>
              </a:ext>
            </a:extLst>
          </p:cNvPr>
          <p:cNvCxnSpPr>
            <a:cxnSpLocks/>
          </p:cNvCxnSpPr>
          <p:nvPr/>
        </p:nvCxnSpPr>
        <p:spPr>
          <a:xfrm>
            <a:off x="5094666" y="3450824"/>
            <a:ext cx="0" cy="1216341"/>
          </a:xfrm>
          <a:prstGeom prst="line">
            <a:avLst/>
          </a:prstGeom>
          <a:ln w="9525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7" name="直線コネクタ 306">
            <a:extLst>
              <a:ext uri="{FF2B5EF4-FFF2-40B4-BE49-F238E27FC236}">
                <a16:creationId xmlns:a16="http://schemas.microsoft.com/office/drawing/2014/main" id="{6A474185-DB53-4286-E79F-16D155172F06}"/>
              </a:ext>
            </a:extLst>
          </p:cNvPr>
          <p:cNvCxnSpPr>
            <a:cxnSpLocks/>
          </p:cNvCxnSpPr>
          <p:nvPr/>
        </p:nvCxnSpPr>
        <p:spPr>
          <a:xfrm>
            <a:off x="2439846" y="3450824"/>
            <a:ext cx="0" cy="1216341"/>
          </a:xfrm>
          <a:prstGeom prst="line">
            <a:avLst/>
          </a:prstGeom>
          <a:ln w="9525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8" name="直線コネクタ 307">
            <a:extLst>
              <a:ext uri="{FF2B5EF4-FFF2-40B4-BE49-F238E27FC236}">
                <a16:creationId xmlns:a16="http://schemas.microsoft.com/office/drawing/2014/main" id="{F13A8ECF-C52C-2F63-96BF-A5193C456EDA}"/>
              </a:ext>
            </a:extLst>
          </p:cNvPr>
          <p:cNvCxnSpPr>
            <a:cxnSpLocks/>
          </p:cNvCxnSpPr>
          <p:nvPr/>
        </p:nvCxnSpPr>
        <p:spPr>
          <a:xfrm>
            <a:off x="2441292" y="5053896"/>
            <a:ext cx="0" cy="1026595"/>
          </a:xfrm>
          <a:prstGeom prst="line">
            <a:avLst/>
          </a:prstGeom>
          <a:ln w="9525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8" name="直線コネクタ 317">
            <a:extLst>
              <a:ext uri="{FF2B5EF4-FFF2-40B4-BE49-F238E27FC236}">
                <a16:creationId xmlns:a16="http://schemas.microsoft.com/office/drawing/2014/main" id="{EB8FBCFD-3865-C8F0-D678-84927E758DAD}"/>
              </a:ext>
            </a:extLst>
          </p:cNvPr>
          <p:cNvCxnSpPr>
            <a:cxnSpLocks/>
          </p:cNvCxnSpPr>
          <p:nvPr/>
        </p:nvCxnSpPr>
        <p:spPr>
          <a:xfrm>
            <a:off x="2658191" y="2259440"/>
            <a:ext cx="0" cy="1126594"/>
          </a:xfrm>
          <a:prstGeom prst="line">
            <a:avLst/>
          </a:prstGeom>
          <a:ln w="9525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0" name="直線コネクタ 319">
            <a:extLst>
              <a:ext uri="{FF2B5EF4-FFF2-40B4-BE49-F238E27FC236}">
                <a16:creationId xmlns:a16="http://schemas.microsoft.com/office/drawing/2014/main" id="{3DA28A36-C437-A225-9D5B-2755EE94C9B5}"/>
              </a:ext>
            </a:extLst>
          </p:cNvPr>
          <p:cNvCxnSpPr>
            <a:cxnSpLocks/>
          </p:cNvCxnSpPr>
          <p:nvPr/>
        </p:nvCxnSpPr>
        <p:spPr>
          <a:xfrm>
            <a:off x="3542114" y="1109082"/>
            <a:ext cx="0" cy="1045803"/>
          </a:xfrm>
          <a:prstGeom prst="line">
            <a:avLst/>
          </a:prstGeom>
          <a:ln w="9525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2" name="直線コネクタ 321">
            <a:extLst>
              <a:ext uri="{FF2B5EF4-FFF2-40B4-BE49-F238E27FC236}">
                <a16:creationId xmlns:a16="http://schemas.microsoft.com/office/drawing/2014/main" id="{9C395383-EFE1-BE22-A5D4-9639381E38EC}"/>
              </a:ext>
            </a:extLst>
          </p:cNvPr>
          <p:cNvCxnSpPr>
            <a:cxnSpLocks/>
          </p:cNvCxnSpPr>
          <p:nvPr/>
        </p:nvCxnSpPr>
        <p:spPr>
          <a:xfrm>
            <a:off x="4994301" y="2265912"/>
            <a:ext cx="0" cy="1120122"/>
          </a:xfrm>
          <a:prstGeom prst="line">
            <a:avLst/>
          </a:prstGeom>
          <a:ln w="9525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4" name="直線コネクタ 323">
            <a:extLst>
              <a:ext uri="{FF2B5EF4-FFF2-40B4-BE49-F238E27FC236}">
                <a16:creationId xmlns:a16="http://schemas.microsoft.com/office/drawing/2014/main" id="{B3B2A83D-DCD1-DE53-2462-46AB782B14BA}"/>
              </a:ext>
            </a:extLst>
          </p:cNvPr>
          <p:cNvCxnSpPr>
            <a:cxnSpLocks/>
          </p:cNvCxnSpPr>
          <p:nvPr/>
        </p:nvCxnSpPr>
        <p:spPr>
          <a:xfrm>
            <a:off x="3139881" y="9249845"/>
            <a:ext cx="0" cy="1440548"/>
          </a:xfrm>
          <a:prstGeom prst="line">
            <a:avLst/>
          </a:prstGeom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6" name="直線コネクタ 325">
            <a:extLst>
              <a:ext uri="{FF2B5EF4-FFF2-40B4-BE49-F238E27FC236}">
                <a16:creationId xmlns:a16="http://schemas.microsoft.com/office/drawing/2014/main" id="{63846B6F-F272-A285-E174-C403C1555094}"/>
              </a:ext>
            </a:extLst>
          </p:cNvPr>
          <p:cNvCxnSpPr>
            <a:cxnSpLocks/>
          </p:cNvCxnSpPr>
          <p:nvPr/>
        </p:nvCxnSpPr>
        <p:spPr>
          <a:xfrm flipH="1">
            <a:off x="0" y="9249845"/>
            <a:ext cx="7559602" cy="0"/>
          </a:xfrm>
          <a:prstGeom prst="line">
            <a:avLst/>
          </a:prstGeom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33" name="テキスト ボックス 332">
            <a:extLst>
              <a:ext uri="{FF2B5EF4-FFF2-40B4-BE49-F238E27FC236}">
                <a16:creationId xmlns:a16="http://schemas.microsoft.com/office/drawing/2014/main" id="{6026D263-0E4D-7F3E-17DE-0CFC1E9577A0}"/>
              </a:ext>
            </a:extLst>
          </p:cNvPr>
          <p:cNvSpPr txBox="1"/>
          <p:nvPr/>
        </p:nvSpPr>
        <p:spPr>
          <a:xfrm>
            <a:off x="3587899" y="1957944"/>
            <a:ext cx="662665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50" b="1" i="0" u="none" strike="noStrike" baseline="0" dirty="0">
                <a:solidFill>
                  <a:srgbClr val="140700"/>
                </a:solidFill>
                <a:latin typeface="ShinGoPro-Medium"/>
              </a:rPr>
              <a:t>においとり</a:t>
            </a:r>
          </a:p>
          <a:p>
            <a:r>
              <a:rPr lang="ja-JP" altLang="en-US" sz="450" b="1" i="0" u="none" strike="noStrike" baseline="0" dirty="0">
                <a:solidFill>
                  <a:srgbClr val="140700"/>
                </a:solidFill>
                <a:latin typeface="ShinGoPro-Medium"/>
              </a:rPr>
              <a:t>クリーン燃焼</a:t>
            </a:r>
          </a:p>
          <a:p>
            <a:r>
              <a:rPr lang="ja-JP" altLang="en-US" sz="450" b="1" i="0" u="none" strike="noStrike" baseline="0" dirty="0">
                <a:solidFill>
                  <a:srgbClr val="140700"/>
                </a:solidFill>
                <a:latin typeface="ShinGoPro-Medium"/>
              </a:rPr>
              <a:t>ニオイカット消火</a:t>
            </a:r>
            <a:endParaRPr lang="ja-JP" altLang="en-US" sz="450" b="1" dirty="0"/>
          </a:p>
        </p:txBody>
      </p:sp>
      <p:sp>
        <p:nvSpPr>
          <p:cNvPr id="334" name="テキスト ボックス 333">
            <a:extLst>
              <a:ext uri="{FF2B5EF4-FFF2-40B4-BE49-F238E27FC236}">
                <a16:creationId xmlns:a16="http://schemas.microsoft.com/office/drawing/2014/main" id="{D7488D6A-A387-9E75-E666-E5580664237B}"/>
              </a:ext>
            </a:extLst>
          </p:cNvPr>
          <p:cNvSpPr txBox="1"/>
          <p:nvPr/>
        </p:nvSpPr>
        <p:spPr>
          <a:xfrm>
            <a:off x="3603935" y="1953212"/>
            <a:ext cx="61486" cy="27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0"/>
              </a:lnSpc>
            </a:pPr>
            <a:r>
              <a:rPr lang="ja-JP" altLang="en-US" sz="200" b="1" i="0" u="none" strike="noStrike" baseline="0" dirty="0">
                <a:solidFill>
                  <a:srgbClr val="140700"/>
                </a:solidFill>
                <a:latin typeface="ShinGoPro-Medium"/>
              </a:rPr>
              <a:t>●</a:t>
            </a:r>
            <a:endParaRPr lang="en-US" altLang="ja-JP" sz="200" b="1" i="0" u="none" strike="noStrike" baseline="0" dirty="0">
              <a:solidFill>
                <a:srgbClr val="140700"/>
              </a:solidFill>
              <a:latin typeface="ShinGoPro-Medium"/>
            </a:endParaRPr>
          </a:p>
          <a:p>
            <a:pPr>
              <a:lnSpc>
                <a:spcPts val="500"/>
              </a:lnSpc>
            </a:pPr>
            <a:r>
              <a:rPr lang="ja-JP" altLang="en-US" sz="200" b="1" dirty="0">
                <a:solidFill>
                  <a:srgbClr val="140700"/>
                </a:solidFill>
                <a:latin typeface="ShinGoPro-Medium"/>
              </a:rPr>
              <a:t>●</a:t>
            </a:r>
            <a:endParaRPr lang="en-US" altLang="ja-JP" sz="200" b="1" dirty="0">
              <a:solidFill>
                <a:srgbClr val="140700"/>
              </a:solidFill>
              <a:latin typeface="ShinGoPro-Medium"/>
            </a:endParaRPr>
          </a:p>
          <a:p>
            <a:pPr>
              <a:lnSpc>
                <a:spcPts val="500"/>
              </a:lnSpc>
            </a:pPr>
            <a:r>
              <a:rPr lang="ja-JP" altLang="en-US" sz="200" b="1" dirty="0">
                <a:solidFill>
                  <a:srgbClr val="140700"/>
                </a:solidFill>
                <a:latin typeface="ShinGoPro-Medium"/>
              </a:rPr>
              <a:t>●</a:t>
            </a:r>
            <a:endParaRPr lang="ja-JP" altLang="en-US" sz="200" b="1" dirty="0"/>
          </a:p>
        </p:txBody>
      </p:sp>
      <p:sp>
        <p:nvSpPr>
          <p:cNvPr id="335" name="テキスト ボックス 334">
            <a:extLst>
              <a:ext uri="{FF2B5EF4-FFF2-40B4-BE49-F238E27FC236}">
                <a16:creationId xmlns:a16="http://schemas.microsoft.com/office/drawing/2014/main" id="{6229A314-A4C9-BD70-3754-F39A4AE1C1F1}"/>
              </a:ext>
            </a:extLst>
          </p:cNvPr>
          <p:cNvSpPr txBox="1"/>
          <p:nvPr/>
        </p:nvSpPr>
        <p:spPr>
          <a:xfrm>
            <a:off x="6428533" y="3953026"/>
            <a:ext cx="688099" cy="192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650" i="0" u="none" strike="noStrike" baseline="0" dirty="0">
                <a:solidFill>
                  <a:srgbClr val="140700"/>
                </a:solidFill>
                <a:latin typeface="UDShinGoPro-DeBold"/>
              </a:rPr>
              <a:t>2.83</a:t>
            </a:r>
            <a:r>
              <a:rPr lang="ja-JP" altLang="en-US" sz="650" i="0" u="none" strike="noStrike" baseline="0" dirty="0">
                <a:solidFill>
                  <a:srgbClr val="140700"/>
                </a:solidFill>
                <a:latin typeface="UDShinGoPro-DeBold"/>
              </a:rPr>
              <a:t>～</a:t>
            </a:r>
            <a:r>
              <a:rPr lang="en-US" altLang="ja-JP" sz="650" i="0" u="none" strike="noStrike" baseline="0" dirty="0">
                <a:solidFill>
                  <a:srgbClr val="140700"/>
                </a:solidFill>
                <a:latin typeface="UDShinGoPro-DeBold"/>
              </a:rPr>
              <a:t>2.26kW</a:t>
            </a:r>
            <a:endParaRPr lang="ja-JP" altLang="en-US" sz="65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445B166-B8AD-D21F-C066-BD4A262A840C}"/>
              </a:ext>
            </a:extLst>
          </p:cNvPr>
          <p:cNvSpPr txBox="1"/>
          <p:nvPr/>
        </p:nvSpPr>
        <p:spPr>
          <a:xfrm>
            <a:off x="6584207" y="9290729"/>
            <a:ext cx="59045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00" b="0" i="0" u="none" strike="noStrike" spc="-70" dirty="0">
                <a:solidFill>
                  <a:srgbClr val="1407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ご使用中止</a:t>
            </a:r>
            <a:endParaRPr lang="ja-JP" altLang="en-US" sz="700" spc="-7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47" name="グループ化 246"/>
          <p:cNvGrpSpPr/>
          <p:nvPr/>
        </p:nvGrpSpPr>
        <p:grpSpPr>
          <a:xfrm>
            <a:off x="2143145" y="1902623"/>
            <a:ext cx="1468853" cy="246221"/>
            <a:chOff x="-1350571" y="4247690"/>
            <a:chExt cx="1468853" cy="246221"/>
          </a:xfrm>
        </p:grpSpPr>
        <p:sp>
          <p:nvSpPr>
            <p:cNvPr id="249" name="四角形: 角を丸くする 406">
              <a:extLst>
                <a:ext uri="{FF2B5EF4-FFF2-40B4-BE49-F238E27FC236}">
                  <a16:creationId xmlns:a16="http://schemas.microsoft.com/office/drawing/2014/main" id="{97A5CCF1-FF68-4CB2-9205-178106120194}"/>
                </a:ext>
              </a:extLst>
            </p:cNvPr>
            <p:cNvSpPr/>
            <p:nvPr/>
          </p:nvSpPr>
          <p:spPr>
            <a:xfrm>
              <a:off x="-1297456" y="4293222"/>
              <a:ext cx="1253427" cy="169277"/>
            </a:xfrm>
            <a:prstGeom prst="roundRect">
              <a:avLst/>
            </a:prstGeom>
            <a:solidFill>
              <a:srgbClr val="C00000"/>
            </a:solidFill>
            <a:ln w="127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50" name="テキスト ボックス 249">
              <a:extLst>
                <a:ext uri="{FF2B5EF4-FFF2-40B4-BE49-F238E27FC236}">
                  <a16:creationId xmlns:a16="http://schemas.microsoft.com/office/drawing/2014/main" id="{72A3B614-4399-454A-8183-EC594A00BC39}"/>
                </a:ext>
              </a:extLst>
            </p:cNvPr>
            <p:cNvSpPr txBox="1"/>
            <p:nvPr/>
          </p:nvSpPr>
          <p:spPr>
            <a:xfrm>
              <a:off x="-1350571" y="4247690"/>
              <a:ext cx="1468853" cy="246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ja-JP" altLang="en-US" sz="9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特別</a:t>
              </a:r>
              <a:r>
                <a:rPr lang="ja-JP" altLang="ja-JP" sz="9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価格</a:t>
              </a:r>
              <a:r>
                <a:rPr lang="en-US" altLang="ja-JP" sz="9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10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00</a:t>
              </a:r>
              <a:r>
                <a:rPr lang="en-US" altLang="ja-JP" sz="1000" b="1" dirty="0">
                  <a:solidFill>
                    <a:schemeClr val="bg1"/>
                  </a:solidFill>
                  <a:effectLst/>
                  <a:latin typeface="Helvetica" panose="020B0604020202020204" pitchFamily="34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,</a:t>
              </a:r>
              <a:r>
                <a:rPr lang="en-US" altLang="ja-JP" sz="10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000</a:t>
              </a:r>
              <a:r>
                <a:rPr lang="ja-JP" altLang="ja-JP" sz="6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円</a:t>
              </a:r>
              <a:r>
                <a:rPr lang="ja-JP" altLang="ja-JP" sz="6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（</a:t>
              </a:r>
              <a:r>
                <a:rPr lang="ja-JP" altLang="en-US" sz="6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税込</a:t>
              </a:r>
              <a:r>
                <a:rPr lang="ja-JP" altLang="ja-JP" sz="6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）</a:t>
              </a:r>
              <a:endParaRPr lang="ja-JP" altLang="en-US" sz="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1" name="グループ化 250"/>
          <p:cNvGrpSpPr/>
          <p:nvPr/>
        </p:nvGrpSpPr>
        <p:grpSpPr>
          <a:xfrm>
            <a:off x="5749931" y="1879742"/>
            <a:ext cx="1468853" cy="246221"/>
            <a:chOff x="-1350571" y="4247690"/>
            <a:chExt cx="1468853" cy="246221"/>
          </a:xfrm>
        </p:grpSpPr>
        <p:sp>
          <p:nvSpPr>
            <p:cNvPr id="252" name="四角形: 角を丸くする 406">
              <a:extLst>
                <a:ext uri="{FF2B5EF4-FFF2-40B4-BE49-F238E27FC236}">
                  <a16:creationId xmlns:a16="http://schemas.microsoft.com/office/drawing/2014/main" id="{97A5CCF1-FF68-4CB2-9205-178106120194}"/>
                </a:ext>
              </a:extLst>
            </p:cNvPr>
            <p:cNvSpPr/>
            <p:nvPr/>
          </p:nvSpPr>
          <p:spPr>
            <a:xfrm>
              <a:off x="-1297456" y="4293222"/>
              <a:ext cx="1253427" cy="169277"/>
            </a:xfrm>
            <a:prstGeom prst="roundRect">
              <a:avLst/>
            </a:prstGeom>
            <a:solidFill>
              <a:srgbClr val="C00000"/>
            </a:solidFill>
            <a:ln w="127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53" name="テキスト ボックス 252">
              <a:extLst>
                <a:ext uri="{FF2B5EF4-FFF2-40B4-BE49-F238E27FC236}">
                  <a16:creationId xmlns:a16="http://schemas.microsoft.com/office/drawing/2014/main" id="{72A3B614-4399-454A-8183-EC594A00BC39}"/>
                </a:ext>
              </a:extLst>
            </p:cNvPr>
            <p:cNvSpPr txBox="1"/>
            <p:nvPr/>
          </p:nvSpPr>
          <p:spPr>
            <a:xfrm>
              <a:off x="-1350571" y="4247690"/>
              <a:ext cx="1468853" cy="246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ja-JP" altLang="en-US" sz="9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特別</a:t>
              </a:r>
              <a:r>
                <a:rPr lang="ja-JP" altLang="ja-JP" sz="9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価格</a:t>
              </a:r>
              <a:r>
                <a:rPr lang="en-US" altLang="ja-JP" sz="9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10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00</a:t>
              </a:r>
              <a:r>
                <a:rPr lang="en-US" altLang="ja-JP" sz="1000" b="1" dirty="0">
                  <a:solidFill>
                    <a:schemeClr val="bg1"/>
                  </a:solidFill>
                  <a:effectLst/>
                  <a:latin typeface="Helvetica" panose="020B0604020202020204" pitchFamily="34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,</a:t>
              </a:r>
              <a:r>
                <a:rPr lang="en-US" altLang="ja-JP" sz="10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000</a:t>
              </a:r>
              <a:r>
                <a:rPr lang="ja-JP" altLang="ja-JP" sz="6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円</a:t>
              </a:r>
              <a:r>
                <a:rPr lang="ja-JP" altLang="ja-JP" sz="6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（</a:t>
              </a:r>
              <a:r>
                <a:rPr lang="ja-JP" altLang="en-US" sz="6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税込</a:t>
              </a:r>
              <a:r>
                <a:rPr lang="ja-JP" altLang="ja-JP" sz="6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）</a:t>
              </a:r>
              <a:endParaRPr lang="ja-JP" altLang="en-US" sz="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5" name="グループ化 254"/>
          <p:cNvGrpSpPr/>
          <p:nvPr/>
        </p:nvGrpSpPr>
        <p:grpSpPr>
          <a:xfrm>
            <a:off x="1295946" y="3126988"/>
            <a:ext cx="1468853" cy="246221"/>
            <a:chOff x="-1350571" y="4247690"/>
            <a:chExt cx="1468853" cy="246221"/>
          </a:xfrm>
        </p:grpSpPr>
        <p:sp>
          <p:nvSpPr>
            <p:cNvPr id="257" name="四角形: 角を丸くする 406">
              <a:extLst>
                <a:ext uri="{FF2B5EF4-FFF2-40B4-BE49-F238E27FC236}">
                  <a16:creationId xmlns:a16="http://schemas.microsoft.com/office/drawing/2014/main" id="{97A5CCF1-FF68-4CB2-9205-178106120194}"/>
                </a:ext>
              </a:extLst>
            </p:cNvPr>
            <p:cNvSpPr/>
            <p:nvPr/>
          </p:nvSpPr>
          <p:spPr>
            <a:xfrm>
              <a:off x="-1297456" y="4293222"/>
              <a:ext cx="1253427" cy="169277"/>
            </a:xfrm>
            <a:prstGeom prst="roundRect">
              <a:avLst/>
            </a:prstGeom>
            <a:solidFill>
              <a:srgbClr val="C00000"/>
            </a:solidFill>
            <a:ln w="127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59" name="テキスト ボックス 258">
              <a:extLst>
                <a:ext uri="{FF2B5EF4-FFF2-40B4-BE49-F238E27FC236}">
                  <a16:creationId xmlns:a16="http://schemas.microsoft.com/office/drawing/2014/main" id="{72A3B614-4399-454A-8183-EC594A00BC39}"/>
                </a:ext>
              </a:extLst>
            </p:cNvPr>
            <p:cNvSpPr txBox="1"/>
            <p:nvPr/>
          </p:nvSpPr>
          <p:spPr>
            <a:xfrm>
              <a:off x="-1350571" y="4247690"/>
              <a:ext cx="1468853" cy="246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ja-JP" altLang="en-US" sz="9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特別</a:t>
              </a:r>
              <a:r>
                <a:rPr lang="ja-JP" altLang="ja-JP" sz="9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価格</a:t>
              </a:r>
              <a:r>
                <a:rPr lang="en-US" altLang="ja-JP" sz="9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10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00</a:t>
              </a:r>
              <a:r>
                <a:rPr lang="en-US" altLang="ja-JP" sz="1000" b="1" dirty="0">
                  <a:solidFill>
                    <a:schemeClr val="bg1"/>
                  </a:solidFill>
                  <a:effectLst/>
                  <a:latin typeface="Helvetica" panose="020B0604020202020204" pitchFamily="34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,</a:t>
              </a:r>
              <a:r>
                <a:rPr lang="en-US" altLang="ja-JP" sz="10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000</a:t>
              </a:r>
              <a:r>
                <a:rPr lang="ja-JP" altLang="ja-JP" sz="6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円</a:t>
              </a:r>
              <a:r>
                <a:rPr lang="ja-JP" altLang="ja-JP" sz="6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（</a:t>
              </a:r>
              <a:r>
                <a:rPr lang="ja-JP" altLang="en-US" sz="6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税込</a:t>
              </a:r>
              <a:r>
                <a:rPr lang="ja-JP" altLang="ja-JP" sz="6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）</a:t>
              </a:r>
              <a:endParaRPr lang="ja-JP" altLang="en-US" sz="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1" name="グループ化 260"/>
          <p:cNvGrpSpPr/>
          <p:nvPr/>
        </p:nvGrpSpPr>
        <p:grpSpPr>
          <a:xfrm>
            <a:off x="3646183" y="3147085"/>
            <a:ext cx="1468853" cy="246221"/>
            <a:chOff x="-1350571" y="4247690"/>
            <a:chExt cx="1468853" cy="246221"/>
          </a:xfrm>
        </p:grpSpPr>
        <p:sp>
          <p:nvSpPr>
            <p:cNvPr id="263" name="四角形: 角を丸くする 406">
              <a:extLst>
                <a:ext uri="{FF2B5EF4-FFF2-40B4-BE49-F238E27FC236}">
                  <a16:creationId xmlns:a16="http://schemas.microsoft.com/office/drawing/2014/main" id="{97A5CCF1-FF68-4CB2-9205-178106120194}"/>
                </a:ext>
              </a:extLst>
            </p:cNvPr>
            <p:cNvSpPr/>
            <p:nvPr/>
          </p:nvSpPr>
          <p:spPr>
            <a:xfrm>
              <a:off x="-1297456" y="4293222"/>
              <a:ext cx="1253427" cy="169277"/>
            </a:xfrm>
            <a:prstGeom prst="roundRect">
              <a:avLst/>
            </a:prstGeom>
            <a:solidFill>
              <a:srgbClr val="C00000"/>
            </a:solidFill>
            <a:ln w="127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65" name="テキスト ボックス 264">
              <a:extLst>
                <a:ext uri="{FF2B5EF4-FFF2-40B4-BE49-F238E27FC236}">
                  <a16:creationId xmlns:a16="http://schemas.microsoft.com/office/drawing/2014/main" id="{72A3B614-4399-454A-8183-EC594A00BC39}"/>
                </a:ext>
              </a:extLst>
            </p:cNvPr>
            <p:cNvSpPr txBox="1"/>
            <p:nvPr/>
          </p:nvSpPr>
          <p:spPr>
            <a:xfrm>
              <a:off x="-1350571" y="4247690"/>
              <a:ext cx="1468853" cy="246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ja-JP" altLang="en-US" sz="9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特別</a:t>
              </a:r>
              <a:r>
                <a:rPr lang="ja-JP" altLang="ja-JP" sz="9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価格</a:t>
              </a:r>
              <a:r>
                <a:rPr lang="en-US" altLang="ja-JP" sz="9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10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00</a:t>
              </a:r>
              <a:r>
                <a:rPr lang="en-US" altLang="ja-JP" sz="1000" b="1" dirty="0">
                  <a:solidFill>
                    <a:schemeClr val="bg1"/>
                  </a:solidFill>
                  <a:effectLst/>
                  <a:latin typeface="Helvetica" panose="020B0604020202020204" pitchFamily="34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,</a:t>
              </a:r>
              <a:r>
                <a:rPr lang="en-US" altLang="ja-JP" sz="10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000</a:t>
              </a:r>
              <a:r>
                <a:rPr lang="ja-JP" altLang="ja-JP" sz="6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円</a:t>
              </a:r>
              <a:r>
                <a:rPr lang="ja-JP" altLang="ja-JP" sz="6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（</a:t>
              </a:r>
              <a:r>
                <a:rPr lang="ja-JP" altLang="en-US" sz="6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税込</a:t>
              </a:r>
              <a:r>
                <a:rPr lang="ja-JP" altLang="ja-JP" sz="6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）</a:t>
              </a:r>
              <a:endParaRPr lang="ja-JP" altLang="en-US" sz="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7" name="グループ化 266"/>
          <p:cNvGrpSpPr/>
          <p:nvPr/>
        </p:nvGrpSpPr>
        <p:grpSpPr>
          <a:xfrm>
            <a:off x="5896054" y="3147935"/>
            <a:ext cx="1468853" cy="246221"/>
            <a:chOff x="-1350571" y="4247690"/>
            <a:chExt cx="1468853" cy="246221"/>
          </a:xfrm>
        </p:grpSpPr>
        <p:sp>
          <p:nvSpPr>
            <p:cNvPr id="269" name="四角形: 角を丸くする 406">
              <a:extLst>
                <a:ext uri="{FF2B5EF4-FFF2-40B4-BE49-F238E27FC236}">
                  <a16:creationId xmlns:a16="http://schemas.microsoft.com/office/drawing/2014/main" id="{97A5CCF1-FF68-4CB2-9205-178106120194}"/>
                </a:ext>
              </a:extLst>
            </p:cNvPr>
            <p:cNvSpPr/>
            <p:nvPr/>
          </p:nvSpPr>
          <p:spPr>
            <a:xfrm>
              <a:off x="-1297456" y="4293222"/>
              <a:ext cx="1253427" cy="169277"/>
            </a:xfrm>
            <a:prstGeom prst="roundRect">
              <a:avLst/>
            </a:prstGeom>
            <a:solidFill>
              <a:srgbClr val="C00000"/>
            </a:solidFill>
            <a:ln w="127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71" name="テキスト ボックス 270">
              <a:extLst>
                <a:ext uri="{FF2B5EF4-FFF2-40B4-BE49-F238E27FC236}">
                  <a16:creationId xmlns:a16="http://schemas.microsoft.com/office/drawing/2014/main" id="{72A3B614-4399-454A-8183-EC594A00BC39}"/>
                </a:ext>
              </a:extLst>
            </p:cNvPr>
            <p:cNvSpPr txBox="1"/>
            <p:nvPr/>
          </p:nvSpPr>
          <p:spPr>
            <a:xfrm>
              <a:off x="-1350571" y="4247690"/>
              <a:ext cx="1468853" cy="246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ja-JP" altLang="en-US" sz="9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特別</a:t>
              </a:r>
              <a:r>
                <a:rPr lang="ja-JP" altLang="ja-JP" sz="9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価格</a:t>
              </a:r>
              <a:r>
                <a:rPr lang="en-US" altLang="ja-JP" sz="9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10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00</a:t>
              </a:r>
              <a:r>
                <a:rPr lang="en-US" altLang="ja-JP" sz="1000" b="1" dirty="0">
                  <a:solidFill>
                    <a:schemeClr val="bg1"/>
                  </a:solidFill>
                  <a:effectLst/>
                  <a:latin typeface="Helvetica" panose="020B0604020202020204" pitchFamily="34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,</a:t>
              </a:r>
              <a:r>
                <a:rPr lang="en-US" altLang="ja-JP" sz="10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000</a:t>
              </a:r>
              <a:r>
                <a:rPr lang="ja-JP" altLang="ja-JP" sz="6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円</a:t>
              </a:r>
              <a:r>
                <a:rPr lang="ja-JP" altLang="ja-JP" sz="6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（</a:t>
              </a:r>
              <a:r>
                <a:rPr lang="ja-JP" altLang="en-US" sz="6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税込</a:t>
              </a:r>
              <a:r>
                <a:rPr lang="ja-JP" altLang="ja-JP" sz="6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）</a:t>
              </a:r>
              <a:endParaRPr lang="ja-JP" altLang="en-US" sz="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3" name="グループ化 272"/>
          <p:cNvGrpSpPr/>
          <p:nvPr/>
        </p:nvGrpSpPr>
        <p:grpSpPr>
          <a:xfrm>
            <a:off x="1209944" y="4438894"/>
            <a:ext cx="1468853" cy="230832"/>
            <a:chOff x="-1333187" y="4262448"/>
            <a:chExt cx="1468853" cy="230832"/>
          </a:xfrm>
        </p:grpSpPr>
        <p:sp>
          <p:nvSpPr>
            <p:cNvPr id="274" name="四角形: 角を丸くする 406">
              <a:extLst>
                <a:ext uri="{FF2B5EF4-FFF2-40B4-BE49-F238E27FC236}">
                  <a16:creationId xmlns:a16="http://schemas.microsoft.com/office/drawing/2014/main" id="{97A5CCF1-FF68-4CB2-9205-178106120194}"/>
                </a:ext>
              </a:extLst>
            </p:cNvPr>
            <p:cNvSpPr/>
            <p:nvPr/>
          </p:nvSpPr>
          <p:spPr>
            <a:xfrm>
              <a:off x="-1297456" y="4293222"/>
              <a:ext cx="1154955" cy="178957"/>
            </a:xfrm>
            <a:prstGeom prst="roundRect">
              <a:avLst/>
            </a:prstGeom>
            <a:solidFill>
              <a:srgbClr val="C00000"/>
            </a:solidFill>
            <a:ln w="127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75" name="テキスト ボックス 274">
              <a:extLst>
                <a:ext uri="{FF2B5EF4-FFF2-40B4-BE49-F238E27FC236}">
                  <a16:creationId xmlns:a16="http://schemas.microsoft.com/office/drawing/2014/main" id="{72A3B614-4399-454A-8183-EC594A00BC39}"/>
                </a:ext>
              </a:extLst>
            </p:cNvPr>
            <p:cNvSpPr txBox="1"/>
            <p:nvPr/>
          </p:nvSpPr>
          <p:spPr>
            <a:xfrm>
              <a:off x="-1333187" y="4262448"/>
              <a:ext cx="1468853" cy="2308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ja-JP" altLang="en-US" sz="8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特別</a:t>
              </a:r>
              <a:r>
                <a:rPr lang="ja-JP" altLang="ja-JP" sz="8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価格</a:t>
              </a:r>
              <a:r>
                <a:rPr lang="en-US" altLang="ja-JP" sz="8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9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00</a:t>
              </a:r>
              <a:r>
                <a:rPr lang="en-US" altLang="ja-JP" sz="900" b="1" dirty="0">
                  <a:solidFill>
                    <a:schemeClr val="bg1"/>
                  </a:solidFill>
                  <a:effectLst/>
                  <a:latin typeface="Helvetica" panose="020B0604020202020204" pitchFamily="34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,</a:t>
              </a:r>
              <a:r>
                <a:rPr lang="en-US" altLang="ja-JP" sz="9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000</a:t>
              </a:r>
              <a:r>
                <a:rPr lang="ja-JP" altLang="ja-JP" sz="5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円</a:t>
              </a:r>
              <a:r>
                <a:rPr lang="ja-JP" altLang="ja-JP" sz="5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（</a:t>
              </a:r>
              <a:r>
                <a:rPr lang="ja-JP" altLang="en-US" sz="5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税込</a:t>
              </a:r>
              <a:r>
                <a:rPr lang="ja-JP" altLang="ja-JP" sz="5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）</a:t>
              </a:r>
              <a:endParaRPr lang="ja-JP" altLang="en-US" sz="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7" name="グループ化 276"/>
          <p:cNvGrpSpPr/>
          <p:nvPr/>
        </p:nvGrpSpPr>
        <p:grpSpPr>
          <a:xfrm>
            <a:off x="3878968" y="4443861"/>
            <a:ext cx="1468853" cy="230832"/>
            <a:chOff x="-1333187" y="4262448"/>
            <a:chExt cx="1468853" cy="230832"/>
          </a:xfrm>
        </p:grpSpPr>
        <p:sp>
          <p:nvSpPr>
            <p:cNvPr id="278" name="四角形: 角を丸くする 406">
              <a:extLst>
                <a:ext uri="{FF2B5EF4-FFF2-40B4-BE49-F238E27FC236}">
                  <a16:creationId xmlns:a16="http://schemas.microsoft.com/office/drawing/2014/main" id="{97A5CCF1-FF68-4CB2-9205-178106120194}"/>
                </a:ext>
              </a:extLst>
            </p:cNvPr>
            <p:cNvSpPr/>
            <p:nvPr/>
          </p:nvSpPr>
          <p:spPr>
            <a:xfrm>
              <a:off x="-1297456" y="4293222"/>
              <a:ext cx="1154955" cy="178957"/>
            </a:xfrm>
            <a:prstGeom prst="roundRect">
              <a:avLst/>
            </a:prstGeom>
            <a:solidFill>
              <a:srgbClr val="C00000"/>
            </a:solidFill>
            <a:ln w="127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79" name="テキスト ボックス 278">
              <a:extLst>
                <a:ext uri="{FF2B5EF4-FFF2-40B4-BE49-F238E27FC236}">
                  <a16:creationId xmlns:a16="http://schemas.microsoft.com/office/drawing/2014/main" id="{72A3B614-4399-454A-8183-EC594A00BC39}"/>
                </a:ext>
              </a:extLst>
            </p:cNvPr>
            <p:cNvSpPr txBox="1"/>
            <p:nvPr/>
          </p:nvSpPr>
          <p:spPr>
            <a:xfrm>
              <a:off x="-1333187" y="4262448"/>
              <a:ext cx="1468853" cy="2308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ja-JP" altLang="en-US" sz="8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特別</a:t>
              </a:r>
              <a:r>
                <a:rPr lang="ja-JP" altLang="ja-JP" sz="8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価格</a:t>
              </a:r>
              <a:r>
                <a:rPr lang="en-US" altLang="ja-JP" sz="8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9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00</a:t>
              </a:r>
              <a:r>
                <a:rPr lang="en-US" altLang="ja-JP" sz="900" b="1" dirty="0">
                  <a:solidFill>
                    <a:schemeClr val="bg1"/>
                  </a:solidFill>
                  <a:effectLst/>
                  <a:latin typeface="Helvetica" panose="020B0604020202020204" pitchFamily="34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,</a:t>
              </a:r>
              <a:r>
                <a:rPr lang="en-US" altLang="ja-JP" sz="9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000</a:t>
              </a:r>
              <a:r>
                <a:rPr lang="ja-JP" altLang="ja-JP" sz="5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円</a:t>
              </a:r>
              <a:r>
                <a:rPr lang="ja-JP" altLang="ja-JP" sz="5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（</a:t>
              </a:r>
              <a:r>
                <a:rPr lang="ja-JP" altLang="en-US" sz="5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税込</a:t>
              </a:r>
              <a:r>
                <a:rPr lang="ja-JP" altLang="ja-JP" sz="5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）</a:t>
              </a:r>
              <a:endParaRPr lang="ja-JP" altLang="en-US" sz="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1" name="グループ化 280"/>
          <p:cNvGrpSpPr/>
          <p:nvPr/>
        </p:nvGrpSpPr>
        <p:grpSpPr>
          <a:xfrm>
            <a:off x="6014487" y="4443861"/>
            <a:ext cx="1468853" cy="230832"/>
            <a:chOff x="-1333187" y="4262448"/>
            <a:chExt cx="1468853" cy="230832"/>
          </a:xfrm>
        </p:grpSpPr>
        <p:sp>
          <p:nvSpPr>
            <p:cNvPr id="283" name="四角形: 角を丸くする 406">
              <a:extLst>
                <a:ext uri="{FF2B5EF4-FFF2-40B4-BE49-F238E27FC236}">
                  <a16:creationId xmlns:a16="http://schemas.microsoft.com/office/drawing/2014/main" id="{97A5CCF1-FF68-4CB2-9205-178106120194}"/>
                </a:ext>
              </a:extLst>
            </p:cNvPr>
            <p:cNvSpPr/>
            <p:nvPr/>
          </p:nvSpPr>
          <p:spPr>
            <a:xfrm>
              <a:off x="-1297456" y="4293222"/>
              <a:ext cx="1154955" cy="178957"/>
            </a:xfrm>
            <a:prstGeom prst="roundRect">
              <a:avLst/>
            </a:prstGeom>
            <a:solidFill>
              <a:srgbClr val="C00000"/>
            </a:solidFill>
            <a:ln w="127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85" name="テキスト ボックス 284">
              <a:extLst>
                <a:ext uri="{FF2B5EF4-FFF2-40B4-BE49-F238E27FC236}">
                  <a16:creationId xmlns:a16="http://schemas.microsoft.com/office/drawing/2014/main" id="{72A3B614-4399-454A-8183-EC594A00BC39}"/>
                </a:ext>
              </a:extLst>
            </p:cNvPr>
            <p:cNvSpPr txBox="1"/>
            <p:nvPr/>
          </p:nvSpPr>
          <p:spPr>
            <a:xfrm>
              <a:off x="-1333187" y="4262448"/>
              <a:ext cx="1468853" cy="2308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ja-JP" altLang="en-US" sz="8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特別</a:t>
              </a:r>
              <a:r>
                <a:rPr lang="ja-JP" altLang="ja-JP" sz="8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価格</a:t>
              </a:r>
              <a:r>
                <a:rPr lang="en-US" altLang="ja-JP" sz="8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9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00</a:t>
              </a:r>
              <a:r>
                <a:rPr lang="en-US" altLang="ja-JP" sz="900" b="1" dirty="0">
                  <a:solidFill>
                    <a:schemeClr val="bg1"/>
                  </a:solidFill>
                  <a:effectLst/>
                  <a:latin typeface="Helvetica" panose="020B0604020202020204" pitchFamily="34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,</a:t>
              </a:r>
              <a:r>
                <a:rPr lang="en-US" altLang="ja-JP" sz="9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000</a:t>
              </a:r>
              <a:r>
                <a:rPr lang="ja-JP" altLang="ja-JP" sz="5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円</a:t>
              </a:r>
              <a:r>
                <a:rPr lang="ja-JP" altLang="ja-JP" sz="5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（</a:t>
              </a:r>
              <a:r>
                <a:rPr lang="ja-JP" altLang="en-US" sz="5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税込</a:t>
              </a:r>
              <a:r>
                <a:rPr lang="ja-JP" altLang="ja-JP" sz="5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）</a:t>
              </a:r>
              <a:endParaRPr lang="ja-JP" altLang="en-US" sz="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6" name="グループ化 285"/>
          <p:cNvGrpSpPr/>
          <p:nvPr/>
        </p:nvGrpSpPr>
        <p:grpSpPr>
          <a:xfrm>
            <a:off x="1170550" y="5919144"/>
            <a:ext cx="1468853" cy="230832"/>
            <a:chOff x="-1333187" y="4262448"/>
            <a:chExt cx="1468853" cy="230832"/>
          </a:xfrm>
        </p:grpSpPr>
        <p:sp>
          <p:nvSpPr>
            <p:cNvPr id="287" name="四角形: 角を丸くする 406">
              <a:extLst>
                <a:ext uri="{FF2B5EF4-FFF2-40B4-BE49-F238E27FC236}">
                  <a16:creationId xmlns:a16="http://schemas.microsoft.com/office/drawing/2014/main" id="{97A5CCF1-FF68-4CB2-9205-178106120194}"/>
                </a:ext>
              </a:extLst>
            </p:cNvPr>
            <p:cNvSpPr/>
            <p:nvPr/>
          </p:nvSpPr>
          <p:spPr>
            <a:xfrm>
              <a:off x="-1297456" y="4293222"/>
              <a:ext cx="1154955" cy="178957"/>
            </a:xfrm>
            <a:prstGeom prst="roundRect">
              <a:avLst/>
            </a:prstGeom>
            <a:solidFill>
              <a:srgbClr val="C00000"/>
            </a:solidFill>
            <a:ln w="127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88" name="テキスト ボックス 287">
              <a:extLst>
                <a:ext uri="{FF2B5EF4-FFF2-40B4-BE49-F238E27FC236}">
                  <a16:creationId xmlns:a16="http://schemas.microsoft.com/office/drawing/2014/main" id="{72A3B614-4399-454A-8183-EC594A00BC39}"/>
                </a:ext>
              </a:extLst>
            </p:cNvPr>
            <p:cNvSpPr txBox="1"/>
            <p:nvPr/>
          </p:nvSpPr>
          <p:spPr>
            <a:xfrm>
              <a:off x="-1333187" y="4262448"/>
              <a:ext cx="1468853" cy="2308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ja-JP" altLang="en-US" sz="8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特別</a:t>
              </a:r>
              <a:r>
                <a:rPr lang="ja-JP" altLang="ja-JP" sz="8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価格</a:t>
              </a:r>
              <a:r>
                <a:rPr lang="en-US" altLang="ja-JP" sz="8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9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00</a:t>
              </a:r>
              <a:r>
                <a:rPr lang="en-US" altLang="ja-JP" sz="900" b="1" dirty="0">
                  <a:solidFill>
                    <a:schemeClr val="bg1"/>
                  </a:solidFill>
                  <a:effectLst/>
                  <a:latin typeface="Helvetica" panose="020B0604020202020204" pitchFamily="34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,</a:t>
              </a:r>
              <a:r>
                <a:rPr lang="en-US" altLang="ja-JP" sz="9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000</a:t>
              </a:r>
              <a:r>
                <a:rPr lang="ja-JP" altLang="ja-JP" sz="5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円</a:t>
              </a:r>
              <a:r>
                <a:rPr lang="ja-JP" altLang="ja-JP" sz="5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（</a:t>
              </a:r>
              <a:r>
                <a:rPr lang="ja-JP" altLang="en-US" sz="5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税込</a:t>
              </a:r>
              <a:r>
                <a:rPr lang="ja-JP" altLang="ja-JP" sz="5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）</a:t>
              </a:r>
              <a:endParaRPr lang="ja-JP" altLang="en-US" sz="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9" name="グループ化 288"/>
          <p:cNvGrpSpPr/>
          <p:nvPr/>
        </p:nvGrpSpPr>
        <p:grpSpPr>
          <a:xfrm>
            <a:off x="3241554" y="5911105"/>
            <a:ext cx="1468853" cy="230832"/>
            <a:chOff x="-1333187" y="4262448"/>
            <a:chExt cx="1468853" cy="230832"/>
          </a:xfrm>
        </p:grpSpPr>
        <p:sp>
          <p:nvSpPr>
            <p:cNvPr id="290" name="四角形: 角を丸くする 406">
              <a:extLst>
                <a:ext uri="{FF2B5EF4-FFF2-40B4-BE49-F238E27FC236}">
                  <a16:creationId xmlns:a16="http://schemas.microsoft.com/office/drawing/2014/main" id="{97A5CCF1-FF68-4CB2-9205-178106120194}"/>
                </a:ext>
              </a:extLst>
            </p:cNvPr>
            <p:cNvSpPr/>
            <p:nvPr/>
          </p:nvSpPr>
          <p:spPr>
            <a:xfrm>
              <a:off x="-1297456" y="4293222"/>
              <a:ext cx="1154955" cy="178957"/>
            </a:xfrm>
            <a:prstGeom prst="roundRect">
              <a:avLst/>
            </a:prstGeom>
            <a:solidFill>
              <a:srgbClr val="C00000"/>
            </a:solidFill>
            <a:ln w="127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91" name="テキスト ボックス 290">
              <a:extLst>
                <a:ext uri="{FF2B5EF4-FFF2-40B4-BE49-F238E27FC236}">
                  <a16:creationId xmlns:a16="http://schemas.microsoft.com/office/drawing/2014/main" id="{72A3B614-4399-454A-8183-EC594A00BC39}"/>
                </a:ext>
              </a:extLst>
            </p:cNvPr>
            <p:cNvSpPr txBox="1"/>
            <p:nvPr/>
          </p:nvSpPr>
          <p:spPr>
            <a:xfrm>
              <a:off x="-1333187" y="4262448"/>
              <a:ext cx="1468853" cy="2308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ja-JP" altLang="en-US" sz="8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特別</a:t>
              </a:r>
              <a:r>
                <a:rPr lang="ja-JP" altLang="ja-JP" sz="8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価格</a:t>
              </a:r>
              <a:r>
                <a:rPr lang="en-US" altLang="ja-JP" sz="8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9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00</a:t>
              </a:r>
              <a:r>
                <a:rPr lang="en-US" altLang="ja-JP" sz="900" b="1" dirty="0">
                  <a:solidFill>
                    <a:schemeClr val="bg1"/>
                  </a:solidFill>
                  <a:effectLst/>
                  <a:latin typeface="Helvetica" panose="020B0604020202020204" pitchFamily="34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,</a:t>
              </a:r>
              <a:r>
                <a:rPr lang="en-US" altLang="ja-JP" sz="9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000</a:t>
              </a:r>
              <a:r>
                <a:rPr lang="ja-JP" altLang="ja-JP" sz="5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円</a:t>
              </a:r>
              <a:r>
                <a:rPr lang="ja-JP" altLang="ja-JP" sz="5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（</a:t>
              </a:r>
              <a:r>
                <a:rPr lang="ja-JP" altLang="en-US" sz="5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税込</a:t>
              </a:r>
              <a:r>
                <a:rPr lang="ja-JP" altLang="ja-JP" sz="5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）</a:t>
              </a:r>
              <a:endParaRPr lang="ja-JP" altLang="en-US" sz="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2" name="グループ化 291"/>
          <p:cNvGrpSpPr/>
          <p:nvPr/>
        </p:nvGrpSpPr>
        <p:grpSpPr>
          <a:xfrm>
            <a:off x="5918285" y="5608268"/>
            <a:ext cx="1468853" cy="230832"/>
            <a:chOff x="-1333187" y="4262448"/>
            <a:chExt cx="1468853" cy="230832"/>
          </a:xfrm>
        </p:grpSpPr>
        <p:sp>
          <p:nvSpPr>
            <p:cNvPr id="293" name="四角形: 角を丸くする 406">
              <a:extLst>
                <a:ext uri="{FF2B5EF4-FFF2-40B4-BE49-F238E27FC236}">
                  <a16:creationId xmlns:a16="http://schemas.microsoft.com/office/drawing/2014/main" id="{97A5CCF1-FF68-4CB2-9205-178106120194}"/>
                </a:ext>
              </a:extLst>
            </p:cNvPr>
            <p:cNvSpPr/>
            <p:nvPr/>
          </p:nvSpPr>
          <p:spPr>
            <a:xfrm>
              <a:off x="-1297456" y="4293222"/>
              <a:ext cx="1154955" cy="178957"/>
            </a:xfrm>
            <a:prstGeom prst="roundRect">
              <a:avLst/>
            </a:prstGeom>
            <a:solidFill>
              <a:srgbClr val="C00000"/>
            </a:solidFill>
            <a:ln w="127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94" name="テキスト ボックス 293">
              <a:extLst>
                <a:ext uri="{FF2B5EF4-FFF2-40B4-BE49-F238E27FC236}">
                  <a16:creationId xmlns:a16="http://schemas.microsoft.com/office/drawing/2014/main" id="{72A3B614-4399-454A-8183-EC594A00BC39}"/>
                </a:ext>
              </a:extLst>
            </p:cNvPr>
            <p:cNvSpPr txBox="1"/>
            <p:nvPr/>
          </p:nvSpPr>
          <p:spPr>
            <a:xfrm>
              <a:off x="-1333187" y="4262448"/>
              <a:ext cx="1468853" cy="2308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ja-JP" altLang="en-US" sz="8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特別</a:t>
              </a:r>
              <a:r>
                <a:rPr lang="ja-JP" altLang="ja-JP" sz="8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価格</a:t>
              </a:r>
              <a:r>
                <a:rPr lang="en-US" altLang="ja-JP" sz="8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9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00</a:t>
              </a:r>
              <a:r>
                <a:rPr lang="en-US" altLang="ja-JP" sz="900" b="1" dirty="0">
                  <a:solidFill>
                    <a:schemeClr val="bg1"/>
                  </a:solidFill>
                  <a:effectLst/>
                  <a:latin typeface="Helvetica" panose="020B0604020202020204" pitchFamily="34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,</a:t>
              </a:r>
              <a:r>
                <a:rPr lang="en-US" altLang="ja-JP" sz="9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000</a:t>
              </a:r>
              <a:r>
                <a:rPr lang="ja-JP" altLang="ja-JP" sz="5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円</a:t>
              </a:r>
              <a:r>
                <a:rPr lang="ja-JP" altLang="ja-JP" sz="5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（</a:t>
              </a:r>
              <a:r>
                <a:rPr lang="ja-JP" altLang="en-US" sz="5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税込</a:t>
              </a:r>
              <a:r>
                <a:rPr lang="ja-JP" altLang="ja-JP" sz="5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）</a:t>
              </a:r>
              <a:endParaRPr lang="ja-JP" altLang="en-US" sz="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6" name="グループ化 295"/>
          <p:cNvGrpSpPr/>
          <p:nvPr/>
        </p:nvGrpSpPr>
        <p:grpSpPr>
          <a:xfrm>
            <a:off x="278107" y="8737191"/>
            <a:ext cx="1468853" cy="230832"/>
            <a:chOff x="-1333187" y="4262448"/>
            <a:chExt cx="1468853" cy="230832"/>
          </a:xfrm>
        </p:grpSpPr>
        <p:sp>
          <p:nvSpPr>
            <p:cNvPr id="298" name="四角形: 角を丸くする 406">
              <a:extLst>
                <a:ext uri="{FF2B5EF4-FFF2-40B4-BE49-F238E27FC236}">
                  <a16:creationId xmlns:a16="http://schemas.microsoft.com/office/drawing/2014/main" id="{97A5CCF1-FF68-4CB2-9205-178106120194}"/>
                </a:ext>
              </a:extLst>
            </p:cNvPr>
            <p:cNvSpPr/>
            <p:nvPr/>
          </p:nvSpPr>
          <p:spPr>
            <a:xfrm>
              <a:off x="-1297456" y="4293222"/>
              <a:ext cx="1154955" cy="178957"/>
            </a:xfrm>
            <a:prstGeom prst="roundRect">
              <a:avLst/>
            </a:prstGeom>
            <a:solidFill>
              <a:srgbClr val="C00000"/>
            </a:solidFill>
            <a:ln w="127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00" name="テキスト ボックス 299">
              <a:extLst>
                <a:ext uri="{FF2B5EF4-FFF2-40B4-BE49-F238E27FC236}">
                  <a16:creationId xmlns:a16="http://schemas.microsoft.com/office/drawing/2014/main" id="{72A3B614-4399-454A-8183-EC594A00BC39}"/>
                </a:ext>
              </a:extLst>
            </p:cNvPr>
            <p:cNvSpPr txBox="1"/>
            <p:nvPr/>
          </p:nvSpPr>
          <p:spPr>
            <a:xfrm>
              <a:off x="-1333187" y="4262448"/>
              <a:ext cx="1468853" cy="2308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ja-JP" altLang="en-US" sz="8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特別</a:t>
              </a:r>
              <a:r>
                <a:rPr lang="ja-JP" altLang="ja-JP" sz="8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価格</a:t>
              </a:r>
              <a:r>
                <a:rPr lang="en-US" altLang="ja-JP" sz="8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9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00</a:t>
              </a:r>
              <a:r>
                <a:rPr lang="en-US" altLang="ja-JP" sz="900" b="1" dirty="0">
                  <a:solidFill>
                    <a:schemeClr val="bg1"/>
                  </a:solidFill>
                  <a:effectLst/>
                  <a:latin typeface="Helvetica" panose="020B0604020202020204" pitchFamily="34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,</a:t>
              </a:r>
              <a:r>
                <a:rPr lang="en-US" altLang="ja-JP" sz="9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000</a:t>
              </a:r>
              <a:r>
                <a:rPr lang="ja-JP" altLang="ja-JP" sz="5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円</a:t>
              </a:r>
              <a:r>
                <a:rPr lang="ja-JP" altLang="ja-JP" sz="5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（</a:t>
              </a:r>
              <a:r>
                <a:rPr lang="ja-JP" altLang="en-US" sz="5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税込</a:t>
              </a:r>
              <a:r>
                <a:rPr lang="ja-JP" altLang="ja-JP" sz="5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）</a:t>
              </a:r>
              <a:endParaRPr lang="ja-JP" altLang="en-US" sz="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1" name="グループ化 300"/>
          <p:cNvGrpSpPr/>
          <p:nvPr/>
        </p:nvGrpSpPr>
        <p:grpSpPr>
          <a:xfrm>
            <a:off x="1501477" y="8735869"/>
            <a:ext cx="1468853" cy="230832"/>
            <a:chOff x="-1333187" y="4262448"/>
            <a:chExt cx="1468853" cy="230832"/>
          </a:xfrm>
        </p:grpSpPr>
        <p:sp>
          <p:nvSpPr>
            <p:cNvPr id="303" name="四角形: 角を丸くする 406">
              <a:extLst>
                <a:ext uri="{FF2B5EF4-FFF2-40B4-BE49-F238E27FC236}">
                  <a16:creationId xmlns:a16="http://schemas.microsoft.com/office/drawing/2014/main" id="{97A5CCF1-FF68-4CB2-9205-178106120194}"/>
                </a:ext>
              </a:extLst>
            </p:cNvPr>
            <p:cNvSpPr/>
            <p:nvPr/>
          </p:nvSpPr>
          <p:spPr>
            <a:xfrm>
              <a:off x="-1297456" y="4293222"/>
              <a:ext cx="1154955" cy="178957"/>
            </a:xfrm>
            <a:prstGeom prst="roundRect">
              <a:avLst/>
            </a:prstGeom>
            <a:solidFill>
              <a:srgbClr val="C00000"/>
            </a:solidFill>
            <a:ln w="127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04" name="テキスト ボックス 303">
              <a:extLst>
                <a:ext uri="{FF2B5EF4-FFF2-40B4-BE49-F238E27FC236}">
                  <a16:creationId xmlns:a16="http://schemas.microsoft.com/office/drawing/2014/main" id="{72A3B614-4399-454A-8183-EC594A00BC39}"/>
                </a:ext>
              </a:extLst>
            </p:cNvPr>
            <p:cNvSpPr txBox="1"/>
            <p:nvPr/>
          </p:nvSpPr>
          <p:spPr>
            <a:xfrm>
              <a:off x="-1333187" y="4262448"/>
              <a:ext cx="1468853" cy="2308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ja-JP" altLang="en-US" sz="8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特別</a:t>
              </a:r>
              <a:r>
                <a:rPr lang="ja-JP" altLang="ja-JP" sz="8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価格</a:t>
              </a:r>
              <a:r>
                <a:rPr lang="en-US" altLang="ja-JP" sz="8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9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00</a:t>
              </a:r>
              <a:r>
                <a:rPr lang="en-US" altLang="ja-JP" sz="900" b="1" dirty="0">
                  <a:solidFill>
                    <a:schemeClr val="bg1"/>
                  </a:solidFill>
                  <a:effectLst/>
                  <a:latin typeface="Helvetica" panose="020B0604020202020204" pitchFamily="34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,</a:t>
              </a:r>
              <a:r>
                <a:rPr lang="en-US" altLang="ja-JP" sz="9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000</a:t>
              </a:r>
              <a:r>
                <a:rPr lang="ja-JP" altLang="ja-JP" sz="5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円</a:t>
              </a:r>
              <a:r>
                <a:rPr lang="ja-JP" altLang="ja-JP" sz="5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（</a:t>
              </a:r>
              <a:r>
                <a:rPr lang="ja-JP" altLang="en-US" sz="5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税込</a:t>
              </a:r>
              <a:r>
                <a:rPr lang="ja-JP" altLang="ja-JP" sz="5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）</a:t>
              </a:r>
              <a:endParaRPr lang="ja-JP" altLang="en-US" sz="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5" name="グループ化 304"/>
          <p:cNvGrpSpPr/>
          <p:nvPr/>
        </p:nvGrpSpPr>
        <p:grpSpPr>
          <a:xfrm>
            <a:off x="5755280" y="8735869"/>
            <a:ext cx="1468853" cy="230832"/>
            <a:chOff x="-1333187" y="4262448"/>
            <a:chExt cx="1468853" cy="230832"/>
          </a:xfrm>
        </p:grpSpPr>
        <p:sp>
          <p:nvSpPr>
            <p:cNvPr id="306" name="四角形: 角を丸くする 406">
              <a:extLst>
                <a:ext uri="{FF2B5EF4-FFF2-40B4-BE49-F238E27FC236}">
                  <a16:creationId xmlns:a16="http://schemas.microsoft.com/office/drawing/2014/main" id="{97A5CCF1-FF68-4CB2-9205-178106120194}"/>
                </a:ext>
              </a:extLst>
            </p:cNvPr>
            <p:cNvSpPr/>
            <p:nvPr/>
          </p:nvSpPr>
          <p:spPr>
            <a:xfrm>
              <a:off x="-1297456" y="4293222"/>
              <a:ext cx="1154955" cy="178957"/>
            </a:xfrm>
            <a:prstGeom prst="roundRect">
              <a:avLst/>
            </a:prstGeom>
            <a:solidFill>
              <a:srgbClr val="C00000"/>
            </a:solidFill>
            <a:ln w="127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09" name="テキスト ボックス 308">
              <a:extLst>
                <a:ext uri="{FF2B5EF4-FFF2-40B4-BE49-F238E27FC236}">
                  <a16:creationId xmlns:a16="http://schemas.microsoft.com/office/drawing/2014/main" id="{72A3B614-4399-454A-8183-EC594A00BC39}"/>
                </a:ext>
              </a:extLst>
            </p:cNvPr>
            <p:cNvSpPr txBox="1"/>
            <p:nvPr/>
          </p:nvSpPr>
          <p:spPr>
            <a:xfrm>
              <a:off x="-1333187" y="4262448"/>
              <a:ext cx="1468853" cy="2308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ja-JP" altLang="en-US" sz="8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特別</a:t>
              </a:r>
              <a:r>
                <a:rPr lang="ja-JP" altLang="ja-JP" sz="8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価格</a:t>
              </a:r>
              <a:r>
                <a:rPr lang="en-US" altLang="ja-JP" sz="8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9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00</a:t>
              </a:r>
              <a:r>
                <a:rPr lang="en-US" altLang="ja-JP" sz="900" b="1" dirty="0">
                  <a:solidFill>
                    <a:schemeClr val="bg1"/>
                  </a:solidFill>
                  <a:effectLst/>
                  <a:latin typeface="Helvetica" panose="020B0604020202020204" pitchFamily="34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,</a:t>
              </a:r>
              <a:r>
                <a:rPr lang="en-US" altLang="ja-JP" sz="900" b="1" dirty="0">
                  <a:solidFill>
                    <a:schemeClr val="bg1"/>
                  </a:solidFill>
                  <a:effectLst/>
                  <a:latin typeface="Helvetica Neue"/>
                  <a:ea typeface="ＭＳ 明朝" panose="02020609040205080304" pitchFamily="17" charset="-128"/>
                  <a:cs typeface="Times New Roman" panose="02020603050405020304" pitchFamily="18" charset="0"/>
                </a:rPr>
                <a:t>000</a:t>
              </a:r>
              <a:r>
                <a:rPr lang="ja-JP" altLang="ja-JP" sz="500" b="1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円</a:t>
              </a:r>
              <a:r>
                <a:rPr lang="ja-JP" altLang="ja-JP" sz="5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（</a:t>
              </a:r>
              <a:r>
                <a:rPr lang="ja-JP" altLang="en-US" sz="5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税込</a:t>
              </a:r>
              <a:r>
                <a:rPr lang="ja-JP" altLang="ja-JP" sz="500" dirty="0">
                  <a:solidFill>
                    <a:schemeClr val="bg1"/>
                  </a:solidFill>
                  <a:effectLst/>
                  <a:ea typeface="Arial Unicode MS"/>
                  <a:cs typeface="Arial Unicode MS"/>
                </a:rPr>
                <a:t>）</a:t>
              </a:r>
              <a:endParaRPr lang="ja-JP" altLang="en-US" sz="5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0" name="正方形/長方形 309"/>
          <p:cNvSpPr/>
          <p:nvPr/>
        </p:nvSpPr>
        <p:spPr>
          <a:xfrm>
            <a:off x="-8947" y="0"/>
            <a:ext cx="7568622" cy="588073"/>
          </a:xfrm>
          <a:prstGeom prst="rect">
            <a:avLst/>
          </a:prstGeom>
          <a:solidFill>
            <a:srgbClr val="0B37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8E29C49-4589-9A68-19D9-BB9C7CAF5C1D}"/>
              </a:ext>
            </a:extLst>
          </p:cNvPr>
          <p:cNvSpPr txBox="1"/>
          <p:nvPr/>
        </p:nvSpPr>
        <p:spPr>
          <a:xfrm>
            <a:off x="6369842" y="209652"/>
            <a:ext cx="11017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100" b="1" i="0" u="none" strike="noStrike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ja-JP" altLang="en-US" sz="1000" b="0" i="0" u="none" strike="noStrike" baseline="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暖房機器</a:t>
            </a:r>
            <a:endParaRPr lang="ja-JP" altLang="en-US" sz="1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2070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2264</TotalTime>
  <Words>2543</Words>
  <Application>Microsoft Office PowerPoint</Application>
  <PresentationFormat>ユーザー設定</PresentationFormat>
  <Paragraphs>471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28" baseType="lpstr">
      <vt:lpstr>Arial Unicode MS</vt:lpstr>
      <vt:lpstr>BIZ UDPゴシック</vt:lpstr>
      <vt:lpstr>BIZ UDP明朝 Medium</vt:lpstr>
      <vt:lpstr>DIN-Medium</vt:lpstr>
      <vt:lpstr>FutoGoB101Pro-Bold</vt:lpstr>
      <vt:lpstr>GothicMB101Pro-Bold</vt:lpstr>
      <vt:lpstr>GothicMB101Pro-DeBold</vt:lpstr>
      <vt:lpstr>Helvetica Neue</vt:lpstr>
      <vt:lpstr>Helvetica-Bold</vt:lpstr>
      <vt:lpstr>HGPｺﾞｼｯｸE</vt:lpstr>
      <vt:lpstr>ＭＳ Ｐゴシック</vt:lpstr>
      <vt:lpstr>ＭＳ ゴシック</vt:lpstr>
      <vt:lpstr>ＭＳ 明朝</vt:lpstr>
      <vt:lpstr>PA1GothicStd-Medium</vt:lpstr>
      <vt:lpstr>ShinGoPro-Medium</vt:lpstr>
      <vt:lpstr>ShinGoPro-Regular</vt:lpstr>
      <vt:lpstr>UDShinGoPro-DeBold</vt:lpstr>
      <vt:lpstr>Yu Gothic UI</vt:lpstr>
      <vt:lpstr>游ゴシック</vt:lpstr>
      <vt:lpstr>游ゴシック Light</vt:lpstr>
      <vt:lpstr>Arial</vt:lpstr>
      <vt:lpstr>Calibri</vt:lpstr>
      <vt:lpstr>Calibri Light</vt:lpstr>
      <vt:lpstr>Helvetica</vt:lpstr>
      <vt:lpstr>Times New Roman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ishiyama@joemay.co.jp</dc:creator>
  <cp:lastModifiedBy>小林 碧</cp:lastModifiedBy>
  <cp:revision>400</cp:revision>
  <cp:lastPrinted>2022-09-07T07:42:52Z</cp:lastPrinted>
  <dcterms:created xsi:type="dcterms:W3CDTF">2020-06-11T01:14:29Z</dcterms:created>
  <dcterms:modified xsi:type="dcterms:W3CDTF">2023-09-28T06:48:44Z</dcterms:modified>
</cp:coreProperties>
</file>