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56" r:id="rId2"/>
    <p:sldId id="259" r:id="rId3"/>
  </p:sldIdLst>
  <p:sldSz cx="7559675" cy="1069181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1A1"/>
    <a:srgbClr val="6D6765"/>
    <a:srgbClr val="E9B96D"/>
    <a:srgbClr val="E7B39A"/>
    <a:srgbClr val="B0CFDE"/>
    <a:srgbClr val="EB6EA5"/>
    <a:srgbClr val="E5C1CC"/>
    <a:srgbClr val="BCB2C9"/>
    <a:srgbClr val="000000"/>
    <a:srgbClr val="CAC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4645" autoAdjust="0"/>
  </p:normalViewPr>
  <p:slideViewPr>
    <p:cSldViewPr snapToGrid="0" snapToObjects="1">
      <p:cViewPr varScale="1">
        <p:scale>
          <a:sx n="70" d="100"/>
          <a:sy n="70" d="100"/>
        </p:scale>
        <p:origin x="3552" y="90"/>
      </p:cViewPr>
      <p:guideLst>
        <p:guide orient="horz" pos="3367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6012" tIns="48006" rIns="96012" bIns="4800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6012" tIns="48006" rIns="96012" bIns="48006" rtlCol="0"/>
          <a:lstStyle>
            <a:lvl1pPr algn="r">
              <a:defRPr sz="1300"/>
            </a:lvl1pPr>
          </a:lstStyle>
          <a:p>
            <a:fld id="{A974421A-7FF4-4A49-94C6-37B33DB520EF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085975" y="744538"/>
            <a:ext cx="263525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2" tIns="48006" rIns="96012" bIns="4800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6012" tIns="48006" rIns="96012" bIns="4800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6012" tIns="48006" rIns="96012" bIns="4800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6012" tIns="48006" rIns="96012" bIns="48006" rtlCol="0" anchor="b"/>
          <a:lstStyle>
            <a:lvl1pPr algn="r">
              <a:defRPr sz="1300"/>
            </a:lvl1pPr>
          </a:lstStyle>
          <a:p>
            <a:fld id="{02162F23-8486-41F7-9ECE-A9CF527821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2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62F23-8486-41F7-9ECE-A9CF527821D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4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38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09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2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79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65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67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56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710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7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02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97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FF9DA-5635-B04C-A2CF-0F7A7337F28D}" type="datetimeFigureOut">
              <a:rPr kumimoji="1" lang="ja-JP" altLang="en-US" smtClean="0"/>
              <a:t>2024/9/20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32FF-5547-074F-AFB1-992864674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94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1DBD83FC-2B67-AE95-52E7-139E61EB41E1}"/>
              </a:ext>
            </a:extLst>
          </p:cNvPr>
          <p:cNvSpPr txBox="1"/>
          <p:nvPr/>
        </p:nvSpPr>
        <p:spPr>
          <a:xfrm>
            <a:off x="406705" y="2086264"/>
            <a:ext cx="5041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700" b="0" i="0" u="none" strike="noStrike" baseline="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電気代</a:t>
            </a:r>
            <a:r>
              <a:rPr lang="ja-JP" altLang="en-US" sz="3200" b="0" i="0" u="none" strike="noStrike" baseline="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が</a:t>
            </a:r>
            <a:r>
              <a:rPr lang="ja-JP" altLang="en-US" sz="4700" b="0" i="0" u="none" strike="noStrike" baseline="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一番安い</a:t>
            </a:r>
            <a:r>
              <a:rPr lang="en-US" altLang="ja-JP" sz="4700" b="0" i="0" u="none" strike="noStrike" baseline="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!</a:t>
            </a:r>
            <a:endParaRPr lang="ja-JP" altLang="en-US" sz="47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31" name="テキスト ボックス 230">
            <a:extLst>
              <a:ext uri="{FF2B5EF4-FFF2-40B4-BE49-F238E27FC236}">
                <a16:creationId xmlns:a16="http://schemas.microsoft.com/office/drawing/2014/main" id="{59850461-4F29-57FA-D9FB-DE5582C02A73}"/>
              </a:ext>
            </a:extLst>
          </p:cNvPr>
          <p:cNvSpPr txBox="1"/>
          <p:nvPr/>
        </p:nvSpPr>
        <p:spPr>
          <a:xfrm>
            <a:off x="5184218" y="2237128"/>
            <a:ext cx="2793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0" i="0" u="none" strike="noStrike" baseline="0" dirty="0">
                <a:solidFill>
                  <a:srgbClr val="FFFFFF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★</a:t>
            </a:r>
            <a:endParaRPr lang="ja-JP" altLang="en-US" sz="800" dirty="0"/>
          </a:p>
        </p:txBody>
      </p:sp>
      <p:pic>
        <p:nvPicPr>
          <p:cNvPr id="284" name="図 283"/>
          <p:cNvPicPr>
            <a:picLocks noChangeAspect="1"/>
          </p:cNvPicPr>
          <p:nvPr/>
        </p:nvPicPr>
        <p:blipFill rotWithShape="1">
          <a:blip r:embed="rId3"/>
          <a:srcRect l="11213" t="11353" r="29062" b="38127"/>
          <a:stretch/>
        </p:blipFill>
        <p:spPr>
          <a:xfrm>
            <a:off x="0" y="-1"/>
            <a:ext cx="5838825" cy="2778187"/>
          </a:xfrm>
          <a:prstGeom prst="rect">
            <a:avLst/>
          </a:prstGeom>
        </p:spPr>
      </p:pic>
      <p:pic>
        <p:nvPicPr>
          <p:cNvPr id="288" name="図 287"/>
          <p:cNvPicPr>
            <a:picLocks noChangeAspect="1"/>
          </p:cNvPicPr>
          <p:nvPr/>
        </p:nvPicPr>
        <p:blipFill rotWithShape="1">
          <a:blip r:embed="rId4"/>
          <a:srcRect l="53011" t="82621" r="43603" b="11879"/>
          <a:stretch/>
        </p:blipFill>
        <p:spPr>
          <a:xfrm>
            <a:off x="4087785" y="10315715"/>
            <a:ext cx="276226" cy="252412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855005" y="239527"/>
            <a:ext cx="1704670" cy="2472513"/>
            <a:chOff x="5855005" y="239527"/>
            <a:chExt cx="1704670" cy="2472513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5855005" y="2475052"/>
              <a:ext cx="1404937" cy="23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46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※1 </a:t>
              </a:r>
              <a:r>
                <a:rPr lang="ja-JP" altLang="en-US" sz="47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秒速</a:t>
              </a:r>
              <a:r>
                <a:rPr lang="ja-JP" altLang="en-US" sz="470" b="0" i="0" u="none" strike="noStrike" baseline="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タイマー・秒速点火の設定が必要です。　</a:t>
              </a:r>
              <a:endParaRPr lang="en-US" altLang="ja-JP" sz="47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en-US" altLang="ja-JP" sz="46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en-US" altLang="ja-JP" sz="470" b="0" i="0" u="none" strike="noStrike" baseline="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 </a:t>
              </a:r>
              <a:r>
                <a:rPr lang="en-US" altLang="ja-JP" sz="47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VX6.7</a:t>
              </a:r>
              <a:r>
                <a:rPr lang="ja-JP" altLang="en-US" sz="470" b="0" i="0" u="none" strike="noStrike" baseline="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・</a:t>
              </a:r>
              <a:r>
                <a:rPr lang="en-US" altLang="ja-JP" sz="47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7.3kW</a:t>
              </a:r>
              <a:r>
                <a:rPr lang="ja-JP" altLang="en-US" sz="47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タイプ</a:t>
              </a:r>
              <a:r>
                <a:rPr lang="ja-JP" altLang="en-US" sz="470" b="0" i="0" u="none" strike="noStrike" baseline="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は約</a:t>
              </a:r>
              <a:r>
                <a:rPr lang="en-US" altLang="ja-JP" sz="470" b="0" i="0" u="none" strike="noStrike" baseline="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120</a:t>
              </a:r>
              <a:r>
                <a:rPr lang="ja-JP" altLang="en-US" sz="470" b="0" i="0" u="none" strike="noStrike" baseline="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秒。</a:t>
              </a:r>
              <a:endParaRPr lang="ja-JP" altLang="en-US" sz="47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5917253" y="239527"/>
              <a:ext cx="1642422" cy="2235525"/>
              <a:chOff x="5917253" y="239527"/>
              <a:chExt cx="1642422" cy="2235525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5917253" y="239527"/>
                <a:ext cx="1642422" cy="2235525"/>
                <a:chOff x="5917253" y="239527"/>
                <a:chExt cx="1642422" cy="2235525"/>
              </a:xfrm>
            </p:grpSpPr>
            <p:grpSp>
              <p:nvGrpSpPr>
                <p:cNvPr id="7" name="グループ化 6"/>
                <p:cNvGrpSpPr/>
                <p:nvPr/>
              </p:nvGrpSpPr>
              <p:grpSpPr>
                <a:xfrm>
                  <a:off x="5917253" y="239527"/>
                  <a:ext cx="1642422" cy="2235525"/>
                  <a:chOff x="5917253" y="239527"/>
                  <a:chExt cx="1642422" cy="2235525"/>
                </a:xfrm>
              </p:grpSpPr>
              <p:grpSp>
                <p:nvGrpSpPr>
                  <p:cNvPr id="6" name="グループ化 5"/>
                  <p:cNvGrpSpPr/>
                  <p:nvPr/>
                </p:nvGrpSpPr>
                <p:grpSpPr>
                  <a:xfrm>
                    <a:off x="5917253" y="239527"/>
                    <a:ext cx="1642422" cy="2235525"/>
                    <a:chOff x="5917253" y="239527"/>
                    <a:chExt cx="1642422" cy="2235525"/>
                  </a:xfrm>
                </p:grpSpPr>
                <p:grpSp>
                  <p:nvGrpSpPr>
                    <p:cNvPr id="5" name="グループ化 4"/>
                    <p:cNvGrpSpPr/>
                    <p:nvPr/>
                  </p:nvGrpSpPr>
                  <p:grpSpPr>
                    <a:xfrm>
                      <a:off x="5917253" y="239527"/>
                      <a:ext cx="1642422" cy="2235525"/>
                      <a:chOff x="5917253" y="239527"/>
                      <a:chExt cx="1642422" cy="2235525"/>
                    </a:xfrm>
                  </p:grpSpPr>
                  <p:pic>
                    <p:nvPicPr>
                      <p:cNvPr id="14" name="図 1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71773" t="48812" r="23887" b="43862"/>
                      <a:stretch/>
                    </p:blipFill>
                    <p:spPr>
                      <a:xfrm>
                        <a:off x="5917253" y="2058714"/>
                        <a:ext cx="438511" cy="41633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5" name="図 14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71773" t="40774" r="23887" b="51517"/>
                      <a:stretch/>
                    </p:blipFill>
                    <p:spPr>
                      <a:xfrm>
                        <a:off x="5917254" y="1634844"/>
                        <a:ext cx="438511" cy="43815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" name="グループ化 3"/>
                      <p:cNvGrpSpPr/>
                      <p:nvPr/>
                    </p:nvGrpSpPr>
                    <p:grpSpPr>
                      <a:xfrm>
                        <a:off x="5917255" y="239527"/>
                        <a:ext cx="1642420" cy="1365432"/>
                        <a:chOff x="5917255" y="239527"/>
                        <a:chExt cx="1642420" cy="1365432"/>
                      </a:xfrm>
                    </p:grpSpPr>
                    <p:grpSp>
                      <p:nvGrpSpPr>
                        <p:cNvPr id="3" name="グループ化 2"/>
                        <p:cNvGrpSpPr/>
                        <p:nvPr/>
                      </p:nvGrpSpPr>
                      <p:grpSpPr>
                        <a:xfrm>
                          <a:off x="5919026" y="239527"/>
                          <a:ext cx="1640649" cy="931221"/>
                          <a:chOff x="5919026" y="239527"/>
                          <a:chExt cx="1640649" cy="931221"/>
                        </a:xfrm>
                      </p:grpSpPr>
                      <p:pic>
                        <p:nvPicPr>
                          <p:cNvPr id="8" name="図 7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/>
                          <a:srcRect l="71773" t="15916" r="12146" b="75526"/>
                          <a:stretch/>
                        </p:blipFill>
                        <p:spPr>
                          <a:xfrm>
                            <a:off x="5934731" y="239527"/>
                            <a:ext cx="1624944" cy="486396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12" name="図 11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/>
                          <a:srcRect l="71773" t="24788" r="23863" b="67754"/>
                          <a:stretch/>
                        </p:blipFill>
                        <p:spPr>
                          <a:xfrm>
                            <a:off x="5919026" y="746885"/>
                            <a:ext cx="440984" cy="423863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16" name="図 15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3"/>
                        <a:srcRect l="71773" t="32761" r="23887" b="59697"/>
                        <a:stretch/>
                      </p:blipFill>
                      <p:spPr>
                        <a:xfrm>
                          <a:off x="5917255" y="1176334"/>
                          <a:ext cx="438511" cy="428625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20" name="図 19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76021" t="27572" r="14270" b="68657"/>
                    <a:stretch/>
                  </p:blipFill>
                  <p:spPr>
                    <a:xfrm>
                      <a:off x="6360010" y="895346"/>
                      <a:ext cx="981075" cy="21431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2" name="図 2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6021" t="36378" r="14270" b="60354"/>
                  <a:stretch/>
                </p:blipFill>
                <p:spPr>
                  <a:xfrm>
                    <a:off x="6360010" y="1384409"/>
                    <a:ext cx="981075" cy="18573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" name="図 2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6021" t="44254" r="14270" b="52310"/>
                <a:stretch/>
              </p:blipFill>
              <p:spPr>
                <a:xfrm>
                  <a:off x="6355764" y="1822008"/>
                  <a:ext cx="981075" cy="195262"/>
                </a:xfrm>
                <a:prstGeom prst="rect">
                  <a:avLst/>
                </a:prstGeom>
              </p:spPr>
            </p:pic>
          </p:grpSp>
          <p:pic>
            <p:nvPicPr>
              <p:cNvPr id="24" name="図 23"/>
              <p:cNvPicPr>
                <a:picLocks noChangeAspect="1"/>
              </p:cNvPicPr>
              <p:nvPr/>
            </p:nvPicPr>
            <p:blipFill rotWithShape="1">
              <a:blip r:embed="rId3"/>
              <a:srcRect l="76021" t="50550" r="14270" b="43835"/>
              <a:stretch/>
            </p:blipFill>
            <p:spPr>
              <a:xfrm>
                <a:off x="6360010" y="2155965"/>
                <a:ext cx="981075" cy="319087"/>
              </a:xfrm>
              <a:prstGeom prst="rect">
                <a:avLst/>
              </a:prstGeom>
            </p:spPr>
          </p:pic>
        </p:grp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6275961" y="1156988"/>
              <a:ext cx="119696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最速約７秒</a:t>
              </a:r>
              <a:r>
                <a:rPr lang="en-US" altLang="ja-JP" sz="500" baseline="300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ja-JP" altLang="en-US" sz="500" baseline="300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</a:t>
              </a:r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、</a:t>
              </a:r>
              <a:endParaRPr lang="en-US" altLang="ja-JP" sz="5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50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通常約</a:t>
              </a:r>
              <a:r>
                <a:rPr lang="en-US" altLang="ja-JP" sz="50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55</a:t>
              </a:r>
              <a:r>
                <a:rPr lang="ja-JP" altLang="en-US" sz="50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～</a:t>
              </a:r>
              <a:r>
                <a:rPr lang="en-US" altLang="ja-JP" sz="50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65</a:t>
              </a:r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秒</a:t>
              </a:r>
              <a:r>
                <a:rPr lang="en-US" altLang="ja-JP" sz="500" baseline="300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ja-JP" altLang="en-US" sz="500" baseline="300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２</a:t>
              </a:r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で点火！</a:t>
              </a:r>
              <a:endParaRPr lang="en-US" altLang="ja-JP" sz="50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6275961" y="744048"/>
              <a:ext cx="80226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低消費電力設計</a:t>
              </a:r>
              <a:endParaRPr lang="en-US" altLang="ja-JP" sz="60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6268964" y="1574984"/>
              <a:ext cx="11969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１回の給油で</a:t>
              </a:r>
              <a:endParaRPr lang="en-US" altLang="ja-JP" sz="60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6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長時間暖房</a:t>
              </a:r>
              <a:r>
                <a:rPr lang="en-US" altLang="ja-JP" sz="6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OK</a:t>
              </a:r>
              <a:r>
                <a:rPr lang="ja-JP" altLang="en-US" sz="6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！</a:t>
              </a:r>
              <a:endParaRPr lang="en-US" altLang="ja-JP" sz="60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6275961" y="2020107"/>
              <a:ext cx="1196962" cy="1769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55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よごれ</a:t>
              </a:r>
              <a:r>
                <a:rPr lang="ja-JP" altLang="en-US" sz="550" b="0" i="0" u="none" strike="noStrike" baseline="0" dirty="0" err="1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ま</a:t>
              </a:r>
              <a:r>
                <a:rPr lang="ja-JP" altLang="en-US" sz="550" b="0" i="0" u="none" strike="noStrike" baseline="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栓タンク搭載</a:t>
              </a:r>
              <a:endParaRPr lang="en-US" altLang="ja-JP" sz="55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2075719" y="2809840"/>
            <a:ext cx="3108499" cy="418439"/>
            <a:chOff x="2075719" y="2809840"/>
            <a:chExt cx="3108499" cy="41843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075719" y="2809840"/>
              <a:ext cx="27344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1000" b="1" spc="12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DC</a:t>
              </a:r>
              <a:r>
                <a:rPr lang="ja-JP" altLang="en-US" sz="1000" b="1" spc="12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モーター搭載で低消費電力を実現。</a:t>
              </a:r>
              <a:endParaRPr lang="ja-JP" altLang="en-US" sz="1000" b="1" spc="12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075719" y="3012835"/>
              <a:ext cx="310849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足</a:t>
              </a:r>
              <a:r>
                <a:rPr lang="ja-JP" altLang="en-US" sz="8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もとあったかルーバーとロング温風１</a:t>
              </a:r>
              <a:r>
                <a:rPr lang="en-US" altLang="ja-JP" sz="8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/</a:t>
              </a:r>
              <a:r>
                <a:rPr lang="ja-JP" altLang="en-US" sz="800" spc="20" dirty="0" err="1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ｆ</a:t>
              </a:r>
              <a:r>
                <a:rPr lang="ja-JP" altLang="en-US" sz="8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で温風が遠くまで届く。</a:t>
              </a:r>
              <a:endParaRPr lang="en-US" altLang="ja-JP" sz="8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/>
          <a:srcRect l="86307" t="23331" r="7796" b="63950"/>
          <a:stretch/>
        </p:blipFill>
        <p:spPr>
          <a:xfrm>
            <a:off x="6726240" y="2852567"/>
            <a:ext cx="476250" cy="577746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5"/>
          <a:srcRect l="76162" t="22525" r="16184" b="69034"/>
          <a:stretch/>
        </p:blipFill>
        <p:spPr>
          <a:xfrm>
            <a:off x="5905736" y="2827187"/>
            <a:ext cx="618097" cy="383417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302257" y="3299109"/>
            <a:ext cx="497738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◆ルーバースイング　◆クリーン消火（プレミアム消臭「極」制御）　◆タンクモニター　◆トリプルフロー　◆省エネセンサー　◆そのままキャリーよごれ</a:t>
            </a:r>
            <a:r>
              <a:rPr lang="ja-JP" altLang="en-US" sz="500" spc="20" dirty="0" err="1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栓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7.2L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5"/>
          <a:srcRect l="7419" t="33133" r="80550" b="62114"/>
          <a:stretch/>
        </p:blipFill>
        <p:spPr>
          <a:xfrm>
            <a:off x="336550" y="3294411"/>
            <a:ext cx="971550" cy="215900"/>
          </a:xfrm>
          <a:prstGeom prst="rect">
            <a:avLst/>
          </a:prstGeom>
        </p:spPr>
      </p:pic>
      <p:grpSp>
        <p:nvGrpSpPr>
          <p:cNvPr id="25" name="グループ化 24"/>
          <p:cNvGrpSpPr/>
          <p:nvPr/>
        </p:nvGrpSpPr>
        <p:grpSpPr>
          <a:xfrm>
            <a:off x="1677399" y="3573094"/>
            <a:ext cx="1240539" cy="407909"/>
            <a:chOff x="1677399" y="3581400"/>
            <a:chExt cx="1240539" cy="407909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1677399" y="3777049"/>
              <a:ext cx="1240539" cy="21226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 rotWithShape="1">
            <a:blip r:embed="rId5"/>
            <a:srcRect l="30069" t="39362" r="69365" b="56903"/>
            <a:stretch/>
          </p:blipFill>
          <p:spPr>
            <a:xfrm>
              <a:off x="1677399" y="3581400"/>
              <a:ext cx="45719" cy="169745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 rotWithShape="1">
            <a:blip r:embed="rId5"/>
            <a:srcRect l="30069" t="39534" r="69365" b="56903"/>
            <a:stretch/>
          </p:blipFill>
          <p:spPr>
            <a:xfrm>
              <a:off x="2184606" y="3584408"/>
              <a:ext cx="45719" cy="161925"/>
            </a:xfrm>
            <a:prstGeom prst="rect">
              <a:avLst/>
            </a:prstGeom>
          </p:spPr>
        </p:pic>
      </p:grpSp>
      <p:grpSp>
        <p:nvGrpSpPr>
          <p:cNvPr id="27" name="グループ化 26"/>
          <p:cNvGrpSpPr/>
          <p:nvPr/>
        </p:nvGrpSpPr>
        <p:grpSpPr>
          <a:xfrm>
            <a:off x="1592777" y="3518277"/>
            <a:ext cx="698182" cy="261610"/>
            <a:chOff x="1592777" y="3518277"/>
            <a:chExt cx="698182" cy="261610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6" name="グループ化 25"/>
            <p:cNvGrpSpPr/>
            <p:nvPr/>
          </p:nvGrpSpPr>
          <p:grpSpPr>
            <a:xfrm>
              <a:off x="1727880" y="3518277"/>
              <a:ext cx="563079" cy="261610"/>
              <a:chOff x="1727880" y="3518277"/>
              <a:chExt cx="563079" cy="261610"/>
            </a:xfrm>
          </p:grpSpPr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788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i="0" u="none" strike="noStrike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10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28" name="グループ化 27"/>
          <p:cNvGrpSpPr/>
          <p:nvPr/>
        </p:nvGrpSpPr>
        <p:grpSpPr>
          <a:xfrm>
            <a:off x="2142845" y="3523056"/>
            <a:ext cx="875080" cy="261610"/>
            <a:chOff x="2142845" y="3523056"/>
            <a:chExt cx="875080" cy="261610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7515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13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619699" y="3837760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3.60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.59kW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08754" y="3981003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FH-CWZ36BYF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KG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65278" y="4135690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65278" y="4222941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72,380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65,800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180156" y="4026855"/>
            <a:ext cx="3853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リモコン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01943" y="4336866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KG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）グランブラック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35630" y="4335378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KG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）グランブラック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115865" y="4033998"/>
            <a:ext cx="3853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リモコン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9" name="グループ化 68"/>
          <p:cNvGrpSpPr/>
          <p:nvPr/>
        </p:nvGrpSpPr>
        <p:grpSpPr>
          <a:xfrm>
            <a:off x="4578159" y="3573094"/>
            <a:ext cx="1240539" cy="407909"/>
            <a:chOff x="1677399" y="3581400"/>
            <a:chExt cx="1240539" cy="407909"/>
          </a:xfrm>
        </p:grpSpPr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1677399" y="3777049"/>
              <a:ext cx="1240539" cy="21226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 rotWithShape="1">
            <a:blip r:embed="rId5"/>
            <a:srcRect l="30069" t="39362" r="69365" b="56903"/>
            <a:stretch/>
          </p:blipFill>
          <p:spPr>
            <a:xfrm>
              <a:off x="1677399" y="3581400"/>
              <a:ext cx="45719" cy="169745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 rotWithShape="1">
            <a:blip r:embed="rId5"/>
            <a:srcRect l="30069" t="39534" r="69365" b="56903"/>
            <a:stretch/>
          </p:blipFill>
          <p:spPr>
            <a:xfrm>
              <a:off x="2184606" y="3584408"/>
              <a:ext cx="45719" cy="161925"/>
            </a:xfrm>
            <a:prstGeom prst="rect">
              <a:avLst/>
            </a:prstGeom>
          </p:spPr>
        </p:pic>
      </p:grpSp>
      <p:grpSp>
        <p:nvGrpSpPr>
          <p:cNvPr id="73" name="グループ化 72"/>
          <p:cNvGrpSpPr/>
          <p:nvPr/>
        </p:nvGrpSpPr>
        <p:grpSpPr>
          <a:xfrm>
            <a:off x="4507700" y="3520054"/>
            <a:ext cx="698182" cy="261610"/>
            <a:chOff x="1592777" y="3518277"/>
            <a:chExt cx="698182" cy="261610"/>
          </a:xfrm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75" name="グループ化 74"/>
            <p:cNvGrpSpPr/>
            <p:nvPr/>
          </p:nvGrpSpPr>
          <p:grpSpPr>
            <a:xfrm>
              <a:off x="1727880" y="3518277"/>
              <a:ext cx="563079" cy="261610"/>
              <a:chOff x="1727880" y="3518277"/>
              <a:chExt cx="563079" cy="261610"/>
            </a:xfrm>
          </p:grpSpPr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788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i="0" u="none" strike="noStrike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12</a:t>
                </a:r>
              </a:p>
            </p:txBody>
          </p:sp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78" name="グループ化 77"/>
          <p:cNvGrpSpPr/>
          <p:nvPr/>
        </p:nvGrpSpPr>
        <p:grpSpPr>
          <a:xfrm>
            <a:off x="5075640" y="3522823"/>
            <a:ext cx="875080" cy="261610"/>
            <a:chOff x="2142845" y="3523056"/>
            <a:chExt cx="875080" cy="261610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7515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17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02371" y="3976241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FH-CWZ46BYF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KG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66038" y="4135690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74323" y="4217904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84,480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512907" y="3842663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.62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.72kW</a:t>
            </a:r>
          </a:p>
        </p:txBody>
      </p:sp>
      <p:grpSp>
        <p:nvGrpSpPr>
          <p:cNvPr id="87" name="グループ化 86"/>
          <p:cNvGrpSpPr/>
          <p:nvPr/>
        </p:nvGrpSpPr>
        <p:grpSpPr>
          <a:xfrm>
            <a:off x="5915509" y="3577983"/>
            <a:ext cx="1240539" cy="407909"/>
            <a:chOff x="1677399" y="3581400"/>
            <a:chExt cx="1240539" cy="407909"/>
          </a:xfrm>
        </p:grpSpPr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1677399" y="3777049"/>
              <a:ext cx="1240539" cy="212260"/>
            </a:xfrm>
            <a:prstGeom prst="rect">
              <a:avLst/>
            </a:prstGeom>
          </p:spPr>
        </p:pic>
        <p:pic>
          <p:nvPicPr>
            <p:cNvPr id="89" name="図 88"/>
            <p:cNvPicPr>
              <a:picLocks noChangeAspect="1"/>
            </p:cNvPicPr>
            <p:nvPr/>
          </p:nvPicPr>
          <p:blipFill rotWithShape="1">
            <a:blip r:embed="rId5"/>
            <a:srcRect l="30069" t="39362" r="69365" b="56903"/>
            <a:stretch/>
          </p:blipFill>
          <p:spPr>
            <a:xfrm>
              <a:off x="1677399" y="3581400"/>
              <a:ext cx="45719" cy="169745"/>
            </a:xfrm>
            <a:prstGeom prst="rect">
              <a:avLst/>
            </a:prstGeom>
          </p:spPr>
        </p:pic>
        <p:pic>
          <p:nvPicPr>
            <p:cNvPr id="90" name="図 89"/>
            <p:cNvPicPr>
              <a:picLocks noChangeAspect="1"/>
            </p:cNvPicPr>
            <p:nvPr/>
          </p:nvPicPr>
          <p:blipFill rotWithShape="1">
            <a:blip r:embed="rId5"/>
            <a:srcRect l="30069" t="39534" r="69365" b="56903"/>
            <a:stretch/>
          </p:blipFill>
          <p:spPr>
            <a:xfrm>
              <a:off x="2184606" y="3584408"/>
              <a:ext cx="45719" cy="161925"/>
            </a:xfrm>
            <a:prstGeom prst="rect">
              <a:avLst/>
            </a:prstGeom>
          </p:spPr>
        </p:pic>
      </p:grpSp>
      <p:grpSp>
        <p:nvGrpSpPr>
          <p:cNvPr id="91" name="グループ化 90"/>
          <p:cNvGrpSpPr/>
          <p:nvPr/>
        </p:nvGrpSpPr>
        <p:grpSpPr>
          <a:xfrm>
            <a:off x="5845050" y="3524943"/>
            <a:ext cx="698182" cy="261610"/>
            <a:chOff x="1592777" y="3518277"/>
            <a:chExt cx="698182" cy="261610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93" name="グループ化 92"/>
            <p:cNvGrpSpPr/>
            <p:nvPr/>
          </p:nvGrpSpPr>
          <p:grpSpPr>
            <a:xfrm>
              <a:off x="1727880" y="3518277"/>
              <a:ext cx="563079" cy="261610"/>
              <a:chOff x="1727880" y="3518277"/>
              <a:chExt cx="563079" cy="261610"/>
            </a:xfrm>
          </p:grpSpPr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788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i="0" u="none" strike="noStrike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15</a:t>
                </a:r>
              </a:p>
            </p:txBody>
          </p:sp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96" name="グループ化 95"/>
          <p:cNvGrpSpPr/>
          <p:nvPr/>
        </p:nvGrpSpPr>
        <p:grpSpPr>
          <a:xfrm>
            <a:off x="6412990" y="3527712"/>
            <a:ext cx="900480" cy="261610"/>
            <a:chOff x="2142845" y="3523056"/>
            <a:chExt cx="900480" cy="261610"/>
          </a:xfrm>
        </p:grpSpPr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40055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en-US" altLang="ja-JP" sz="1100" b="1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450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739721" y="3981130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FH-CWZ57BYF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KG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803388" y="4140579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811673" y="4222793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94,380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850257" y="3847552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.65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.80kW</a:t>
            </a:r>
          </a:p>
        </p:txBody>
      </p:sp>
      <p:pic>
        <p:nvPicPr>
          <p:cNvPr id="224" name="図 2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0" y="3501952"/>
            <a:ext cx="811678" cy="860475"/>
          </a:xfrm>
          <a:prstGeom prst="rect">
            <a:avLst/>
          </a:prstGeom>
        </p:spPr>
      </p:pic>
      <p:pic>
        <p:nvPicPr>
          <p:cNvPr id="225" name="図 2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95" y="3547749"/>
            <a:ext cx="845799" cy="783868"/>
          </a:xfrm>
          <a:prstGeom prst="rect">
            <a:avLst/>
          </a:prstGeom>
        </p:spPr>
      </p:pic>
      <p:pic>
        <p:nvPicPr>
          <p:cNvPr id="226" name="図 2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5922" r="27351" b="10121"/>
          <a:stretch/>
        </p:blipFill>
        <p:spPr>
          <a:xfrm>
            <a:off x="1286479" y="3665322"/>
            <a:ext cx="149141" cy="387929"/>
          </a:xfrm>
          <a:prstGeom prst="rect">
            <a:avLst/>
          </a:prstGeom>
        </p:spPr>
      </p:pic>
      <p:pic>
        <p:nvPicPr>
          <p:cNvPr id="108" name="図 10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5922" r="27351" b="10121"/>
          <a:stretch/>
        </p:blipFill>
        <p:spPr>
          <a:xfrm>
            <a:off x="4220112" y="3676303"/>
            <a:ext cx="149141" cy="387929"/>
          </a:xfrm>
          <a:prstGeom prst="rect">
            <a:avLst/>
          </a:prstGeom>
        </p:spPr>
      </p:pic>
      <p:cxnSp>
        <p:nvCxnSpPr>
          <p:cNvPr id="228" name="直線コネクタ 227"/>
          <p:cNvCxnSpPr/>
          <p:nvPr/>
        </p:nvCxnSpPr>
        <p:spPr>
          <a:xfrm>
            <a:off x="285751" y="2775651"/>
            <a:ext cx="6974191" cy="6143"/>
          </a:xfrm>
          <a:prstGeom prst="line">
            <a:avLst/>
          </a:prstGeom>
          <a:ln w="12700">
            <a:solidFill>
              <a:srgbClr val="D3C8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/>
          <a:srcRect l="6554" t="21686" r="71059" b="68810"/>
          <a:stretch/>
        </p:blipFill>
        <p:spPr>
          <a:xfrm>
            <a:off x="285751" y="2770888"/>
            <a:ext cx="1807858" cy="431721"/>
          </a:xfrm>
          <a:prstGeom prst="rect">
            <a:avLst/>
          </a:prstGeom>
        </p:spPr>
      </p:pic>
      <p:cxnSp>
        <p:nvCxnSpPr>
          <p:cNvPr id="111" name="直線コネクタ 110"/>
          <p:cNvCxnSpPr/>
          <p:nvPr/>
        </p:nvCxnSpPr>
        <p:spPr>
          <a:xfrm>
            <a:off x="285751" y="4585495"/>
            <a:ext cx="6974191" cy="6143"/>
          </a:xfrm>
          <a:prstGeom prst="line">
            <a:avLst/>
          </a:prstGeom>
          <a:ln w="12700">
            <a:solidFill>
              <a:srgbClr val="CACE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図 111"/>
          <p:cNvPicPr>
            <a:picLocks noChangeAspect="1"/>
          </p:cNvPicPr>
          <p:nvPr/>
        </p:nvPicPr>
        <p:blipFill rotWithShape="1">
          <a:blip r:embed="rId10"/>
          <a:srcRect l="6500" t="15560" r="71248" b="75295"/>
          <a:stretch/>
        </p:blipFill>
        <p:spPr>
          <a:xfrm>
            <a:off x="279888" y="4584018"/>
            <a:ext cx="1792350" cy="414338"/>
          </a:xfrm>
          <a:prstGeom prst="rect">
            <a:avLst/>
          </a:prstGeom>
        </p:spPr>
      </p:pic>
      <p:grpSp>
        <p:nvGrpSpPr>
          <p:cNvPr id="232" name="グループ化 231"/>
          <p:cNvGrpSpPr/>
          <p:nvPr/>
        </p:nvGrpSpPr>
        <p:grpSpPr>
          <a:xfrm>
            <a:off x="2052343" y="4584221"/>
            <a:ext cx="3325605" cy="458828"/>
            <a:chOff x="2052343" y="4584221"/>
            <a:chExt cx="3325605" cy="458828"/>
          </a:xfrm>
        </p:grpSpPr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052343" y="4827605"/>
              <a:ext cx="310849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マットテイストのカラーはデザイン性でも注目の１台。</a:t>
              </a:r>
              <a:endParaRPr lang="en-US" altLang="ja-JP" sz="8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30" name="グループ化 229"/>
            <p:cNvGrpSpPr/>
            <p:nvPr/>
          </p:nvGrpSpPr>
          <p:grpSpPr>
            <a:xfrm>
              <a:off x="2052343" y="4584221"/>
              <a:ext cx="3325605" cy="300165"/>
              <a:chOff x="2052343" y="4584221"/>
              <a:chExt cx="3325605" cy="300165"/>
            </a:xfrm>
          </p:grpSpPr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052343" y="4638165"/>
                <a:ext cx="332560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ja-JP" altLang="en-US" sz="1000" b="1" spc="120" dirty="0" smtClean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消臭シャッターとプレミアム消臭「極」の</a:t>
                </a:r>
                <a:r>
                  <a:rPr lang="en-US" altLang="ja-JP" sz="1000" b="1" spc="120" dirty="0" smtClean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W</a:t>
                </a:r>
                <a:r>
                  <a:rPr lang="ja-JP" altLang="en-US" sz="1000" b="1" spc="120" dirty="0" smtClean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消臭。</a:t>
                </a:r>
                <a:endParaRPr lang="ja-JP" altLang="en-US" sz="1000" b="1" spc="12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4228816" y="4584221"/>
                <a:ext cx="491013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500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きわ</a:t>
                </a:r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み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69921" y="5110252"/>
            <a:ext cx="497738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◆ロング温風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1/f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（６７・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73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タイプは除く）　◆ターボモード</a:t>
            </a:r>
            <a:r>
              <a:rPr lang="ja-JP" altLang="en-US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（６７・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73</a:t>
            </a:r>
            <a:r>
              <a:rPr lang="ja-JP" altLang="en-US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タイプは除く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r>
              <a:rPr lang="ja-JP" altLang="en-US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◆ダブルフロー　◆そのままキャリーよごれ</a:t>
            </a:r>
            <a:r>
              <a:rPr lang="ja-JP" altLang="en-US" sz="500" spc="20" dirty="0" err="1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栓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7.2L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9" name="図 118"/>
          <p:cNvPicPr>
            <a:picLocks noChangeAspect="1"/>
          </p:cNvPicPr>
          <p:nvPr/>
        </p:nvPicPr>
        <p:blipFill rotWithShape="1">
          <a:blip r:embed="rId5"/>
          <a:srcRect l="76162" t="22525" r="16184" b="69034"/>
          <a:stretch/>
        </p:blipFill>
        <p:spPr>
          <a:xfrm>
            <a:off x="5884522" y="4626658"/>
            <a:ext cx="618097" cy="383417"/>
          </a:xfrm>
          <a:prstGeom prst="rect">
            <a:avLst/>
          </a:prstGeom>
        </p:spPr>
      </p:pic>
      <p:pic>
        <p:nvPicPr>
          <p:cNvPr id="120" name="図 119"/>
          <p:cNvPicPr>
            <a:picLocks noChangeAspect="1"/>
          </p:cNvPicPr>
          <p:nvPr/>
        </p:nvPicPr>
        <p:blipFill rotWithShape="1">
          <a:blip r:embed="rId10"/>
          <a:srcRect l="86225" t="17347" r="7921" b="70880"/>
          <a:stretch/>
        </p:blipFill>
        <p:spPr>
          <a:xfrm>
            <a:off x="6693479" y="4668627"/>
            <a:ext cx="471488" cy="533400"/>
          </a:xfrm>
          <a:prstGeom prst="rect">
            <a:avLst/>
          </a:prstGeom>
        </p:spPr>
      </p:pic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13016" y="6559593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3.60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.59kW</a:t>
            </a:r>
          </a:p>
        </p:txBody>
      </p:sp>
      <p:grpSp>
        <p:nvGrpSpPr>
          <p:cNvPr id="233" name="グループ化 232"/>
          <p:cNvGrpSpPr/>
          <p:nvPr/>
        </p:nvGrpSpPr>
        <p:grpSpPr>
          <a:xfrm>
            <a:off x="346777" y="6277483"/>
            <a:ext cx="1263398" cy="423462"/>
            <a:chOff x="-1332707" y="5662780"/>
            <a:chExt cx="1263398" cy="423462"/>
          </a:xfrm>
        </p:grpSpPr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-1309848" y="5873982"/>
              <a:ext cx="1240539" cy="212260"/>
            </a:xfrm>
            <a:prstGeom prst="rect">
              <a:avLst/>
            </a:prstGeom>
          </p:spPr>
        </p:pic>
        <p:pic>
          <p:nvPicPr>
            <p:cNvPr id="126" name="図 125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1332707" y="5662780"/>
              <a:ext cx="45719" cy="190500"/>
            </a:xfrm>
            <a:prstGeom prst="rect">
              <a:avLst/>
            </a:prstGeom>
          </p:spPr>
        </p:pic>
        <p:pic>
          <p:nvPicPr>
            <p:cNvPr id="127" name="図 126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801518" y="5662780"/>
              <a:ext cx="45719" cy="190500"/>
            </a:xfrm>
            <a:prstGeom prst="rect">
              <a:avLst/>
            </a:prstGeom>
          </p:spPr>
        </p:pic>
      </p:grpSp>
      <p:grpSp>
        <p:nvGrpSpPr>
          <p:cNvPr id="129" name="グループ化 128"/>
          <p:cNvGrpSpPr/>
          <p:nvPr/>
        </p:nvGrpSpPr>
        <p:grpSpPr>
          <a:xfrm>
            <a:off x="298835" y="6239874"/>
            <a:ext cx="698182" cy="261610"/>
            <a:chOff x="1592777" y="3518277"/>
            <a:chExt cx="698182" cy="261610"/>
          </a:xfrm>
        </p:grpSpPr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31" name="グループ化 130"/>
            <p:cNvGrpSpPr/>
            <p:nvPr/>
          </p:nvGrpSpPr>
          <p:grpSpPr>
            <a:xfrm>
              <a:off x="1727880" y="3518277"/>
              <a:ext cx="563079" cy="261610"/>
              <a:chOff x="1727880" y="3518277"/>
              <a:chExt cx="563079" cy="261610"/>
            </a:xfrm>
          </p:grpSpPr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788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i="0" u="none" strike="noStrike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10</a:t>
                </a:r>
              </a:p>
            </p:txBody>
          </p:sp>
          <p:sp>
            <p:nvSpPr>
              <p:cNvPr id="133" name="テキスト ボックス 13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34" name="グループ化 133"/>
          <p:cNvGrpSpPr/>
          <p:nvPr/>
        </p:nvGrpSpPr>
        <p:grpSpPr>
          <a:xfrm>
            <a:off x="848903" y="6239890"/>
            <a:ext cx="875080" cy="261610"/>
            <a:chOff x="2142845" y="3523056"/>
            <a:chExt cx="875080" cy="261610"/>
          </a:xfrm>
        </p:grpSpPr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89445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13</a:t>
              </a: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67325" y="6698527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FH-VX3624BY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3849" y="6853214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3849" y="6940465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en-US" altLang="ja-JP" sz="7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,380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42" name="グループ化 141"/>
          <p:cNvGrpSpPr/>
          <p:nvPr/>
        </p:nvGrpSpPr>
        <p:grpSpPr>
          <a:xfrm>
            <a:off x="1954479" y="6281578"/>
            <a:ext cx="1256255" cy="423462"/>
            <a:chOff x="-1332707" y="5662780"/>
            <a:chExt cx="1256255" cy="423462"/>
          </a:xfrm>
        </p:grpSpPr>
        <p:pic>
          <p:nvPicPr>
            <p:cNvPr id="143" name="図 142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-1316991" y="5873982"/>
              <a:ext cx="1240539" cy="212260"/>
            </a:xfrm>
            <a:prstGeom prst="rect">
              <a:avLst/>
            </a:prstGeom>
          </p:spPr>
        </p:pic>
        <p:pic>
          <p:nvPicPr>
            <p:cNvPr id="144" name="図 143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1332707" y="5662780"/>
              <a:ext cx="45719" cy="190500"/>
            </a:xfrm>
            <a:prstGeom prst="rect">
              <a:avLst/>
            </a:prstGeom>
          </p:spPr>
        </p:pic>
        <p:pic>
          <p:nvPicPr>
            <p:cNvPr id="145" name="図 144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801518" y="5662780"/>
              <a:ext cx="45719" cy="190500"/>
            </a:xfrm>
            <a:prstGeom prst="rect">
              <a:avLst/>
            </a:prstGeom>
          </p:spPr>
        </p:pic>
      </p:grpSp>
      <p:grpSp>
        <p:nvGrpSpPr>
          <p:cNvPr id="146" name="グループ化 145"/>
          <p:cNvGrpSpPr/>
          <p:nvPr/>
        </p:nvGrpSpPr>
        <p:grpSpPr>
          <a:xfrm>
            <a:off x="1907785" y="6244653"/>
            <a:ext cx="698182" cy="261610"/>
            <a:chOff x="1592777" y="3518277"/>
            <a:chExt cx="698182" cy="261610"/>
          </a:xfrm>
        </p:grpSpPr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48" name="グループ化 147"/>
            <p:cNvGrpSpPr/>
            <p:nvPr/>
          </p:nvGrpSpPr>
          <p:grpSpPr>
            <a:xfrm>
              <a:off x="1727880" y="3518277"/>
              <a:ext cx="563079" cy="261610"/>
              <a:chOff x="1727880" y="3518277"/>
              <a:chExt cx="563079" cy="261610"/>
            </a:xfrm>
          </p:grpSpPr>
          <p:sp>
            <p:nvSpPr>
              <p:cNvPr id="149" name="テキスト ボックス 148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788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i="0" u="none" strike="noStrike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12</a:t>
                </a:r>
              </a:p>
            </p:txBody>
          </p:sp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51" name="グループ化 150"/>
          <p:cNvGrpSpPr/>
          <p:nvPr/>
        </p:nvGrpSpPr>
        <p:grpSpPr>
          <a:xfrm>
            <a:off x="2449720" y="6249089"/>
            <a:ext cx="875080" cy="261610"/>
            <a:chOff x="2142845" y="3523056"/>
            <a:chExt cx="875080" cy="261610"/>
          </a:xfrm>
        </p:grpSpPr>
        <p:sp>
          <p:nvSpPr>
            <p:cNvPr id="152" name="テキスト ボックス 151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3" name="テキスト ボックス 152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91031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17</a:t>
              </a:r>
            </a:p>
          </p:txBody>
        </p:sp>
        <p:sp>
          <p:nvSpPr>
            <p:cNvPr id="154" name="テキスト ボックス 15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925862" y="6559593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.62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.72kW</a:t>
            </a: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850604" y="6698173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FH-VX4624BY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892640" y="6851104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885785" y="6938459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71,280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73453" y="6113615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）グレー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902202" y="6119850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189176" y="6113615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）グレー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152891" y="6121459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64" name="グループ化 163"/>
          <p:cNvGrpSpPr/>
          <p:nvPr/>
        </p:nvGrpSpPr>
        <p:grpSpPr>
          <a:xfrm>
            <a:off x="3255630" y="6280112"/>
            <a:ext cx="1256255" cy="423462"/>
            <a:chOff x="-1332707" y="5662780"/>
            <a:chExt cx="1256255" cy="423462"/>
          </a:xfrm>
        </p:grpSpPr>
        <p:pic>
          <p:nvPicPr>
            <p:cNvPr id="165" name="図 164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-1316991" y="5873982"/>
              <a:ext cx="1240539" cy="212260"/>
            </a:xfrm>
            <a:prstGeom prst="rect">
              <a:avLst/>
            </a:prstGeom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1332707" y="5662780"/>
              <a:ext cx="45719" cy="190500"/>
            </a:xfrm>
            <a:prstGeom prst="rect">
              <a:avLst/>
            </a:prstGeom>
          </p:spPr>
        </p:pic>
        <p:pic>
          <p:nvPicPr>
            <p:cNvPr id="167" name="図 166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801518" y="5662780"/>
              <a:ext cx="45719" cy="190500"/>
            </a:xfrm>
            <a:prstGeom prst="rect">
              <a:avLst/>
            </a:prstGeom>
          </p:spPr>
        </p:pic>
      </p:grpSp>
      <p:grpSp>
        <p:nvGrpSpPr>
          <p:cNvPr id="168" name="グループ化 167"/>
          <p:cNvGrpSpPr/>
          <p:nvPr/>
        </p:nvGrpSpPr>
        <p:grpSpPr>
          <a:xfrm>
            <a:off x="3208936" y="6243187"/>
            <a:ext cx="698182" cy="261610"/>
            <a:chOff x="1592777" y="3518277"/>
            <a:chExt cx="698182" cy="261610"/>
          </a:xfrm>
        </p:grpSpPr>
        <p:sp>
          <p:nvSpPr>
            <p:cNvPr id="169" name="テキスト ボックス 16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70" name="グループ化 169"/>
            <p:cNvGrpSpPr/>
            <p:nvPr/>
          </p:nvGrpSpPr>
          <p:grpSpPr>
            <a:xfrm>
              <a:off x="1727880" y="3518277"/>
              <a:ext cx="563079" cy="261610"/>
              <a:chOff x="1727880" y="3518277"/>
              <a:chExt cx="563079" cy="261610"/>
            </a:xfrm>
          </p:grpSpPr>
          <p:sp>
            <p:nvSpPr>
              <p:cNvPr id="171" name="テキスト ボックス 17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788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</a:t>
                </a:r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5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73" name="グループ化 172"/>
          <p:cNvGrpSpPr/>
          <p:nvPr/>
        </p:nvGrpSpPr>
        <p:grpSpPr>
          <a:xfrm>
            <a:off x="3750871" y="6247623"/>
            <a:ext cx="875080" cy="261610"/>
            <a:chOff x="2142845" y="3523056"/>
            <a:chExt cx="875080" cy="261610"/>
          </a:xfrm>
        </p:grpSpPr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8785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23953" y="6555615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.65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.80kW</a:t>
            </a: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155280" y="6708109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FH-VX5724BY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01021" y="6847848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00086" y="6930023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en-US" altLang="ja-JP" sz="7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,280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96" name="グループ化 195"/>
          <p:cNvGrpSpPr/>
          <p:nvPr/>
        </p:nvGrpSpPr>
        <p:grpSpPr>
          <a:xfrm>
            <a:off x="4620987" y="6276954"/>
            <a:ext cx="1256255" cy="423462"/>
            <a:chOff x="-1332707" y="5662780"/>
            <a:chExt cx="1256255" cy="423462"/>
          </a:xfrm>
        </p:grpSpPr>
        <p:pic>
          <p:nvPicPr>
            <p:cNvPr id="197" name="図 196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-1316991" y="5873982"/>
              <a:ext cx="1240539" cy="212260"/>
            </a:xfrm>
            <a:prstGeom prst="rect">
              <a:avLst/>
            </a:prstGeom>
          </p:spPr>
        </p:pic>
        <p:pic>
          <p:nvPicPr>
            <p:cNvPr id="198" name="図 197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1332707" y="5662780"/>
              <a:ext cx="45719" cy="190500"/>
            </a:xfrm>
            <a:prstGeom prst="rect">
              <a:avLst/>
            </a:prstGeom>
          </p:spPr>
        </p:pic>
        <p:pic>
          <p:nvPicPr>
            <p:cNvPr id="199" name="図 198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801518" y="5662780"/>
              <a:ext cx="45719" cy="190500"/>
            </a:xfrm>
            <a:prstGeom prst="rect">
              <a:avLst/>
            </a:prstGeom>
          </p:spPr>
        </p:pic>
      </p:grpSp>
      <p:grpSp>
        <p:nvGrpSpPr>
          <p:cNvPr id="200" name="グループ化 199"/>
          <p:cNvGrpSpPr/>
          <p:nvPr/>
        </p:nvGrpSpPr>
        <p:grpSpPr>
          <a:xfrm>
            <a:off x="4574293" y="6235875"/>
            <a:ext cx="698182" cy="261610"/>
            <a:chOff x="1592777" y="3514123"/>
            <a:chExt cx="698182" cy="261610"/>
          </a:xfrm>
        </p:grpSpPr>
        <p:sp>
          <p:nvSpPr>
            <p:cNvPr id="201" name="テキスト ボックス 20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02" name="グループ化 201"/>
            <p:cNvGrpSpPr/>
            <p:nvPr/>
          </p:nvGrpSpPr>
          <p:grpSpPr>
            <a:xfrm>
              <a:off x="1721466" y="3514123"/>
              <a:ext cx="569493" cy="261610"/>
              <a:chOff x="1721466" y="3514123"/>
              <a:chExt cx="569493" cy="261610"/>
            </a:xfrm>
          </p:grpSpPr>
          <p:sp>
            <p:nvSpPr>
              <p:cNvPr id="203" name="テキスト ボックス 20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1466" y="3514123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17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04" name="テキスト ボックス 203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205" name="グループ化 204"/>
          <p:cNvGrpSpPr/>
          <p:nvPr/>
        </p:nvGrpSpPr>
        <p:grpSpPr>
          <a:xfrm>
            <a:off x="5119638" y="6241263"/>
            <a:ext cx="875080" cy="261610"/>
            <a:chOff x="2184120" y="3523056"/>
            <a:chExt cx="875080" cy="261610"/>
          </a:xfrm>
        </p:grpSpPr>
        <p:sp>
          <p:nvSpPr>
            <p:cNvPr id="206" name="テキスト ボックス 20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84120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7" name="テキスト ボックス 20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429131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24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60881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573661" y="6552457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.65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1.06kW</a:t>
            </a:r>
          </a:p>
        </p:txBody>
      </p:sp>
      <p:sp>
        <p:nvSpPr>
          <p:cNvPr id="211" name="テキスト ボックス 21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65508" y="6694381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FH-VX6724BY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557341" y="6847848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545325" y="6929359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91,080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14" name="グループ化 213"/>
          <p:cNvGrpSpPr/>
          <p:nvPr/>
        </p:nvGrpSpPr>
        <p:grpSpPr>
          <a:xfrm>
            <a:off x="6126386" y="6280731"/>
            <a:ext cx="1256255" cy="423462"/>
            <a:chOff x="-1332707" y="5662780"/>
            <a:chExt cx="1256255" cy="423462"/>
          </a:xfrm>
        </p:grpSpPr>
        <p:pic>
          <p:nvPicPr>
            <p:cNvPr id="215" name="図 214">
              <a:extLst>
                <a:ext uri="{FF2B5EF4-FFF2-40B4-BE49-F238E27FC236}">
                  <a16:creationId xmlns:a16="http://schemas.microsoft.com/office/drawing/2014/main" id="{2912E7DE-09EE-F403-17D7-5370F7D5E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243"/>
            <a:stretch/>
          </p:blipFill>
          <p:spPr>
            <a:xfrm>
              <a:off x="-1316991" y="5873982"/>
              <a:ext cx="1240539" cy="212260"/>
            </a:xfrm>
            <a:prstGeom prst="rect">
              <a:avLst/>
            </a:prstGeom>
          </p:spPr>
        </p:pic>
        <p:pic>
          <p:nvPicPr>
            <p:cNvPr id="216" name="図 215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1332707" y="5662780"/>
              <a:ext cx="45719" cy="190500"/>
            </a:xfrm>
            <a:prstGeom prst="rect">
              <a:avLst/>
            </a:prstGeom>
          </p:spPr>
        </p:pic>
        <p:pic>
          <p:nvPicPr>
            <p:cNvPr id="217" name="図 216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-801518" y="5662780"/>
              <a:ext cx="45719" cy="190500"/>
            </a:xfrm>
            <a:prstGeom prst="rect">
              <a:avLst/>
            </a:prstGeom>
          </p:spPr>
        </p:pic>
      </p:grpSp>
      <p:grpSp>
        <p:nvGrpSpPr>
          <p:cNvPr id="218" name="グループ化 217"/>
          <p:cNvGrpSpPr/>
          <p:nvPr/>
        </p:nvGrpSpPr>
        <p:grpSpPr>
          <a:xfrm>
            <a:off x="6072258" y="6229766"/>
            <a:ext cx="698182" cy="261610"/>
            <a:chOff x="1592777" y="3514123"/>
            <a:chExt cx="698182" cy="261610"/>
          </a:xfrm>
        </p:grpSpPr>
        <p:sp>
          <p:nvSpPr>
            <p:cNvPr id="219" name="テキスト ボックス 21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20" name="グループ化 219"/>
            <p:cNvGrpSpPr/>
            <p:nvPr/>
          </p:nvGrpSpPr>
          <p:grpSpPr>
            <a:xfrm>
              <a:off x="1721466" y="3514123"/>
              <a:ext cx="569493" cy="261610"/>
              <a:chOff x="1721466" y="3514123"/>
              <a:chExt cx="569493" cy="261610"/>
            </a:xfrm>
          </p:grpSpPr>
          <p:sp>
            <p:nvSpPr>
              <p:cNvPr id="221" name="テキスト ボックス 22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1466" y="3514123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19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22" name="テキスト ボックス 22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2640" y="360347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223" name="グループ化 222"/>
          <p:cNvGrpSpPr/>
          <p:nvPr/>
        </p:nvGrpSpPr>
        <p:grpSpPr>
          <a:xfrm>
            <a:off x="6643282" y="6244653"/>
            <a:ext cx="881430" cy="261610"/>
            <a:chOff x="2142845" y="3523056"/>
            <a:chExt cx="881430" cy="261610"/>
          </a:xfrm>
        </p:grpSpPr>
        <p:sp>
          <p:nvSpPr>
            <p:cNvPr id="234" name="テキスト ボックス 23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35" name="テキスト ボックス 23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9420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26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36" name="テキスト ボックス 23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2595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38" name="テキスト ボックス 23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096235" y="6552457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.25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1.19kW</a:t>
            </a:r>
          </a:p>
        </p:txBody>
      </p: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966168" y="6697842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FH-VX7324BY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142115" y="6851625"/>
            <a:ext cx="59157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1" name="テキスト ボックス 24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027185" y="6930023"/>
            <a:ext cx="128523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108,680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2" name="テキスト ボックス 24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715663" y="6121459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076756" y="6121459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44" name="図 2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2" y="5383805"/>
            <a:ext cx="730458" cy="762937"/>
          </a:xfrm>
          <a:prstGeom prst="rect">
            <a:avLst/>
          </a:prstGeom>
        </p:spPr>
      </p:pic>
      <p:pic>
        <p:nvPicPr>
          <p:cNvPr id="245" name="図 2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8" y="5306823"/>
            <a:ext cx="895308" cy="901852"/>
          </a:xfrm>
          <a:prstGeom prst="rect">
            <a:avLst/>
          </a:prstGeom>
        </p:spPr>
      </p:pic>
      <p:pic>
        <p:nvPicPr>
          <p:cNvPr id="246" name="図 2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28" y="5401125"/>
            <a:ext cx="834051" cy="769321"/>
          </a:xfrm>
          <a:prstGeom prst="rect">
            <a:avLst/>
          </a:prstGeom>
        </p:spPr>
      </p:pic>
      <p:pic>
        <p:nvPicPr>
          <p:cNvPr id="247" name="図 2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12" y="5356490"/>
            <a:ext cx="863467" cy="808853"/>
          </a:xfrm>
          <a:prstGeom prst="rect">
            <a:avLst/>
          </a:prstGeom>
        </p:spPr>
      </p:pic>
      <p:pic>
        <p:nvPicPr>
          <p:cNvPr id="248" name="図 2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8" y="5383239"/>
            <a:ext cx="876117" cy="792869"/>
          </a:xfrm>
          <a:prstGeom prst="rect">
            <a:avLst/>
          </a:prstGeom>
        </p:spPr>
      </p:pic>
      <p:pic>
        <p:nvPicPr>
          <p:cNvPr id="249" name="図 2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23" y="5378245"/>
            <a:ext cx="876117" cy="792869"/>
          </a:xfrm>
          <a:prstGeom prst="rect">
            <a:avLst/>
          </a:prstGeom>
        </p:spPr>
      </p:pic>
      <p:cxnSp>
        <p:nvCxnSpPr>
          <p:cNvPr id="253" name="直線コネクタ 252"/>
          <p:cNvCxnSpPr/>
          <p:nvPr/>
        </p:nvCxnSpPr>
        <p:spPr>
          <a:xfrm>
            <a:off x="3069797" y="3501952"/>
            <a:ext cx="0" cy="1022368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線コネクタ 253"/>
          <p:cNvCxnSpPr/>
          <p:nvPr/>
        </p:nvCxnSpPr>
        <p:spPr>
          <a:xfrm>
            <a:off x="1913705" y="5361253"/>
            <a:ext cx="0" cy="1768161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/>
          <p:cNvCxnSpPr/>
          <p:nvPr/>
        </p:nvCxnSpPr>
        <p:spPr>
          <a:xfrm>
            <a:off x="4585910" y="5356490"/>
            <a:ext cx="0" cy="1768161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/>
          <p:cNvCxnSpPr/>
          <p:nvPr/>
        </p:nvCxnSpPr>
        <p:spPr>
          <a:xfrm>
            <a:off x="6023081" y="5345444"/>
            <a:ext cx="0" cy="1768161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8" name="グループ化 317"/>
          <p:cNvGrpSpPr/>
          <p:nvPr/>
        </p:nvGrpSpPr>
        <p:grpSpPr>
          <a:xfrm>
            <a:off x="267325" y="7309549"/>
            <a:ext cx="3519488" cy="229782"/>
            <a:chOff x="267325" y="7309549"/>
            <a:chExt cx="3519488" cy="229782"/>
          </a:xfrm>
        </p:grpSpPr>
        <p:pic>
          <p:nvPicPr>
            <p:cNvPr id="258" name="図 257"/>
            <p:cNvPicPr>
              <a:picLocks noChangeAspect="1"/>
            </p:cNvPicPr>
            <p:nvPr/>
          </p:nvPicPr>
          <p:blipFill rotWithShape="1">
            <a:blip r:embed="rId4"/>
            <a:srcRect l="6549" t="17316" r="76856" b="77829"/>
            <a:stretch/>
          </p:blipFill>
          <p:spPr>
            <a:xfrm>
              <a:off x="267325" y="7316529"/>
              <a:ext cx="1353920" cy="222802"/>
            </a:xfrm>
            <a:prstGeom prst="rect">
              <a:avLst/>
            </a:prstGeom>
          </p:spPr>
        </p:pic>
        <p:cxnSp>
          <p:nvCxnSpPr>
            <p:cNvPr id="259" name="直線コネクタ 258"/>
            <p:cNvCxnSpPr/>
            <p:nvPr/>
          </p:nvCxnSpPr>
          <p:spPr>
            <a:xfrm>
              <a:off x="267325" y="7309549"/>
              <a:ext cx="3519488" cy="366"/>
            </a:xfrm>
            <a:prstGeom prst="line">
              <a:avLst/>
            </a:prstGeom>
            <a:ln w="12700">
              <a:solidFill>
                <a:srgbClr val="BCB2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95524" y="7342929"/>
            <a:ext cx="17485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12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リモコン付の高機能モデル。</a:t>
            </a:r>
            <a:endParaRPr lang="ja-JP" altLang="en-US" sz="900" b="1" spc="12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62" name="図 261"/>
          <p:cNvPicPr>
            <a:picLocks noChangeAspect="1"/>
          </p:cNvPicPr>
          <p:nvPr/>
        </p:nvPicPr>
        <p:blipFill rotWithShape="1">
          <a:blip r:embed="rId4"/>
          <a:srcRect l="43258" t="18843" r="50963" b="69326"/>
          <a:stretch/>
        </p:blipFill>
        <p:spPr>
          <a:xfrm>
            <a:off x="3281430" y="7366227"/>
            <a:ext cx="471486" cy="542925"/>
          </a:xfrm>
          <a:prstGeom prst="rect">
            <a:avLst/>
          </a:prstGeom>
        </p:spPr>
      </p:pic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54401" y="7630701"/>
            <a:ext cx="165562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eco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モード　◆音量２段階切換　◆よごれ</a:t>
            </a:r>
            <a:r>
              <a:rPr lang="ja-JP" altLang="en-US" sz="500" spc="20" dirty="0" err="1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栓５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9" name="テキスト ボックス 278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2575237" y="3721289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u="none" strike="noStrike" kern="0" spc="-90" dirty="0">
                <a:solidFill>
                  <a:srgbClr val="140700"/>
                </a:solidFill>
                <a:latin typeface="DIN-Medium"/>
              </a:rPr>
              <a:t>55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5480126" y="3711174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6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83" name="テキスト ボックス 282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6814137" y="3720690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6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1260700" y="6438981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5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89" name="テキスト ボックス 288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2854911" y="6444174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6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90" name="テキスト ボックス 289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4154532" y="6450581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6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91" name="テキスト ボックス 290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5507610" y="6438292"/>
            <a:ext cx="61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 smtClean="0">
                <a:solidFill>
                  <a:srgbClr val="140700"/>
                </a:solidFill>
                <a:latin typeface="DIN-Medium"/>
              </a:rPr>
              <a:t>12</a:t>
            </a:r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0</a:t>
            </a:r>
            <a:r>
              <a:rPr lang="ja-JP" altLang="en-US" sz="600" b="0" i="1" u="none" strike="noStrike" kern="0" spc="-90" dirty="0" smtClean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292" name="テキスト ボックス 291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7005413" y="6443243"/>
            <a:ext cx="61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 smtClean="0">
                <a:solidFill>
                  <a:srgbClr val="140700"/>
                </a:solidFill>
                <a:latin typeface="DIN-Medium"/>
              </a:rPr>
              <a:t>12</a:t>
            </a:r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0</a:t>
            </a:r>
            <a:r>
              <a:rPr lang="ja-JP" altLang="en-US" sz="600" b="0" i="1" u="none" strike="noStrike" kern="0" spc="-90" dirty="0" smtClean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2282385" y="7925562"/>
            <a:ext cx="1471079" cy="446061"/>
            <a:chOff x="2283536" y="7944402"/>
            <a:chExt cx="1471079" cy="446061"/>
          </a:xfrm>
        </p:grpSpPr>
        <p:pic>
          <p:nvPicPr>
            <p:cNvPr id="278" name="図 277">
              <a:extLst>
                <a:ext uri="{FF2B5EF4-FFF2-40B4-BE49-F238E27FC236}">
                  <a16:creationId xmlns:a16="http://schemas.microsoft.com/office/drawing/2014/main" id="{3D712708-C387-21CD-E5E0-9EDE39B8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46779" b="-1"/>
            <a:stretch/>
          </p:blipFill>
          <p:spPr>
            <a:xfrm>
              <a:off x="2297668" y="8163356"/>
              <a:ext cx="1456947" cy="227107"/>
            </a:xfrm>
            <a:prstGeom prst="rect">
              <a:avLst/>
            </a:prstGeom>
          </p:spPr>
        </p:pic>
        <p:pic>
          <p:nvPicPr>
            <p:cNvPr id="296" name="図 295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2283536" y="7944402"/>
              <a:ext cx="45719" cy="190500"/>
            </a:xfrm>
            <a:prstGeom prst="rect">
              <a:avLst/>
            </a:prstGeom>
          </p:spPr>
        </p:pic>
        <p:pic>
          <p:nvPicPr>
            <p:cNvPr id="297" name="図 296"/>
            <p:cNvPicPr>
              <a:picLocks noChangeAspect="1"/>
            </p:cNvPicPr>
            <p:nvPr/>
          </p:nvPicPr>
          <p:blipFill rotWithShape="1">
            <a:blip r:embed="rId10"/>
            <a:srcRect l="7348" t="52863" r="92085" b="42932"/>
            <a:stretch/>
          </p:blipFill>
          <p:spPr>
            <a:xfrm>
              <a:off x="2862479" y="7949712"/>
              <a:ext cx="45719" cy="190500"/>
            </a:xfrm>
            <a:prstGeom prst="rect">
              <a:avLst/>
            </a:prstGeom>
          </p:spPr>
        </p:pic>
      </p:grpSp>
      <p:grpSp>
        <p:nvGrpSpPr>
          <p:cNvPr id="298" name="グループ化 297"/>
          <p:cNvGrpSpPr/>
          <p:nvPr/>
        </p:nvGrpSpPr>
        <p:grpSpPr>
          <a:xfrm>
            <a:off x="2255589" y="7887587"/>
            <a:ext cx="748697" cy="261610"/>
            <a:chOff x="1968311" y="3769485"/>
            <a:chExt cx="748697" cy="261610"/>
          </a:xfrm>
        </p:grpSpPr>
        <p:sp>
          <p:nvSpPr>
            <p:cNvPr id="299" name="テキスト ボックス 29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968311" y="3841827"/>
              <a:ext cx="460158" cy="153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300" name="グループ化 299"/>
            <p:cNvGrpSpPr/>
            <p:nvPr/>
          </p:nvGrpSpPr>
          <p:grpSpPr>
            <a:xfrm>
              <a:off x="2194422" y="3769485"/>
              <a:ext cx="522586" cy="261610"/>
              <a:chOff x="2194422" y="3769485"/>
              <a:chExt cx="522586" cy="261610"/>
            </a:xfrm>
          </p:grpSpPr>
          <p:sp>
            <p:nvSpPr>
              <p:cNvPr id="301" name="テキスト ボックス 30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194422" y="3769485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9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302" name="テキスト ボックス 30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318689" y="3855704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303" name="グループ化 302"/>
          <p:cNvGrpSpPr/>
          <p:nvPr/>
        </p:nvGrpSpPr>
        <p:grpSpPr>
          <a:xfrm>
            <a:off x="2818258" y="7894495"/>
            <a:ext cx="1075372" cy="261610"/>
            <a:chOff x="2530980" y="3781156"/>
            <a:chExt cx="1075372" cy="261610"/>
          </a:xfrm>
        </p:grpSpPr>
        <p:sp>
          <p:nvSpPr>
            <p:cNvPr id="304" name="テキスト ボックス 30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30980" y="3845792"/>
              <a:ext cx="687098" cy="153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05" name="テキスト ボックス 30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84638" y="37811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</a:t>
              </a:r>
            </a:p>
          </p:txBody>
        </p:sp>
        <p:sp>
          <p:nvSpPr>
            <p:cNvPr id="306" name="テキスト ボックス 30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3208033" y="3866237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3394887" y="8093650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5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308" name="テキスト ボックス 30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351365" y="8212354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.30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.63kW</a:t>
            </a:r>
          </a:p>
        </p:txBody>
      </p:sp>
      <p:sp>
        <p:nvSpPr>
          <p:cNvPr id="309" name="テキスト ボックス 30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102607" y="8361423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FH-SR3324Y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0" name="テキスト ボックス 30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000198" y="8516242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1" name="テキスト ボックス 31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1081" y="10161827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）パールホワイト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2" name="テキスト ボックス 31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045331" y="8572868"/>
            <a:ext cx="81492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）シャンパンゴールド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3" name="テキスト ボックス 31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47016" y="8282234"/>
            <a:ext cx="81492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リモコン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4" y="7911681"/>
            <a:ext cx="645820" cy="705151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5" y="7906477"/>
            <a:ext cx="641110" cy="705868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12089" r="26189" b="12312"/>
          <a:stretch/>
        </p:blipFill>
        <p:spPr>
          <a:xfrm>
            <a:off x="1880459" y="7915221"/>
            <a:ext cx="160385" cy="410584"/>
          </a:xfrm>
          <a:prstGeom prst="rect">
            <a:avLst/>
          </a:prstGeom>
        </p:spPr>
      </p:pic>
      <p:pic>
        <p:nvPicPr>
          <p:cNvPr id="314" name="図 313"/>
          <p:cNvPicPr>
            <a:picLocks noChangeAspect="1"/>
          </p:cNvPicPr>
          <p:nvPr/>
        </p:nvPicPr>
        <p:blipFill rotWithShape="1">
          <a:blip r:embed="rId4"/>
          <a:srcRect l="86432" t="18891" r="7906" b="69278"/>
          <a:stretch/>
        </p:blipFill>
        <p:spPr>
          <a:xfrm>
            <a:off x="6792597" y="7387946"/>
            <a:ext cx="461964" cy="542926"/>
          </a:xfrm>
          <a:prstGeom prst="rect">
            <a:avLst/>
          </a:prstGeom>
        </p:spPr>
      </p:pic>
      <p:grpSp>
        <p:nvGrpSpPr>
          <p:cNvPr id="317" name="グループ化 316"/>
          <p:cNvGrpSpPr/>
          <p:nvPr/>
        </p:nvGrpSpPr>
        <p:grpSpPr>
          <a:xfrm>
            <a:off x="4066636" y="7309914"/>
            <a:ext cx="3233543" cy="239957"/>
            <a:chOff x="4066636" y="7309914"/>
            <a:chExt cx="3233543" cy="239957"/>
          </a:xfrm>
        </p:grpSpPr>
        <p:pic>
          <p:nvPicPr>
            <p:cNvPr id="315" name="図 314"/>
            <p:cNvPicPr>
              <a:picLocks noChangeAspect="1"/>
            </p:cNvPicPr>
            <p:nvPr/>
          </p:nvPicPr>
          <p:blipFill rotWithShape="1">
            <a:blip r:embed="rId4"/>
            <a:srcRect l="53165" t="17407" r="30258" b="77552"/>
            <a:stretch/>
          </p:blipFill>
          <p:spPr>
            <a:xfrm>
              <a:off x="4066636" y="7318553"/>
              <a:ext cx="1352315" cy="231318"/>
            </a:xfrm>
            <a:prstGeom prst="rect">
              <a:avLst/>
            </a:prstGeom>
          </p:spPr>
        </p:pic>
        <p:cxnSp>
          <p:nvCxnSpPr>
            <p:cNvPr id="316" name="直線コネクタ 315"/>
            <p:cNvCxnSpPr/>
            <p:nvPr/>
          </p:nvCxnSpPr>
          <p:spPr>
            <a:xfrm flipV="1">
              <a:off x="4066636" y="7309914"/>
              <a:ext cx="3233543" cy="1"/>
            </a:xfrm>
            <a:prstGeom prst="line">
              <a:avLst/>
            </a:prstGeom>
            <a:ln w="12700">
              <a:solidFill>
                <a:srgbClr val="E5C1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369111" y="7273904"/>
            <a:ext cx="1748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業界トップクラスの</a:t>
            </a:r>
            <a:endParaRPr lang="en-US" altLang="ja-JP" sz="8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省スペース・コンパクト設計。</a:t>
            </a:r>
            <a:endParaRPr lang="ja-JP" altLang="en-US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0" name="テキスト ボックス 31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090405" y="7634740"/>
            <a:ext cx="203121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◆クリーン消火（消火制御）</a:t>
            </a:r>
            <a:r>
              <a:rPr lang="ja-JP" altLang="en-US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◆セーブモード　◆よごれ</a:t>
            </a:r>
            <a:r>
              <a:rPr lang="ja-JP" altLang="en-US" sz="500" spc="20" dirty="0" err="1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栓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3.6L</a:t>
            </a:r>
          </a:p>
        </p:txBody>
      </p:sp>
      <p:grpSp>
        <p:nvGrpSpPr>
          <p:cNvPr id="107" name="グループ化 106"/>
          <p:cNvGrpSpPr/>
          <p:nvPr/>
        </p:nvGrpSpPr>
        <p:grpSpPr>
          <a:xfrm>
            <a:off x="3963746" y="7809856"/>
            <a:ext cx="405507" cy="231258"/>
            <a:chOff x="7495641" y="7734090"/>
            <a:chExt cx="405507" cy="231258"/>
          </a:xfrm>
        </p:grpSpPr>
        <p:sp>
          <p:nvSpPr>
            <p:cNvPr id="105" name="楕円 104"/>
            <p:cNvSpPr/>
            <p:nvPr/>
          </p:nvSpPr>
          <p:spPr>
            <a:xfrm>
              <a:off x="7553266" y="7739841"/>
              <a:ext cx="225507" cy="225507"/>
            </a:xfrm>
            <a:prstGeom prst="ellipse">
              <a:avLst/>
            </a:prstGeom>
            <a:solidFill>
              <a:srgbClr val="EB6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6" name="グループ化 105"/>
            <p:cNvGrpSpPr/>
            <p:nvPr/>
          </p:nvGrpSpPr>
          <p:grpSpPr>
            <a:xfrm>
              <a:off x="7495641" y="7734090"/>
              <a:ext cx="405507" cy="229529"/>
              <a:chOff x="3801739" y="8367177"/>
              <a:chExt cx="405507" cy="229529"/>
            </a:xfrm>
          </p:grpSpPr>
          <p:sp>
            <p:nvSpPr>
              <p:cNvPr id="321" name="テキスト ボックス 32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3801739" y="8367177"/>
                <a:ext cx="396853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500" spc="20" dirty="0" smtClean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New</a:t>
                </a:r>
              </a:p>
            </p:txBody>
          </p:sp>
          <p:sp>
            <p:nvSpPr>
              <p:cNvPr id="322" name="テキスト ボックス 32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3810393" y="8442818"/>
                <a:ext cx="396853" cy="153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400" spc="20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カラ</a:t>
                </a:r>
                <a:r>
                  <a:rPr lang="ja-JP" altLang="en-US" sz="400" spc="20" dirty="0" smtClean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ー</a:t>
                </a:r>
                <a:endParaRPr lang="en-US" altLang="ja-JP" sz="400" spc="20" dirty="0" smtClean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041798" y="8557796"/>
            <a:ext cx="81492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）グレイッシュベージュ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4" name="テキスト ボックス 32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698551" y="8555982"/>
            <a:ext cx="81492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）マットホワイト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29" name="グループ化 328"/>
          <p:cNvGrpSpPr/>
          <p:nvPr/>
        </p:nvGrpSpPr>
        <p:grpSpPr>
          <a:xfrm>
            <a:off x="5752037" y="7898434"/>
            <a:ext cx="748697" cy="261610"/>
            <a:chOff x="1968311" y="3769485"/>
            <a:chExt cx="748697" cy="261610"/>
          </a:xfrm>
        </p:grpSpPr>
        <p:sp>
          <p:nvSpPr>
            <p:cNvPr id="330" name="テキスト ボックス 32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968311" y="3841827"/>
              <a:ext cx="460158" cy="153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331" name="グループ化 330"/>
            <p:cNvGrpSpPr/>
            <p:nvPr/>
          </p:nvGrpSpPr>
          <p:grpSpPr>
            <a:xfrm>
              <a:off x="2194422" y="3769485"/>
              <a:ext cx="522586" cy="261610"/>
              <a:chOff x="2194422" y="3769485"/>
              <a:chExt cx="522586" cy="261610"/>
            </a:xfrm>
          </p:grpSpPr>
          <p:sp>
            <p:nvSpPr>
              <p:cNvPr id="332" name="テキスト ボックス 33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194422" y="3769485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7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333" name="テキスト ボックス 33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318689" y="3855704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334" name="グループ化 333"/>
          <p:cNvGrpSpPr/>
          <p:nvPr/>
        </p:nvGrpSpPr>
        <p:grpSpPr>
          <a:xfrm>
            <a:off x="6310200" y="7899078"/>
            <a:ext cx="980116" cy="261610"/>
            <a:chOff x="2530980" y="3781156"/>
            <a:chExt cx="980116" cy="261610"/>
          </a:xfrm>
        </p:grpSpPr>
        <p:sp>
          <p:nvSpPr>
            <p:cNvPr id="335" name="テキスト ボックス 33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30980" y="3845792"/>
              <a:ext cx="687098" cy="153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36" name="テキスト ボックス 33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22723" y="37811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9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37" name="テキスト ボックス 33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3112777" y="3866237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40" name="テキスト ボックス 33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547393" y="8356427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FH-M2524Y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1" name="テキスト ボックス 34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463540" y="8506285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09" name="グループ化 108"/>
          <p:cNvGrpSpPr/>
          <p:nvPr/>
        </p:nvGrpSpPr>
        <p:grpSpPr>
          <a:xfrm>
            <a:off x="5760873" y="7956165"/>
            <a:ext cx="1456947" cy="415458"/>
            <a:chOff x="5750382" y="7963735"/>
            <a:chExt cx="1456947" cy="415458"/>
          </a:xfrm>
        </p:grpSpPr>
        <p:pic>
          <p:nvPicPr>
            <p:cNvPr id="326" name="図 325">
              <a:extLst>
                <a:ext uri="{FF2B5EF4-FFF2-40B4-BE49-F238E27FC236}">
                  <a16:creationId xmlns:a16="http://schemas.microsoft.com/office/drawing/2014/main" id="{3D712708-C387-21CD-E5E0-9EDE39B8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46779" b="-1"/>
            <a:stretch/>
          </p:blipFill>
          <p:spPr>
            <a:xfrm>
              <a:off x="5750382" y="8152086"/>
              <a:ext cx="1456947" cy="227107"/>
            </a:xfrm>
            <a:prstGeom prst="rect">
              <a:avLst/>
            </a:prstGeom>
          </p:spPr>
        </p:pic>
        <p:pic>
          <p:nvPicPr>
            <p:cNvPr id="343" name="図 342"/>
            <p:cNvPicPr>
              <a:picLocks noChangeAspect="1"/>
            </p:cNvPicPr>
            <p:nvPr/>
          </p:nvPicPr>
          <p:blipFill rotWithShape="1">
            <a:blip r:embed="rId4"/>
            <a:srcRect l="73934" t="31479" r="25506" b="64785"/>
            <a:stretch/>
          </p:blipFill>
          <p:spPr>
            <a:xfrm>
              <a:off x="5766378" y="7963735"/>
              <a:ext cx="45719" cy="171450"/>
            </a:xfrm>
            <a:prstGeom prst="rect">
              <a:avLst/>
            </a:prstGeom>
          </p:spPr>
        </p:pic>
        <p:pic>
          <p:nvPicPr>
            <p:cNvPr id="344" name="図 343"/>
            <p:cNvPicPr>
              <a:picLocks noChangeAspect="1"/>
            </p:cNvPicPr>
            <p:nvPr/>
          </p:nvPicPr>
          <p:blipFill rotWithShape="1">
            <a:blip r:embed="rId4"/>
            <a:srcRect l="73934" t="31479" r="25506" b="64785"/>
            <a:stretch/>
          </p:blipFill>
          <p:spPr>
            <a:xfrm>
              <a:off x="6383623" y="7970970"/>
              <a:ext cx="45719" cy="171450"/>
            </a:xfrm>
            <a:prstGeom prst="rect">
              <a:avLst/>
            </a:prstGeom>
          </p:spPr>
        </p:pic>
      </p:grpSp>
      <p:sp>
        <p:nvSpPr>
          <p:cNvPr id="339" name="テキスト ボックス 33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821205" y="8212354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.50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.66kW</a:t>
            </a:r>
          </a:p>
        </p:txBody>
      </p:sp>
      <p:sp>
        <p:nvSpPr>
          <p:cNvPr id="338" name="テキスト ボックス 337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6861095" y="8090089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5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pic>
        <p:nvPicPr>
          <p:cNvPr id="110" name="図 10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67" y="7894732"/>
            <a:ext cx="532469" cy="672149"/>
          </a:xfrm>
          <a:prstGeom prst="rect">
            <a:avLst/>
          </a:prstGeom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77" y="7857826"/>
            <a:ext cx="558216" cy="709055"/>
          </a:xfrm>
          <a:prstGeom prst="rect">
            <a:avLst/>
          </a:prstGeom>
        </p:spPr>
      </p:pic>
      <p:grpSp>
        <p:nvGrpSpPr>
          <p:cNvPr id="349" name="グループ化 348"/>
          <p:cNvGrpSpPr/>
          <p:nvPr/>
        </p:nvGrpSpPr>
        <p:grpSpPr>
          <a:xfrm>
            <a:off x="271716" y="8837613"/>
            <a:ext cx="7028463" cy="234274"/>
            <a:chOff x="271716" y="8837613"/>
            <a:chExt cx="7028463" cy="234274"/>
          </a:xfrm>
        </p:grpSpPr>
        <p:cxnSp>
          <p:nvCxnSpPr>
            <p:cNvPr id="346" name="直線コネクタ 345"/>
            <p:cNvCxnSpPr/>
            <p:nvPr/>
          </p:nvCxnSpPr>
          <p:spPr>
            <a:xfrm>
              <a:off x="271716" y="8837613"/>
              <a:ext cx="7028463" cy="0"/>
            </a:xfrm>
            <a:prstGeom prst="line">
              <a:avLst/>
            </a:prstGeom>
            <a:ln w="12700">
              <a:solidFill>
                <a:srgbClr val="B0CF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8" name="図 347"/>
            <p:cNvPicPr>
              <a:picLocks noChangeAspect="1"/>
            </p:cNvPicPr>
            <p:nvPr/>
          </p:nvPicPr>
          <p:blipFill rotWithShape="1">
            <a:blip r:embed="rId4"/>
            <a:srcRect l="6549" t="50548" r="76836" b="44367"/>
            <a:stretch/>
          </p:blipFill>
          <p:spPr>
            <a:xfrm>
              <a:off x="272953" y="8838523"/>
              <a:ext cx="1355601" cy="233364"/>
            </a:xfrm>
            <a:prstGeom prst="rect">
              <a:avLst/>
            </a:prstGeom>
          </p:spPr>
        </p:pic>
      </p:grpSp>
      <p:sp>
        <p:nvSpPr>
          <p:cNvPr id="350" name="テキスト ボックス 34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619151" y="8885909"/>
            <a:ext cx="36784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12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大きな操作パネルで見やすく使いやすいスタンダードモデル。</a:t>
            </a:r>
            <a:endParaRPr lang="ja-JP" altLang="en-US" sz="900" b="1" spc="12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51" name="図 350"/>
          <p:cNvPicPr>
            <a:picLocks noChangeAspect="1"/>
          </p:cNvPicPr>
          <p:nvPr/>
        </p:nvPicPr>
        <p:blipFill rotWithShape="1">
          <a:blip r:embed="rId4"/>
          <a:srcRect l="86345" t="52319" r="7935" b="35850"/>
          <a:stretch/>
        </p:blipFill>
        <p:spPr>
          <a:xfrm>
            <a:off x="6784321" y="8917081"/>
            <a:ext cx="466725" cy="542925"/>
          </a:xfrm>
          <a:prstGeom prst="rect">
            <a:avLst/>
          </a:prstGeom>
        </p:spPr>
      </p:pic>
      <p:sp>
        <p:nvSpPr>
          <p:cNvPr id="352" name="テキスト ボックス 35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54401" y="9167436"/>
            <a:ext cx="252088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◆クリーン消火（消臭制御）　◆火力セレクト　◆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eco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モード　◆よごれ</a:t>
            </a:r>
            <a:r>
              <a:rPr lang="ja-JP" altLang="en-US" sz="500" spc="20" dirty="0" err="1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栓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7.2L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53" name="グループ化 352"/>
          <p:cNvGrpSpPr/>
          <p:nvPr/>
        </p:nvGrpSpPr>
        <p:grpSpPr>
          <a:xfrm>
            <a:off x="1454672" y="9460936"/>
            <a:ext cx="647910" cy="261610"/>
            <a:chOff x="1882344" y="3819432"/>
            <a:chExt cx="647910" cy="261610"/>
          </a:xfrm>
        </p:grpSpPr>
        <p:sp>
          <p:nvSpPr>
            <p:cNvPr id="354" name="テキスト ボックス 35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882344" y="3841867"/>
              <a:ext cx="46015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355" name="グループ化 354"/>
            <p:cNvGrpSpPr/>
            <p:nvPr/>
          </p:nvGrpSpPr>
          <p:grpSpPr>
            <a:xfrm>
              <a:off x="2063801" y="3819432"/>
              <a:ext cx="466453" cy="261610"/>
              <a:chOff x="2063801" y="3819432"/>
              <a:chExt cx="466453" cy="261610"/>
            </a:xfrm>
          </p:grpSpPr>
          <p:sp>
            <p:nvSpPr>
              <p:cNvPr id="356" name="テキスト ボックス 355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063801" y="3819432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</a:t>
                </a:r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0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357" name="テキスト ボックス 356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339068" y="3898108"/>
                <a:ext cx="191186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358" name="グループ化 357"/>
          <p:cNvGrpSpPr/>
          <p:nvPr/>
        </p:nvGrpSpPr>
        <p:grpSpPr>
          <a:xfrm>
            <a:off x="2042888" y="9459887"/>
            <a:ext cx="901716" cy="261610"/>
            <a:chOff x="1364670" y="3436050"/>
            <a:chExt cx="901716" cy="261610"/>
          </a:xfrm>
        </p:grpSpPr>
        <p:sp>
          <p:nvSpPr>
            <p:cNvPr id="359" name="テキスト ボックス 35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364670" y="3462369"/>
              <a:ext cx="512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60" name="テキスト ボックス 35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641914" y="3436050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13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61" name="テキスト ボックス 36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868067" y="3511490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62" name="テキスト ボックス 36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361049" y="9918718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FH-ST3624BY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3" name="テキスト ボックス 36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257384" y="10079015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28" name="グループ化 127"/>
          <p:cNvGrpSpPr/>
          <p:nvPr/>
        </p:nvGrpSpPr>
        <p:grpSpPr>
          <a:xfrm>
            <a:off x="1547016" y="9463830"/>
            <a:ext cx="1463869" cy="462923"/>
            <a:chOff x="1540417" y="9461180"/>
            <a:chExt cx="1463869" cy="462923"/>
          </a:xfrm>
        </p:grpSpPr>
        <p:pic>
          <p:nvPicPr>
            <p:cNvPr id="365" name="図 364">
              <a:extLst>
                <a:ext uri="{FF2B5EF4-FFF2-40B4-BE49-F238E27FC236}">
                  <a16:creationId xmlns:a16="http://schemas.microsoft.com/office/drawing/2014/main" id="{3D712708-C387-21CD-E5E0-9EDE39B8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46779" b="-1"/>
            <a:stretch/>
          </p:blipFill>
          <p:spPr>
            <a:xfrm>
              <a:off x="1547339" y="9696996"/>
              <a:ext cx="1456947" cy="227107"/>
            </a:xfrm>
            <a:prstGeom prst="rect">
              <a:avLst/>
            </a:prstGeom>
          </p:spPr>
        </p:pic>
        <p:pic>
          <p:nvPicPr>
            <p:cNvPr id="369" name="図 368"/>
            <p:cNvPicPr>
              <a:picLocks noChangeAspect="1"/>
            </p:cNvPicPr>
            <p:nvPr/>
          </p:nvPicPr>
          <p:blipFill rotWithShape="1">
            <a:blip r:embed="rId4"/>
            <a:srcRect l="22083" t="64156" r="77213" b="31153"/>
            <a:stretch/>
          </p:blipFill>
          <p:spPr>
            <a:xfrm>
              <a:off x="2081032" y="9461180"/>
              <a:ext cx="57482" cy="215266"/>
            </a:xfrm>
            <a:prstGeom prst="rect">
              <a:avLst/>
            </a:prstGeom>
          </p:spPr>
        </p:pic>
        <p:pic>
          <p:nvPicPr>
            <p:cNvPr id="370" name="図 369"/>
            <p:cNvPicPr>
              <a:picLocks noChangeAspect="1"/>
            </p:cNvPicPr>
            <p:nvPr/>
          </p:nvPicPr>
          <p:blipFill rotWithShape="1">
            <a:blip r:embed="rId4"/>
            <a:srcRect l="22083" t="64156" r="77213" b="31153"/>
            <a:stretch/>
          </p:blipFill>
          <p:spPr>
            <a:xfrm>
              <a:off x="1540417" y="9464537"/>
              <a:ext cx="57482" cy="215266"/>
            </a:xfrm>
            <a:prstGeom prst="rect">
              <a:avLst/>
            </a:prstGeom>
          </p:spPr>
        </p:pic>
      </p:grpSp>
      <p:sp>
        <p:nvSpPr>
          <p:cNvPr id="371" name="テキスト ボックス 370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2654799" y="9655344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5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sp>
        <p:nvSpPr>
          <p:cNvPr id="372" name="テキスト ボックス 37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610175" y="9765862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.60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.59kW</a:t>
            </a:r>
          </a:p>
        </p:txBody>
      </p:sp>
      <p:sp>
        <p:nvSpPr>
          <p:cNvPr id="373" name="テキスト ボックス 37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13016" y="8581514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）パールホワイト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4" name="テキスト ボックス 37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47537" y="10149550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）パールホワイト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375" name="直線コネクタ 374"/>
          <p:cNvCxnSpPr/>
          <p:nvPr/>
        </p:nvCxnSpPr>
        <p:spPr>
          <a:xfrm>
            <a:off x="3140841" y="9467187"/>
            <a:ext cx="0" cy="811883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テキスト ボックス 37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608873" y="10077382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9" name="テキスト ボックス 37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071952" y="10080580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0" name="テキスト ボックス 37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184448" y="9924641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FH-ST4624BY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2" name="テキスト ボックス 38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715247" y="9918635"/>
            <a:ext cx="1443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FH-ST5724BY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85" name="グループ化 384"/>
          <p:cNvGrpSpPr/>
          <p:nvPr/>
        </p:nvGrpSpPr>
        <p:grpSpPr>
          <a:xfrm>
            <a:off x="4278148" y="9453881"/>
            <a:ext cx="647910" cy="261610"/>
            <a:chOff x="1882344" y="3819432"/>
            <a:chExt cx="647910" cy="261610"/>
          </a:xfrm>
        </p:grpSpPr>
        <p:sp>
          <p:nvSpPr>
            <p:cNvPr id="386" name="テキスト ボックス 38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882344" y="3841867"/>
              <a:ext cx="46015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387" name="グループ化 386"/>
            <p:cNvGrpSpPr/>
            <p:nvPr/>
          </p:nvGrpSpPr>
          <p:grpSpPr>
            <a:xfrm>
              <a:off x="2063801" y="3819432"/>
              <a:ext cx="466453" cy="261610"/>
              <a:chOff x="2063801" y="3819432"/>
              <a:chExt cx="466453" cy="261610"/>
            </a:xfrm>
          </p:grpSpPr>
          <p:sp>
            <p:nvSpPr>
              <p:cNvPr id="388" name="テキスト ボックス 387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063801" y="3819432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12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389" name="テキスト ボックス 388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339068" y="3898108"/>
                <a:ext cx="191186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390" name="グループ化 389"/>
          <p:cNvGrpSpPr/>
          <p:nvPr/>
        </p:nvGrpSpPr>
        <p:grpSpPr>
          <a:xfrm>
            <a:off x="4865304" y="9459842"/>
            <a:ext cx="901716" cy="261610"/>
            <a:chOff x="1364670" y="3436050"/>
            <a:chExt cx="901716" cy="261610"/>
          </a:xfrm>
        </p:grpSpPr>
        <p:sp>
          <p:nvSpPr>
            <p:cNvPr id="391" name="テキスト ボックス 39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364670" y="3462369"/>
              <a:ext cx="512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92" name="テキスト ボックス 391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641914" y="3436050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17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93" name="テキスト ボックス 392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868067" y="3511490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94" name="グループ化 393"/>
          <p:cNvGrpSpPr/>
          <p:nvPr/>
        </p:nvGrpSpPr>
        <p:grpSpPr>
          <a:xfrm>
            <a:off x="4365403" y="9463743"/>
            <a:ext cx="1463869" cy="462923"/>
            <a:chOff x="1540417" y="9461180"/>
            <a:chExt cx="1463869" cy="462923"/>
          </a:xfrm>
        </p:grpSpPr>
        <p:pic>
          <p:nvPicPr>
            <p:cNvPr id="395" name="図 394">
              <a:extLst>
                <a:ext uri="{FF2B5EF4-FFF2-40B4-BE49-F238E27FC236}">
                  <a16:creationId xmlns:a16="http://schemas.microsoft.com/office/drawing/2014/main" id="{3D712708-C387-21CD-E5E0-9EDE39B8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46779" b="-1"/>
            <a:stretch/>
          </p:blipFill>
          <p:spPr>
            <a:xfrm>
              <a:off x="1547339" y="9696996"/>
              <a:ext cx="1456947" cy="227107"/>
            </a:xfrm>
            <a:prstGeom prst="rect">
              <a:avLst/>
            </a:prstGeom>
          </p:spPr>
        </p:pic>
        <p:pic>
          <p:nvPicPr>
            <p:cNvPr id="396" name="図 395"/>
            <p:cNvPicPr>
              <a:picLocks noChangeAspect="1"/>
            </p:cNvPicPr>
            <p:nvPr/>
          </p:nvPicPr>
          <p:blipFill rotWithShape="1">
            <a:blip r:embed="rId4"/>
            <a:srcRect l="22083" t="64156" r="77213" b="31153"/>
            <a:stretch/>
          </p:blipFill>
          <p:spPr>
            <a:xfrm>
              <a:off x="2081032" y="9461180"/>
              <a:ext cx="57482" cy="215266"/>
            </a:xfrm>
            <a:prstGeom prst="rect">
              <a:avLst/>
            </a:prstGeom>
          </p:spPr>
        </p:pic>
        <p:pic>
          <p:nvPicPr>
            <p:cNvPr id="397" name="図 396"/>
            <p:cNvPicPr>
              <a:picLocks noChangeAspect="1"/>
            </p:cNvPicPr>
            <p:nvPr/>
          </p:nvPicPr>
          <p:blipFill rotWithShape="1">
            <a:blip r:embed="rId4"/>
            <a:srcRect l="22083" t="64156" r="77213" b="31153"/>
            <a:stretch/>
          </p:blipFill>
          <p:spPr>
            <a:xfrm>
              <a:off x="1540417" y="9464537"/>
              <a:ext cx="57482" cy="215266"/>
            </a:xfrm>
            <a:prstGeom prst="rect">
              <a:avLst/>
            </a:prstGeom>
          </p:spPr>
        </p:pic>
      </p:grpSp>
      <p:sp>
        <p:nvSpPr>
          <p:cNvPr id="398" name="テキスト ボックス 39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22362" y="9769021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.62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.72kW</a:t>
            </a:r>
          </a:p>
        </p:txBody>
      </p:sp>
      <p:sp>
        <p:nvSpPr>
          <p:cNvPr id="383" name="テキスト ボックス 382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5492106" y="9648392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6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grpSp>
        <p:nvGrpSpPr>
          <p:cNvPr id="399" name="グループ化 398"/>
          <p:cNvGrpSpPr/>
          <p:nvPr/>
        </p:nvGrpSpPr>
        <p:grpSpPr>
          <a:xfrm>
            <a:off x="5835488" y="9465455"/>
            <a:ext cx="647910" cy="261610"/>
            <a:chOff x="1882344" y="3819432"/>
            <a:chExt cx="647910" cy="261610"/>
          </a:xfrm>
        </p:grpSpPr>
        <p:sp>
          <p:nvSpPr>
            <p:cNvPr id="400" name="テキスト ボックス 39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882344" y="3841867"/>
              <a:ext cx="46015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401" name="グループ化 400"/>
            <p:cNvGrpSpPr/>
            <p:nvPr/>
          </p:nvGrpSpPr>
          <p:grpSpPr>
            <a:xfrm>
              <a:off x="2063801" y="3819432"/>
              <a:ext cx="466453" cy="261610"/>
              <a:chOff x="2063801" y="3819432"/>
              <a:chExt cx="466453" cy="261610"/>
            </a:xfrm>
          </p:grpSpPr>
          <p:sp>
            <p:nvSpPr>
              <p:cNvPr id="402" name="テキスト ボックス 40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063801" y="3819432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15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403" name="テキスト ボックス 40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2339068" y="3898108"/>
                <a:ext cx="191186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404" name="グループ化 403"/>
          <p:cNvGrpSpPr/>
          <p:nvPr/>
        </p:nvGrpSpPr>
        <p:grpSpPr>
          <a:xfrm>
            <a:off x="6403394" y="9452978"/>
            <a:ext cx="939820" cy="261610"/>
            <a:chOff x="1364670" y="3436050"/>
            <a:chExt cx="939820" cy="261610"/>
          </a:xfrm>
        </p:grpSpPr>
        <p:sp>
          <p:nvSpPr>
            <p:cNvPr id="405" name="テキスト ボックス 40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364670" y="3462369"/>
              <a:ext cx="512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06" name="テキスト ボックス 40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665729" y="3436050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en-US" altLang="ja-JP" sz="1100" b="1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07" name="テキスト ボックス 40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906171" y="3511490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408" name="グループ化 407"/>
          <p:cNvGrpSpPr/>
          <p:nvPr/>
        </p:nvGrpSpPr>
        <p:grpSpPr>
          <a:xfrm>
            <a:off x="5902311" y="9456955"/>
            <a:ext cx="1463869" cy="462923"/>
            <a:chOff x="1540417" y="9461180"/>
            <a:chExt cx="1463869" cy="462923"/>
          </a:xfrm>
        </p:grpSpPr>
        <p:pic>
          <p:nvPicPr>
            <p:cNvPr id="409" name="図 408">
              <a:extLst>
                <a:ext uri="{FF2B5EF4-FFF2-40B4-BE49-F238E27FC236}">
                  <a16:creationId xmlns:a16="http://schemas.microsoft.com/office/drawing/2014/main" id="{3D712708-C387-21CD-E5E0-9EDE39B8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46779" b="-1"/>
            <a:stretch/>
          </p:blipFill>
          <p:spPr>
            <a:xfrm>
              <a:off x="1547339" y="9696996"/>
              <a:ext cx="1456947" cy="227107"/>
            </a:xfrm>
            <a:prstGeom prst="rect">
              <a:avLst/>
            </a:prstGeom>
          </p:spPr>
        </p:pic>
        <p:pic>
          <p:nvPicPr>
            <p:cNvPr id="410" name="図 409"/>
            <p:cNvPicPr>
              <a:picLocks noChangeAspect="1"/>
            </p:cNvPicPr>
            <p:nvPr/>
          </p:nvPicPr>
          <p:blipFill rotWithShape="1">
            <a:blip r:embed="rId4"/>
            <a:srcRect l="22083" t="64156" r="77213" b="31153"/>
            <a:stretch/>
          </p:blipFill>
          <p:spPr>
            <a:xfrm>
              <a:off x="2081032" y="9461180"/>
              <a:ext cx="57482" cy="215266"/>
            </a:xfrm>
            <a:prstGeom prst="rect">
              <a:avLst/>
            </a:prstGeom>
          </p:spPr>
        </p:pic>
        <p:pic>
          <p:nvPicPr>
            <p:cNvPr id="411" name="図 410"/>
            <p:cNvPicPr>
              <a:picLocks noChangeAspect="1"/>
            </p:cNvPicPr>
            <p:nvPr/>
          </p:nvPicPr>
          <p:blipFill rotWithShape="1">
            <a:blip r:embed="rId4"/>
            <a:srcRect l="22083" t="64156" r="77213" b="31153"/>
            <a:stretch/>
          </p:blipFill>
          <p:spPr>
            <a:xfrm>
              <a:off x="1540417" y="9464537"/>
              <a:ext cx="57482" cy="215266"/>
            </a:xfrm>
            <a:prstGeom prst="rect">
              <a:avLst/>
            </a:prstGeom>
          </p:spPr>
        </p:pic>
      </p:grpSp>
      <p:sp>
        <p:nvSpPr>
          <p:cNvPr id="412" name="テキスト ボックス 41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966318" y="9766747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.65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～０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.80kW</a:t>
            </a:r>
          </a:p>
        </p:txBody>
      </p:sp>
      <p:sp>
        <p:nvSpPr>
          <p:cNvPr id="414" name="テキスト ボックス 413">
            <a:extLst>
              <a:ext uri="{FF2B5EF4-FFF2-40B4-BE49-F238E27FC236}">
                <a16:creationId xmlns:a16="http://schemas.microsoft.com/office/drawing/2014/main" id="{6DF4F29F-BBF0-1592-3505-8AC3EF44BC90}"/>
              </a:ext>
            </a:extLst>
          </p:cNvPr>
          <p:cNvSpPr txBox="1"/>
          <p:nvPr/>
        </p:nvSpPr>
        <p:spPr>
          <a:xfrm>
            <a:off x="7017087" y="9633900"/>
            <a:ext cx="486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i="1" kern="0" spc="-90" dirty="0">
                <a:solidFill>
                  <a:srgbClr val="140700"/>
                </a:solidFill>
                <a:latin typeface="DIN-Medium"/>
              </a:rPr>
              <a:t>6</a:t>
            </a:r>
            <a:r>
              <a:rPr lang="en-US" altLang="ja-JP" sz="1400" i="1" u="none" strike="noStrike" kern="0" spc="-90" dirty="0" smtClean="0">
                <a:solidFill>
                  <a:srgbClr val="140700"/>
                </a:solidFill>
                <a:latin typeface="DIN-Medium"/>
              </a:rPr>
              <a:t>5</a:t>
            </a:r>
            <a:r>
              <a:rPr lang="ja-JP" altLang="en-US" sz="600" b="0" i="1" u="none" strike="noStrike" kern="0" spc="-90" dirty="0">
                <a:solidFill>
                  <a:srgbClr val="140700"/>
                </a:solidFill>
                <a:latin typeface="PA1GothicStd-Medium"/>
              </a:rPr>
              <a:t>秒</a:t>
            </a:r>
            <a:endParaRPr lang="ja-JP" altLang="en-US" sz="600" i="1" kern="0" spc="-90" dirty="0"/>
          </a:p>
        </p:txBody>
      </p:sp>
      <p:pic>
        <p:nvPicPr>
          <p:cNvPr id="416" name="図 4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6" y="9437254"/>
            <a:ext cx="749168" cy="726444"/>
          </a:xfrm>
          <a:prstGeom prst="rect">
            <a:avLst/>
          </a:prstGeom>
        </p:spPr>
      </p:pic>
      <p:pic>
        <p:nvPicPr>
          <p:cNvPr id="417" name="図 4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62" y="9442774"/>
            <a:ext cx="839034" cy="715564"/>
          </a:xfrm>
          <a:prstGeom prst="rect">
            <a:avLst/>
          </a:prstGeom>
        </p:spPr>
      </p:pic>
      <p:sp>
        <p:nvSpPr>
          <p:cNvPr id="418" name="テキスト ボックス 41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86108" y="10412921"/>
            <a:ext cx="23860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0" i="0" u="none" strike="noStrike" spc="6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500" b="0" i="0" u="none" strike="noStrike" spc="6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オープン価格商品の価格は販売店にお問い合わせください。</a:t>
            </a:r>
            <a:endParaRPr lang="en-US" altLang="ja-JP" sz="500" b="0" i="0" u="none" strike="noStrike" spc="6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307377" y="10312977"/>
            <a:ext cx="32522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石油ファンヒーター・ポータブル石油ストーブは、消費生活用製品安全法の改正により、規制品目に</a:t>
            </a:r>
            <a:endParaRPr lang="en-US" altLang="ja-JP" sz="500" b="0" i="0" u="none" strike="noStrike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指定された新たな技術基準を満たし、</a:t>
            </a:r>
            <a:r>
              <a: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PSC</a:t>
            </a:r>
            <a:r>
              <a:rPr lang="ja-JP" altLang="en-US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マークを表示した上で販売しなければならない製品です。</a:t>
            </a:r>
            <a:endParaRPr lang="en-US" altLang="ja-JP" sz="500" b="0" i="0" u="none" strike="noStrike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419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/>
          <p:cNvGrpSpPr/>
          <p:nvPr/>
        </p:nvGrpSpPr>
        <p:grpSpPr>
          <a:xfrm>
            <a:off x="3332389" y="10028546"/>
            <a:ext cx="2234955" cy="471488"/>
            <a:chOff x="3332389" y="10028546"/>
            <a:chExt cx="2234955" cy="471488"/>
          </a:xfrm>
        </p:grpSpPr>
        <p:pic>
          <p:nvPicPr>
            <p:cNvPr id="392" name="図 391">
              <a:extLst>
                <a:ext uri="{FF2B5EF4-FFF2-40B4-BE49-F238E27FC236}">
                  <a16:creationId xmlns:a16="http://schemas.microsoft.com/office/drawing/2014/main" id="{766FB381-6656-93EA-3A31-6F447DDA5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129" r="44155" b="-1052"/>
            <a:stretch/>
          </p:blipFill>
          <p:spPr>
            <a:xfrm>
              <a:off x="3332389" y="10028546"/>
              <a:ext cx="2234955" cy="471488"/>
            </a:xfrm>
            <a:prstGeom prst="rect">
              <a:avLst/>
            </a:prstGeom>
          </p:spPr>
        </p:pic>
        <p:sp>
          <p:nvSpPr>
            <p:cNvPr id="239" name="正方形/長方形 238"/>
            <p:cNvSpPr/>
            <p:nvPr/>
          </p:nvSpPr>
          <p:spPr>
            <a:xfrm>
              <a:off x="4449866" y="10152537"/>
              <a:ext cx="446661" cy="195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" y="99732"/>
            <a:ext cx="1416105" cy="33999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224005" y="209600"/>
            <a:ext cx="11498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</a:t>
            </a:r>
            <a:r>
              <a:rPr lang="ja-JP" altLang="en-US" sz="900" b="1" spc="12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9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暖房機器</a:t>
            </a:r>
            <a:endParaRPr lang="ja-JP" altLang="en-US" sz="9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01706" y="574907"/>
            <a:ext cx="6974191" cy="6143"/>
          </a:xfrm>
          <a:prstGeom prst="line">
            <a:avLst/>
          </a:prstGeom>
          <a:ln w="12700">
            <a:solidFill>
              <a:srgbClr val="E7B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14771" t="21327" r="63373" b="74610"/>
          <a:stretch/>
        </p:blipFill>
        <p:spPr>
          <a:xfrm>
            <a:off x="194563" y="581050"/>
            <a:ext cx="2185894" cy="2286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425700" y="604625"/>
            <a:ext cx="35870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000" b="1" spc="-1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無風暖房の</a:t>
            </a:r>
            <a:r>
              <a:rPr lang="ja-JP" altLang="en-US" sz="1000" b="1" spc="-1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心地よい</a:t>
            </a:r>
            <a:r>
              <a:rPr lang="ja-JP" altLang="en-US" sz="1000" b="1" spc="-1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暖かさ。電源不要で停電時でも使えます</a:t>
            </a:r>
            <a:r>
              <a:rPr lang="ja-JP" altLang="en-US" sz="10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ja-JP" altLang="en-US" sz="1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74786" t="22455" r="21786" b="71337"/>
          <a:stretch/>
        </p:blipFill>
        <p:spPr>
          <a:xfrm>
            <a:off x="6224005" y="635025"/>
            <a:ext cx="342899" cy="34925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l="79005" t="22229" r="16424" b="68177"/>
          <a:stretch/>
        </p:blipFill>
        <p:spPr>
          <a:xfrm>
            <a:off x="6629400" y="639550"/>
            <a:ext cx="457200" cy="53975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08056" y="899636"/>
            <a:ext cx="234614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◆遠赤輻射バーナ　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476836" y="909425"/>
            <a:ext cx="234614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◆遠赤輻射バーナ　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3438097" y="984275"/>
            <a:ext cx="0" cy="1022368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CE81003F-15F1-E805-DCEA-45BADB27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609" y="1191365"/>
            <a:ext cx="277369" cy="338329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0F06891-FAE6-DBE4-9779-5C7D04B309CD}"/>
              </a:ext>
            </a:extLst>
          </p:cNvPr>
          <p:cNvGrpSpPr/>
          <p:nvPr/>
        </p:nvGrpSpPr>
        <p:grpSpPr>
          <a:xfrm>
            <a:off x="332534" y="1191365"/>
            <a:ext cx="384049" cy="465473"/>
            <a:chOff x="433119" y="1318509"/>
            <a:chExt cx="384049" cy="46547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448E1A14-502E-8373-8229-CA17ADD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220" y="1318509"/>
              <a:ext cx="292609" cy="338329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897FBCA3-A525-D8A4-5471-17CA9DA4D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119" y="1689494"/>
              <a:ext cx="384049" cy="94488"/>
            </a:xfrm>
            <a:prstGeom prst="rect">
              <a:avLst/>
            </a:prstGeom>
          </p:spPr>
        </p:pic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CE81003F-15F1-E805-DCEA-45BADB27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022" y="2130142"/>
            <a:ext cx="277369" cy="33832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E81003F-15F1-E805-DCEA-45BADB27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608" y="2136268"/>
            <a:ext cx="277369" cy="3383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E81003F-15F1-E805-DCEA-45BADB27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715" y="2136268"/>
            <a:ext cx="277369" cy="33832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E81003F-15F1-E805-DCEA-45BADB27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515" y="3336418"/>
            <a:ext cx="277369" cy="33832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E81003F-15F1-E805-DCEA-45BADB27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415" y="3336418"/>
            <a:ext cx="277369" cy="33832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85A9DEB-ECBD-4990-313D-2425CE85F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313" y="1190720"/>
            <a:ext cx="277369" cy="33832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85A9DEB-ECBD-4990-313D-2425CE85F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4201" y="3336418"/>
            <a:ext cx="277369" cy="338329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0F06891-FAE6-DBE4-9779-5C7D04B309CD}"/>
              </a:ext>
            </a:extLst>
          </p:cNvPr>
          <p:cNvGrpSpPr/>
          <p:nvPr/>
        </p:nvGrpSpPr>
        <p:grpSpPr>
          <a:xfrm>
            <a:off x="3568925" y="1187177"/>
            <a:ext cx="384049" cy="465473"/>
            <a:chOff x="433119" y="1318509"/>
            <a:chExt cx="384049" cy="465473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448E1A14-502E-8373-8229-CA17ADD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220" y="1318509"/>
              <a:ext cx="292609" cy="338329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897FBCA3-A525-D8A4-5471-17CA9DA4D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119" y="1689494"/>
              <a:ext cx="384049" cy="94488"/>
            </a:xfrm>
            <a:prstGeom prst="rect">
              <a:avLst/>
            </a:prstGeom>
          </p:spPr>
        </p:pic>
      </p:grpSp>
      <p:pic>
        <p:nvPicPr>
          <p:cNvPr id="40" name="図 39">
            <a:extLst>
              <a:ext uri="{FF2B5EF4-FFF2-40B4-BE49-F238E27FC236}">
                <a16:creationId xmlns:a16="http://schemas.microsoft.com/office/drawing/2014/main" id="{059DED9D-0B99-9A2E-5A49-522C9F517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80" y="1813910"/>
            <a:ext cx="853442" cy="170688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23710C4-A5E1-A871-F6A2-FC6415F4F8BB}"/>
              </a:ext>
            </a:extLst>
          </p:cNvPr>
          <p:cNvSpPr txBox="1"/>
          <p:nvPr/>
        </p:nvSpPr>
        <p:spPr>
          <a:xfrm>
            <a:off x="2027934" y="1760101"/>
            <a:ext cx="104789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20"/>
              </a:lnSpc>
            </a:pPr>
            <a:r>
              <a:rPr lang="ja-JP" altLang="en-US" sz="450" b="1" i="0" u="none" strike="noStrike" baseline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細かく火力をコントロール</a:t>
            </a:r>
            <a:endParaRPr lang="en-US" altLang="ja-JP" sz="450" b="1" i="0" u="none" strike="noStrike" baseline="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ts val="700"/>
              </a:lnSpc>
            </a:pPr>
            <a:r>
              <a:rPr lang="ja-JP" altLang="en-US" sz="65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火力調節幅２５％</a:t>
            </a:r>
            <a:endParaRPr lang="ja-JP" altLang="en-US" sz="65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02FD6ED-4028-5608-D6DA-D24DB1F788E1}"/>
              </a:ext>
            </a:extLst>
          </p:cNvPr>
          <p:cNvSpPr txBox="1"/>
          <p:nvPr/>
        </p:nvSpPr>
        <p:spPr>
          <a:xfrm>
            <a:off x="241111" y="1627152"/>
            <a:ext cx="7124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・におい</a:t>
            </a:r>
            <a:r>
              <a:rPr lang="ja-JP" altLang="en-US" sz="45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とり</a:t>
            </a:r>
          </a:p>
          <a:p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・クリーン</a:t>
            </a:r>
            <a:r>
              <a:rPr lang="ja-JP" altLang="en-US" sz="45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燃焼</a:t>
            </a:r>
          </a:p>
          <a:p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・ニオイカット</a:t>
            </a:r>
            <a:r>
              <a:rPr lang="ja-JP" altLang="en-US" sz="45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消火</a:t>
            </a:r>
            <a:endParaRPr lang="ja-JP" altLang="en-US" sz="45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C4416651-1BB9-FF3E-3C48-A91CCECB5E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2981" y="1820230"/>
            <a:ext cx="853442" cy="170688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23710C4-A5E1-A871-F6A2-FC6415F4F8BB}"/>
              </a:ext>
            </a:extLst>
          </p:cNvPr>
          <p:cNvSpPr txBox="1"/>
          <p:nvPr/>
        </p:nvSpPr>
        <p:spPr>
          <a:xfrm>
            <a:off x="5725757" y="1766435"/>
            <a:ext cx="1047890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20"/>
              </a:lnSpc>
            </a:pPr>
            <a:r>
              <a:rPr lang="ja-JP" altLang="en-US" sz="450" b="1" i="0" u="none" strike="noStrike" baseline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細かく火力をコントロール</a:t>
            </a:r>
            <a:endParaRPr lang="en-US" altLang="ja-JP" sz="450" b="1" i="0" u="none" strike="noStrike" baseline="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ts val="700"/>
              </a:lnSpc>
            </a:pPr>
            <a:r>
              <a:rPr lang="ja-JP" altLang="en-US" sz="65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火力</a:t>
            </a:r>
            <a:r>
              <a:rPr lang="ja-JP" altLang="en-US" sz="65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調節幅</a:t>
            </a:r>
            <a:r>
              <a:rPr lang="en-US" altLang="ja-JP" sz="65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ja-JP" sz="65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</a:t>
            </a:r>
            <a:r>
              <a:rPr lang="ja-JP" altLang="en-US" sz="65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％</a:t>
            </a:r>
            <a:endParaRPr lang="ja-JP" altLang="en-US" sz="65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2097636" y="1192595"/>
            <a:ext cx="1212809" cy="326164"/>
            <a:chOff x="2097636" y="1192595"/>
            <a:chExt cx="1212809" cy="326164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71AB76D5-2BB0-96BF-4855-2F5CC903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48" b="-1"/>
            <a:stretch/>
          </p:blipFill>
          <p:spPr>
            <a:xfrm>
              <a:off x="2118675" y="1395788"/>
              <a:ext cx="1191770" cy="122971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097636" y="1203348"/>
              <a:ext cx="45719" cy="184151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566255" y="1192595"/>
              <a:ext cx="45719" cy="184151"/>
            </a:xfrm>
            <a:prstGeom prst="rect">
              <a:avLst/>
            </a:prstGeom>
          </p:spPr>
        </p:pic>
      </p:grpSp>
      <p:grpSp>
        <p:nvGrpSpPr>
          <p:cNvPr id="48" name="グループ化 47"/>
          <p:cNvGrpSpPr/>
          <p:nvPr/>
        </p:nvGrpSpPr>
        <p:grpSpPr>
          <a:xfrm>
            <a:off x="2053963" y="1151084"/>
            <a:ext cx="647382" cy="261610"/>
            <a:chOff x="1592777" y="3518277"/>
            <a:chExt cx="647382" cy="261610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8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53" name="グループ化 52"/>
          <p:cNvGrpSpPr/>
          <p:nvPr/>
        </p:nvGrpSpPr>
        <p:grpSpPr>
          <a:xfrm>
            <a:off x="2535002" y="1158164"/>
            <a:ext cx="875080" cy="261610"/>
            <a:chOff x="2142845" y="3523056"/>
            <a:chExt cx="875080" cy="261610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7515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13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526692" y="1383096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.87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2.15kW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776543" y="1507182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SX-E2924Y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984638" y="1659101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292330" y="1613855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37,180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836133" y="1927234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）ダーク</a:t>
            </a:r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グレ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5" y="1138538"/>
            <a:ext cx="636669" cy="802257"/>
          </a:xfrm>
          <a:prstGeom prst="rect">
            <a:avLst/>
          </a:pr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02FD6ED-4028-5608-D6DA-D24DB1F788E1}"/>
              </a:ext>
            </a:extLst>
          </p:cNvPr>
          <p:cNvSpPr txBox="1"/>
          <p:nvPr/>
        </p:nvSpPr>
        <p:spPr>
          <a:xfrm>
            <a:off x="3459062" y="1627152"/>
            <a:ext cx="7124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・におい</a:t>
            </a:r>
            <a:r>
              <a:rPr lang="ja-JP" altLang="en-US" sz="45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とり</a:t>
            </a:r>
          </a:p>
          <a:p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・クリーン</a:t>
            </a:r>
            <a:r>
              <a:rPr lang="ja-JP" altLang="en-US" sz="45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燃焼</a:t>
            </a:r>
          </a:p>
          <a:p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・ニオイカット</a:t>
            </a:r>
            <a:r>
              <a:rPr lang="ja-JP" altLang="en-US" sz="45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消火</a:t>
            </a:r>
            <a:endParaRPr lang="ja-JP" altLang="en-US" sz="45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5804460" y="1188586"/>
            <a:ext cx="1212809" cy="326164"/>
            <a:chOff x="2097636" y="1192595"/>
            <a:chExt cx="1212809" cy="326164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71AB76D5-2BB0-96BF-4855-2F5CC903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48" b="-1"/>
            <a:stretch/>
          </p:blipFill>
          <p:spPr>
            <a:xfrm>
              <a:off x="2118675" y="1395788"/>
              <a:ext cx="1191770" cy="122971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097636" y="1203348"/>
              <a:ext cx="45719" cy="184151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566255" y="1192595"/>
              <a:ext cx="45719" cy="184151"/>
            </a:xfrm>
            <a:prstGeom prst="rect">
              <a:avLst/>
            </a:prstGeom>
          </p:spPr>
        </p:pic>
      </p:grpSp>
      <p:grpSp>
        <p:nvGrpSpPr>
          <p:cNvPr id="69" name="グループ化 68"/>
          <p:cNvGrpSpPr/>
          <p:nvPr/>
        </p:nvGrpSpPr>
        <p:grpSpPr>
          <a:xfrm>
            <a:off x="5763483" y="1159758"/>
            <a:ext cx="647382" cy="261610"/>
            <a:chOff x="1592777" y="3518277"/>
            <a:chExt cx="647382" cy="261610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71" name="グループ化 70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9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74" name="グループ化 73"/>
          <p:cNvGrpSpPr/>
          <p:nvPr/>
        </p:nvGrpSpPr>
        <p:grpSpPr>
          <a:xfrm>
            <a:off x="6281952" y="1162556"/>
            <a:ext cx="875080" cy="261610"/>
            <a:chOff x="2142845" y="3523056"/>
            <a:chExt cx="875080" cy="261610"/>
          </a:xfrm>
        </p:grpSpPr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98971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13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249702" y="1378996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.47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2.42kW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525349" y="1499907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SX-E3524WY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681504" y="1666475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006347" y="1613996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40,480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36,800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188554" y="1933842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）ダーク</a:t>
            </a:r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グレ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3" name="図 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71" y="1234574"/>
            <a:ext cx="869751" cy="722336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35598" y="2080427"/>
            <a:ext cx="13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◆ニオイカット消火　</a:t>
            </a:r>
            <a:endParaRPr lang="en-US" altLang="ja-JP" sz="5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03747" y="3129442"/>
            <a:ext cx="70797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）ダーク</a:t>
            </a:r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グレ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6" name="グループ化 85"/>
          <p:cNvGrpSpPr/>
          <p:nvPr/>
        </p:nvGrpSpPr>
        <p:grpSpPr>
          <a:xfrm>
            <a:off x="1261414" y="2519155"/>
            <a:ext cx="1212809" cy="326164"/>
            <a:chOff x="2097636" y="1192595"/>
            <a:chExt cx="1212809" cy="326164"/>
          </a:xfrm>
        </p:grpSpPr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71AB76D5-2BB0-96BF-4855-2F5CC903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48" b="-1"/>
            <a:stretch/>
          </p:blipFill>
          <p:spPr>
            <a:xfrm>
              <a:off x="2118675" y="1395788"/>
              <a:ext cx="1191770" cy="122971"/>
            </a:xfrm>
            <a:prstGeom prst="rect">
              <a:avLst/>
            </a:prstGeom>
          </p:spPr>
        </p:pic>
        <p:pic>
          <p:nvPicPr>
            <p:cNvPr id="88" name="図 87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097636" y="1203348"/>
              <a:ext cx="45719" cy="184151"/>
            </a:xfrm>
            <a:prstGeom prst="rect">
              <a:avLst/>
            </a:prstGeom>
          </p:spPr>
        </p:pic>
        <p:pic>
          <p:nvPicPr>
            <p:cNvPr id="89" name="図 88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566255" y="1192595"/>
              <a:ext cx="45719" cy="184151"/>
            </a:xfrm>
            <a:prstGeom prst="rect">
              <a:avLst/>
            </a:prstGeom>
          </p:spPr>
        </p:pic>
      </p:grpSp>
      <p:grpSp>
        <p:nvGrpSpPr>
          <p:cNvPr id="90" name="グループ化 89"/>
          <p:cNvGrpSpPr/>
          <p:nvPr/>
        </p:nvGrpSpPr>
        <p:grpSpPr>
          <a:xfrm>
            <a:off x="1201363" y="2503954"/>
            <a:ext cx="704538" cy="261610"/>
            <a:chOff x="1592777" y="3518277"/>
            <a:chExt cx="704538" cy="261610"/>
          </a:xfrm>
        </p:grpSpPr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92" name="グループ化 91"/>
            <p:cNvGrpSpPr/>
            <p:nvPr/>
          </p:nvGrpSpPr>
          <p:grpSpPr>
            <a:xfrm>
              <a:off x="1723119" y="3518277"/>
              <a:ext cx="574196" cy="261610"/>
              <a:chOff x="1723119" y="3518277"/>
              <a:chExt cx="574196" cy="261610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23119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10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98996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95" name="グループ化 94"/>
          <p:cNvGrpSpPr/>
          <p:nvPr/>
        </p:nvGrpSpPr>
        <p:grpSpPr>
          <a:xfrm>
            <a:off x="1719609" y="2512246"/>
            <a:ext cx="875080" cy="261610"/>
            <a:chOff x="2142845" y="3523056"/>
            <a:chExt cx="875080" cy="261610"/>
          </a:xfrm>
        </p:grpSpPr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75156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13</a:t>
              </a: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706741" y="2706301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.65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2.92kW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933679" y="2835831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SX-E3724Y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141927" y="2994245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467207" y="2950497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42,680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38,800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3" name="図 10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0" y="2381204"/>
            <a:ext cx="638167" cy="775784"/>
          </a:xfrm>
          <a:prstGeom prst="rect">
            <a:avLst/>
          </a:prstGeom>
        </p:spPr>
      </p:pic>
      <p:cxnSp>
        <p:nvCxnSpPr>
          <p:cNvPr id="104" name="直線コネクタ 103"/>
          <p:cNvCxnSpPr/>
          <p:nvPr/>
        </p:nvCxnSpPr>
        <p:spPr>
          <a:xfrm>
            <a:off x="2566255" y="2159043"/>
            <a:ext cx="0" cy="1022368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>
            <a:off x="4895794" y="2163598"/>
            <a:ext cx="0" cy="1022368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>
            <a:off x="2938407" y="3338366"/>
            <a:ext cx="0" cy="1205059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>
            <a:off x="4986283" y="3338366"/>
            <a:ext cx="0" cy="1205059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554201" y="2076670"/>
            <a:ext cx="13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◆ニオイカット消火　</a:t>
            </a:r>
            <a:endParaRPr lang="en-US" altLang="ja-JP" sz="5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906695" y="2081122"/>
            <a:ext cx="13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◆ニオイカット消火　</a:t>
            </a:r>
            <a:endParaRPr lang="en-US" altLang="ja-JP" sz="5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16" name="グループ化 115"/>
          <p:cNvGrpSpPr/>
          <p:nvPr/>
        </p:nvGrpSpPr>
        <p:grpSpPr>
          <a:xfrm>
            <a:off x="4065133" y="2496323"/>
            <a:ext cx="875080" cy="261610"/>
            <a:chOff x="2142845" y="3523056"/>
            <a:chExt cx="875080" cy="261610"/>
          </a:xfrm>
        </p:grpSpPr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84682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9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225827" y="2844189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SX-EA24Y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495167" y="3004829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805983" y="2958662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26,180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3609764" y="2509667"/>
            <a:ext cx="1212809" cy="326164"/>
            <a:chOff x="2097636" y="1192595"/>
            <a:chExt cx="1212809" cy="326164"/>
          </a:xfrm>
        </p:grpSpPr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71AB76D5-2BB0-96BF-4855-2F5CC903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48" b="-1"/>
            <a:stretch/>
          </p:blipFill>
          <p:spPr>
            <a:xfrm>
              <a:off x="2118675" y="1395788"/>
              <a:ext cx="1191770" cy="122971"/>
            </a:xfrm>
            <a:prstGeom prst="rect">
              <a:avLst/>
            </a:prstGeom>
          </p:spPr>
        </p:pic>
        <p:pic>
          <p:nvPicPr>
            <p:cNvPr id="125" name="図 124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097636" y="1203348"/>
              <a:ext cx="45719" cy="184151"/>
            </a:xfrm>
            <a:prstGeom prst="rect">
              <a:avLst/>
            </a:prstGeom>
          </p:spPr>
        </p:pic>
        <p:pic>
          <p:nvPicPr>
            <p:cNvPr id="126" name="図 125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566255" y="1192595"/>
              <a:ext cx="45719" cy="184151"/>
            </a:xfrm>
            <a:prstGeom prst="rect">
              <a:avLst/>
            </a:prstGeom>
          </p:spPr>
        </p:pic>
      </p:grpSp>
      <p:grpSp>
        <p:nvGrpSpPr>
          <p:cNvPr id="127" name="グループ化 126"/>
          <p:cNvGrpSpPr/>
          <p:nvPr/>
        </p:nvGrpSpPr>
        <p:grpSpPr>
          <a:xfrm>
            <a:off x="3559624" y="2496323"/>
            <a:ext cx="647382" cy="261610"/>
            <a:chOff x="1592777" y="3518277"/>
            <a:chExt cx="647382" cy="261610"/>
          </a:xfrm>
        </p:grpSpPr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29" name="グループ化 128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7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31" name="テキスト ボックス 13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031281" y="2701430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.42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.93kW</a:t>
            </a: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712774" y="3129442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）エレガンスホワイト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905281" y="3133992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）シルバー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35" name="グループ化 134"/>
          <p:cNvGrpSpPr/>
          <p:nvPr/>
        </p:nvGrpSpPr>
        <p:grpSpPr>
          <a:xfrm>
            <a:off x="6300616" y="2505811"/>
            <a:ext cx="875080" cy="261610"/>
            <a:chOff x="2142845" y="3523056"/>
            <a:chExt cx="875080" cy="261610"/>
          </a:xfrm>
        </p:grpSpPr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142845" y="3546139"/>
              <a:ext cx="4646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384682" y="3523056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9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619606" y="3599466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5845247" y="2519155"/>
            <a:ext cx="1212809" cy="326164"/>
            <a:chOff x="2097636" y="1192595"/>
            <a:chExt cx="1212809" cy="326164"/>
          </a:xfrm>
        </p:grpSpPr>
        <p:pic>
          <p:nvPicPr>
            <p:cNvPr id="140" name="図 139">
              <a:extLst>
                <a:ext uri="{FF2B5EF4-FFF2-40B4-BE49-F238E27FC236}">
                  <a16:creationId xmlns:a16="http://schemas.microsoft.com/office/drawing/2014/main" id="{71AB76D5-2BB0-96BF-4855-2F5CC903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9248" b="-1"/>
            <a:stretch/>
          </p:blipFill>
          <p:spPr>
            <a:xfrm>
              <a:off x="2118675" y="1395788"/>
              <a:ext cx="1191770" cy="122971"/>
            </a:xfrm>
            <a:prstGeom prst="rect">
              <a:avLst/>
            </a:prstGeom>
          </p:spPr>
        </p:pic>
        <p:pic>
          <p:nvPicPr>
            <p:cNvPr id="141" name="図 140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097636" y="1203348"/>
              <a:ext cx="45719" cy="184151"/>
            </a:xfrm>
            <a:prstGeom prst="rect">
              <a:avLst/>
            </a:prstGeom>
          </p:spPr>
        </p:pic>
        <p:pic>
          <p:nvPicPr>
            <p:cNvPr id="142" name="図 141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566255" y="1192595"/>
              <a:ext cx="45719" cy="184151"/>
            </a:xfrm>
            <a:prstGeom prst="rect">
              <a:avLst/>
            </a:prstGeom>
          </p:spPr>
        </p:pic>
      </p:grpSp>
      <p:grpSp>
        <p:nvGrpSpPr>
          <p:cNvPr id="143" name="グループ化 142"/>
          <p:cNvGrpSpPr/>
          <p:nvPr/>
        </p:nvGrpSpPr>
        <p:grpSpPr>
          <a:xfrm>
            <a:off x="5795107" y="2505811"/>
            <a:ext cx="647382" cy="261610"/>
            <a:chOff x="1592777" y="3518277"/>
            <a:chExt cx="647382" cy="261610"/>
          </a:xfrm>
        </p:grpSpPr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45" name="グループ化 144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146" name="テキスト ボックス 145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7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47" name="テキスト ボックス 146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266764" y="2710918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.42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.93kW</a:t>
            </a: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465844" y="2853608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SX-2424Y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754172" y="2972322"/>
            <a:ext cx="7244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6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6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52" name="図 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99" y="2388989"/>
            <a:ext cx="630464" cy="769733"/>
          </a:xfrm>
          <a:prstGeom prst="rect">
            <a:avLst/>
          </a:prstGeom>
        </p:spPr>
      </p:pic>
      <p:pic>
        <p:nvPicPr>
          <p:cNvPr id="153" name="図 1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65" y="2388989"/>
            <a:ext cx="623025" cy="764131"/>
          </a:xfrm>
          <a:prstGeom prst="rect">
            <a:avLst/>
          </a:prstGeom>
        </p:spPr>
      </p:pic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44482" y="3285977"/>
            <a:ext cx="13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◆ニオイカット消火　</a:t>
            </a:r>
            <a:endParaRPr lang="en-US" altLang="ja-JP" sz="5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928364" y="3289581"/>
            <a:ext cx="13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◆ニオイカット消火　</a:t>
            </a:r>
            <a:endParaRPr lang="en-US" altLang="ja-JP" sz="5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970614" y="3289581"/>
            <a:ext cx="1343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◆ポジションマーク　◆ニオイカット消火　</a:t>
            </a:r>
            <a:endParaRPr lang="en-US" altLang="ja-JP" sz="5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スピード消火ボタン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62" name="グループ化 161"/>
          <p:cNvGrpSpPr/>
          <p:nvPr/>
        </p:nvGrpSpPr>
        <p:grpSpPr>
          <a:xfrm>
            <a:off x="1777992" y="3749055"/>
            <a:ext cx="1068822" cy="311378"/>
            <a:chOff x="1777992" y="3749055"/>
            <a:chExt cx="1068822" cy="311378"/>
          </a:xfrm>
        </p:grpSpPr>
        <p:pic>
          <p:nvPicPr>
            <p:cNvPr id="159" name="図 158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1777992" y="3759808"/>
              <a:ext cx="45719" cy="184151"/>
            </a:xfrm>
            <a:prstGeom prst="rect">
              <a:avLst/>
            </a:prstGeom>
          </p:spPr>
        </p:pic>
        <p:pic>
          <p:nvPicPr>
            <p:cNvPr id="160" name="図 159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246611" y="3749055"/>
              <a:ext cx="45719" cy="184151"/>
            </a:xfrm>
            <a:prstGeom prst="rect">
              <a:avLst/>
            </a:prstGeom>
          </p:spPr>
        </p:pic>
        <p:pic>
          <p:nvPicPr>
            <p:cNvPr id="161" name="図 160">
              <a:extLst>
                <a:ext uri="{FF2B5EF4-FFF2-40B4-BE49-F238E27FC236}">
                  <a16:creationId xmlns:a16="http://schemas.microsoft.com/office/drawing/2014/main" id="{0F858FEA-03C9-1C6B-083E-3122215F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3019"/>
            <a:stretch/>
          </p:blipFill>
          <p:spPr>
            <a:xfrm>
              <a:off x="1795252" y="3953351"/>
              <a:ext cx="1051562" cy="107082"/>
            </a:xfrm>
            <a:prstGeom prst="rect">
              <a:avLst/>
            </a:prstGeom>
          </p:spPr>
        </p:pic>
      </p:grpSp>
      <p:grpSp>
        <p:nvGrpSpPr>
          <p:cNvPr id="163" name="グループ化 162"/>
          <p:cNvGrpSpPr/>
          <p:nvPr/>
        </p:nvGrpSpPr>
        <p:grpSpPr>
          <a:xfrm>
            <a:off x="2157233" y="3704121"/>
            <a:ext cx="807341" cy="276999"/>
            <a:chOff x="2553386" y="3943711"/>
            <a:chExt cx="807341" cy="276999"/>
          </a:xfrm>
        </p:grpSpPr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53386" y="3943711"/>
              <a:ext cx="4646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735743" y="3956147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6" name="テキスト ボックス 16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62408" y="4025419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67" name="グループ化 166"/>
          <p:cNvGrpSpPr/>
          <p:nvPr/>
        </p:nvGrpSpPr>
        <p:grpSpPr>
          <a:xfrm>
            <a:off x="1735786" y="3703410"/>
            <a:ext cx="647382" cy="261610"/>
            <a:chOff x="1592777" y="3518277"/>
            <a:chExt cx="647382" cy="261610"/>
          </a:xfrm>
        </p:grpSpPr>
        <p:sp>
          <p:nvSpPr>
            <p:cNvPr id="168" name="テキスト ボックス 16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69" name="グループ化 168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8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71" name="テキスト ボックス 17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72" name="グループ化 171"/>
          <p:cNvGrpSpPr/>
          <p:nvPr/>
        </p:nvGrpSpPr>
        <p:grpSpPr>
          <a:xfrm>
            <a:off x="3849267" y="3745766"/>
            <a:ext cx="1068822" cy="311378"/>
            <a:chOff x="1777992" y="3749055"/>
            <a:chExt cx="1068822" cy="311378"/>
          </a:xfrm>
        </p:grpSpPr>
        <p:pic>
          <p:nvPicPr>
            <p:cNvPr id="173" name="図 172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1777992" y="3759808"/>
              <a:ext cx="45719" cy="184151"/>
            </a:xfrm>
            <a:prstGeom prst="rect">
              <a:avLst/>
            </a:prstGeom>
          </p:spPr>
        </p:pic>
        <p:pic>
          <p:nvPicPr>
            <p:cNvPr id="174" name="図 173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246611" y="3749055"/>
              <a:ext cx="45719" cy="184151"/>
            </a:xfrm>
            <a:prstGeom prst="rect">
              <a:avLst/>
            </a:prstGeom>
          </p:spPr>
        </p:pic>
        <p:pic>
          <p:nvPicPr>
            <p:cNvPr id="175" name="図 174">
              <a:extLst>
                <a:ext uri="{FF2B5EF4-FFF2-40B4-BE49-F238E27FC236}">
                  <a16:creationId xmlns:a16="http://schemas.microsoft.com/office/drawing/2014/main" id="{0F858FEA-03C9-1C6B-083E-3122215F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3019"/>
            <a:stretch/>
          </p:blipFill>
          <p:spPr>
            <a:xfrm>
              <a:off x="1795252" y="3953351"/>
              <a:ext cx="1051562" cy="107082"/>
            </a:xfrm>
            <a:prstGeom prst="rect">
              <a:avLst/>
            </a:prstGeom>
          </p:spPr>
        </p:pic>
      </p:grpSp>
      <p:grpSp>
        <p:nvGrpSpPr>
          <p:cNvPr id="176" name="グループ化 175"/>
          <p:cNvGrpSpPr/>
          <p:nvPr/>
        </p:nvGrpSpPr>
        <p:grpSpPr>
          <a:xfrm>
            <a:off x="4232844" y="3697817"/>
            <a:ext cx="807341" cy="276999"/>
            <a:chOff x="2553386" y="3943711"/>
            <a:chExt cx="807341" cy="276999"/>
          </a:xfrm>
        </p:grpSpPr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53386" y="3943711"/>
              <a:ext cx="4646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78" name="テキスト ボックス 17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735743" y="3956147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79" name="テキスト ボックス 17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62408" y="4025419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80" name="グループ化 179"/>
          <p:cNvGrpSpPr/>
          <p:nvPr/>
        </p:nvGrpSpPr>
        <p:grpSpPr>
          <a:xfrm>
            <a:off x="3811397" y="3697106"/>
            <a:ext cx="647382" cy="261610"/>
            <a:chOff x="1592777" y="3518277"/>
            <a:chExt cx="647382" cy="261610"/>
          </a:xfrm>
        </p:grpSpPr>
        <p:sp>
          <p:nvSpPr>
            <p:cNvPr id="181" name="テキスト ボックス 18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82" name="グループ化 181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183" name="テキスト ボックス 182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8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84" name="テキスト ボックス 183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25040" y="4047439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SX-E2924WY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653577" y="4160385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624161" y="4232876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30,580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141082" y="3923738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.87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2.29kW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97116" y="4453548"/>
            <a:ext cx="73701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）エレガンスホワイト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214902" y="4305583"/>
            <a:ext cx="73701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）木目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042579" y="4452060"/>
            <a:ext cx="73701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）エレガンスホワイト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466415" y="4040131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SX-EA28Y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708492" y="4225024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29,480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26,800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211988" y="3918393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.83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2.26kW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732853" y="4157421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96" name="グループ化 195"/>
          <p:cNvGrpSpPr/>
          <p:nvPr/>
        </p:nvGrpSpPr>
        <p:grpSpPr>
          <a:xfrm>
            <a:off x="5953262" y="3743038"/>
            <a:ext cx="1068822" cy="311378"/>
            <a:chOff x="1777992" y="3749055"/>
            <a:chExt cx="1068822" cy="311378"/>
          </a:xfrm>
        </p:grpSpPr>
        <p:pic>
          <p:nvPicPr>
            <p:cNvPr id="197" name="図 196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1777992" y="3759808"/>
              <a:ext cx="45719" cy="184151"/>
            </a:xfrm>
            <a:prstGeom prst="rect">
              <a:avLst/>
            </a:prstGeom>
          </p:spPr>
        </p:pic>
        <p:pic>
          <p:nvPicPr>
            <p:cNvPr id="198" name="図 197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246611" y="3749055"/>
              <a:ext cx="45719" cy="184151"/>
            </a:xfrm>
            <a:prstGeom prst="rect">
              <a:avLst/>
            </a:prstGeom>
          </p:spPr>
        </p:pic>
        <p:pic>
          <p:nvPicPr>
            <p:cNvPr id="199" name="図 198">
              <a:extLst>
                <a:ext uri="{FF2B5EF4-FFF2-40B4-BE49-F238E27FC236}">
                  <a16:creationId xmlns:a16="http://schemas.microsoft.com/office/drawing/2014/main" id="{0F858FEA-03C9-1C6B-083E-3122215F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3019"/>
            <a:stretch/>
          </p:blipFill>
          <p:spPr>
            <a:xfrm>
              <a:off x="1795252" y="3953351"/>
              <a:ext cx="1051562" cy="107082"/>
            </a:xfrm>
            <a:prstGeom prst="rect">
              <a:avLst/>
            </a:prstGeom>
          </p:spPr>
        </p:pic>
      </p:grpSp>
      <p:grpSp>
        <p:nvGrpSpPr>
          <p:cNvPr id="200" name="グループ化 199"/>
          <p:cNvGrpSpPr/>
          <p:nvPr/>
        </p:nvGrpSpPr>
        <p:grpSpPr>
          <a:xfrm>
            <a:off x="6336839" y="3695089"/>
            <a:ext cx="807341" cy="276999"/>
            <a:chOff x="2553386" y="3943711"/>
            <a:chExt cx="807341" cy="276999"/>
          </a:xfrm>
        </p:grpSpPr>
        <p:sp>
          <p:nvSpPr>
            <p:cNvPr id="201" name="テキスト ボックス 200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53386" y="3943711"/>
              <a:ext cx="4646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2" name="テキスト ボックス 201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735743" y="3956147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3" name="テキスト ボックス 202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62408" y="4025419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04" name="グループ化 203"/>
          <p:cNvGrpSpPr/>
          <p:nvPr/>
        </p:nvGrpSpPr>
        <p:grpSpPr>
          <a:xfrm>
            <a:off x="5915392" y="3694378"/>
            <a:ext cx="647382" cy="261610"/>
            <a:chOff x="1592777" y="3518277"/>
            <a:chExt cx="647382" cy="261610"/>
          </a:xfrm>
        </p:grpSpPr>
        <p:sp>
          <p:nvSpPr>
            <p:cNvPr id="205" name="テキスト ボックス 20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06" name="グループ化 205"/>
            <p:cNvGrpSpPr/>
            <p:nvPr/>
          </p:nvGrpSpPr>
          <p:grpSpPr>
            <a:xfrm>
              <a:off x="1708830" y="3518277"/>
              <a:ext cx="531329" cy="261610"/>
              <a:chOff x="1708830" y="3518277"/>
              <a:chExt cx="531329" cy="261610"/>
            </a:xfrm>
          </p:grpSpPr>
          <p:sp>
            <p:nvSpPr>
              <p:cNvPr id="207" name="テキスト ボックス 206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8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08" name="テキスト ボックス 207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41840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315983" y="3915665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.83</a:t>
            </a:r>
            <a:r>
              <a:rPr lang="ja-JP" altLang="en-US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2.26kW</a:t>
            </a:r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574128" y="4061599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SX-2824Y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952804" y="4453548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）シルバー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870152" y="4177057"/>
            <a:ext cx="7244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6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6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29" name="図 2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2" y="3591888"/>
            <a:ext cx="882983" cy="738039"/>
          </a:xfrm>
          <a:prstGeom prst="rect">
            <a:avLst/>
          </a:prstGeom>
        </p:spPr>
      </p:pic>
      <p:pic>
        <p:nvPicPr>
          <p:cNvPr id="230" name="図 2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3" y="3747499"/>
            <a:ext cx="874541" cy="734087"/>
          </a:xfrm>
          <a:prstGeom prst="rect">
            <a:avLst/>
          </a:prstGeom>
        </p:spPr>
      </p:pic>
      <p:pic>
        <p:nvPicPr>
          <p:cNvPr id="231" name="図 2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13" y="3692054"/>
            <a:ext cx="643083" cy="784321"/>
          </a:xfrm>
          <a:prstGeom prst="rect">
            <a:avLst/>
          </a:prstGeom>
        </p:spPr>
      </p:pic>
      <p:pic>
        <p:nvPicPr>
          <p:cNvPr id="232" name="図 2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92" y="3698293"/>
            <a:ext cx="645929" cy="790193"/>
          </a:xfrm>
          <a:prstGeom prst="rect">
            <a:avLst/>
          </a:prstGeom>
        </p:spPr>
      </p:pic>
      <p:cxnSp>
        <p:nvCxnSpPr>
          <p:cNvPr id="235" name="直線コネクタ 234"/>
          <p:cNvCxnSpPr/>
          <p:nvPr/>
        </p:nvCxnSpPr>
        <p:spPr>
          <a:xfrm>
            <a:off x="255495" y="6362718"/>
            <a:ext cx="4435951" cy="0"/>
          </a:xfrm>
          <a:prstGeom prst="line">
            <a:avLst/>
          </a:prstGeom>
          <a:ln w="12700">
            <a:solidFill>
              <a:srgbClr val="F5B1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グループ化 240"/>
          <p:cNvGrpSpPr/>
          <p:nvPr/>
        </p:nvGrpSpPr>
        <p:grpSpPr>
          <a:xfrm>
            <a:off x="251958" y="4757755"/>
            <a:ext cx="4140115" cy="243966"/>
            <a:chOff x="251958" y="4757755"/>
            <a:chExt cx="4140115" cy="243966"/>
          </a:xfrm>
        </p:grpSpPr>
        <p:cxnSp>
          <p:nvCxnSpPr>
            <p:cNvPr id="233" name="直線コネクタ 232"/>
            <p:cNvCxnSpPr/>
            <p:nvPr/>
          </p:nvCxnSpPr>
          <p:spPr>
            <a:xfrm>
              <a:off x="255495" y="4757755"/>
              <a:ext cx="4136578" cy="0"/>
            </a:xfrm>
            <a:prstGeom prst="line">
              <a:avLst/>
            </a:prstGeom>
            <a:ln w="12700">
              <a:solidFill>
                <a:srgbClr val="E7B3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0" name="図 239"/>
            <p:cNvPicPr>
              <a:picLocks noChangeAspect="1"/>
            </p:cNvPicPr>
            <p:nvPr/>
          </p:nvPicPr>
          <p:blipFill rotWithShape="1">
            <a:blip r:embed="rId21"/>
            <a:srcRect l="13951" t="13542" r="63577" b="82176"/>
            <a:stretch/>
          </p:blipFill>
          <p:spPr>
            <a:xfrm>
              <a:off x="251958" y="4763596"/>
              <a:ext cx="2221512" cy="238125"/>
            </a:xfrm>
            <a:prstGeom prst="rect">
              <a:avLst/>
            </a:prstGeom>
          </p:spPr>
        </p:pic>
      </p:grpSp>
      <p:pic>
        <p:nvPicPr>
          <p:cNvPr id="242" name="図 241"/>
          <p:cNvPicPr>
            <a:picLocks noChangeAspect="1"/>
          </p:cNvPicPr>
          <p:nvPr/>
        </p:nvPicPr>
        <p:blipFill rotWithShape="1">
          <a:blip r:embed="rId4"/>
          <a:srcRect l="74786" t="22455" r="21786" b="71337"/>
          <a:stretch/>
        </p:blipFill>
        <p:spPr>
          <a:xfrm>
            <a:off x="4052892" y="4841113"/>
            <a:ext cx="342899" cy="349250"/>
          </a:xfrm>
          <a:prstGeom prst="rect">
            <a:avLst/>
          </a:prstGeom>
        </p:spPr>
      </p:pic>
      <p:pic>
        <p:nvPicPr>
          <p:cNvPr id="243" name="図 242"/>
          <p:cNvPicPr>
            <a:picLocks noChangeAspect="1"/>
          </p:cNvPicPr>
          <p:nvPr/>
        </p:nvPicPr>
        <p:blipFill rotWithShape="1">
          <a:blip r:embed="rId4"/>
          <a:srcRect l="74786" t="22455" r="21786" b="71337"/>
          <a:stretch/>
        </p:blipFill>
        <p:spPr>
          <a:xfrm>
            <a:off x="6946773" y="5039978"/>
            <a:ext cx="342899" cy="349250"/>
          </a:xfrm>
          <a:prstGeom prst="rect">
            <a:avLst/>
          </a:prstGeom>
        </p:spPr>
      </p:pic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517838" y="4763538"/>
            <a:ext cx="1403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遠赤外線の確かな暖かさ。</a:t>
            </a:r>
            <a:endParaRPr lang="en-US" altLang="ja-JP" sz="7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7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インテリア暖房としても大好評。</a:t>
            </a:r>
            <a:endParaRPr lang="ja-JP" altLang="en-US" sz="7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5" name="テキスト ボックス 24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64490" y="5048845"/>
            <a:ext cx="177773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◆遠赤外線</a:t>
            </a:r>
            <a:r>
              <a:rPr lang="ja-JP" altLang="en-US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◆カラー点火つまみ　◆対震自動消火装置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382031" y="5053363"/>
            <a:ext cx="177773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◆遠赤外線</a:t>
            </a:r>
            <a:r>
              <a:rPr lang="ja-JP" altLang="en-US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◆カラー点火つまみ　◆対震自動消火装置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247" name="直線コネクタ 246"/>
          <p:cNvCxnSpPr/>
          <p:nvPr/>
        </p:nvCxnSpPr>
        <p:spPr>
          <a:xfrm>
            <a:off x="2416543" y="5053363"/>
            <a:ext cx="0" cy="1205059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8" name="図 247">
            <a:extLst>
              <a:ext uri="{FF2B5EF4-FFF2-40B4-BE49-F238E27FC236}">
                <a16:creationId xmlns:a16="http://schemas.microsoft.com/office/drawing/2014/main" id="{9EDFBE95-9E47-F26F-A552-BC386B0C48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60806" y="5214214"/>
            <a:ext cx="597409" cy="216408"/>
          </a:xfrm>
          <a:prstGeom prst="rect">
            <a:avLst/>
          </a:prstGeom>
        </p:spPr>
      </p:pic>
      <p:pic>
        <p:nvPicPr>
          <p:cNvPr id="249" name="図 248">
            <a:extLst>
              <a:ext uri="{FF2B5EF4-FFF2-40B4-BE49-F238E27FC236}">
                <a16:creationId xmlns:a16="http://schemas.microsoft.com/office/drawing/2014/main" id="{9EDFBE95-9E47-F26F-A552-BC386B0C48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89403" y="5243208"/>
            <a:ext cx="597409" cy="216408"/>
          </a:xfrm>
          <a:prstGeom prst="rect">
            <a:avLst/>
          </a:prstGeom>
        </p:spPr>
      </p:pic>
      <p:grpSp>
        <p:nvGrpSpPr>
          <p:cNvPr id="250" name="グループ化 249"/>
          <p:cNvGrpSpPr/>
          <p:nvPr/>
        </p:nvGrpSpPr>
        <p:grpSpPr>
          <a:xfrm>
            <a:off x="1244219" y="5463558"/>
            <a:ext cx="1074422" cy="346602"/>
            <a:chOff x="1772392" y="3713831"/>
            <a:chExt cx="1074422" cy="346602"/>
          </a:xfrm>
        </p:grpSpPr>
        <p:pic>
          <p:nvPicPr>
            <p:cNvPr id="251" name="図 250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1772392" y="3713831"/>
              <a:ext cx="45719" cy="184151"/>
            </a:xfrm>
            <a:prstGeom prst="rect">
              <a:avLst/>
            </a:prstGeom>
          </p:spPr>
        </p:pic>
        <p:pic>
          <p:nvPicPr>
            <p:cNvPr id="252" name="図 251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261675" y="3725047"/>
              <a:ext cx="45719" cy="184151"/>
            </a:xfrm>
            <a:prstGeom prst="rect">
              <a:avLst/>
            </a:prstGeom>
          </p:spPr>
        </p:pic>
        <p:pic>
          <p:nvPicPr>
            <p:cNvPr id="253" name="図 252">
              <a:extLst>
                <a:ext uri="{FF2B5EF4-FFF2-40B4-BE49-F238E27FC236}">
                  <a16:creationId xmlns:a16="http://schemas.microsoft.com/office/drawing/2014/main" id="{0F858FEA-03C9-1C6B-083E-3122215F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3019"/>
            <a:stretch/>
          </p:blipFill>
          <p:spPr>
            <a:xfrm>
              <a:off x="1795252" y="3953351"/>
              <a:ext cx="1051562" cy="107082"/>
            </a:xfrm>
            <a:prstGeom prst="rect">
              <a:avLst/>
            </a:prstGeom>
          </p:spPr>
        </p:pic>
      </p:grpSp>
      <p:grpSp>
        <p:nvGrpSpPr>
          <p:cNvPr id="254" name="グループ化 253"/>
          <p:cNvGrpSpPr/>
          <p:nvPr/>
        </p:nvGrpSpPr>
        <p:grpSpPr>
          <a:xfrm>
            <a:off x="1635050" y="5454351"/>
            <a:ext cx="807341" cy="264478"/>
            <a:chOff x="2553386" y="3953279"/>
            <a:chExt cx="807341" cy="264478"/>
          </a:xfrm>
        </p:grpSpPr>
        <p:sp>
          <p:nvSpPr>
            <p:cNvPr id="255" name="テキスト ボックス 254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53386" y="3953279"/>
              <a:ext cx="46462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"/>
                </a:lnSpc>
              </a:pP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>
                <a:lnSpc>
                  <a:spcPts val="400"/>
                </a:lnSpc>
              </a:pP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>
                <a:lnSpc>
                  <a:spcPts val="400"/>
                </a:lnSpc>
              </a:pP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56" name="テキスト ボックス 255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735743" y="3956147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18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57" name="テキスト ボックス 25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62408" y="4025419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58" name="グループ化 257"/>
          <p:cNvGrpSpPr/>
          <p:nvPr/>
        </p:nvGrpSpPr>
        <p:grpSpPr>
          <a:xfrm>
            <a:off x="1182258" y="5435609"/>
            <a:ext cx="682307" cy="261610"/>
            <a:chOff x="1592777" y="3518277"/>
            <a:chExt cx="682307" cy="261610"/>
          </a:xfrm>
        </p:grpSpPr>
        <p:sp>
          <p:nvSpPr>
            <p:cNvPr id="259" name="テキスト ボックス 25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60" name="グループ化 259"/>
            <p:cNvGrpSpPr/>
            <p:nvPr/>
          </p:nvGrpSpPr>
          <p:grpSpPr>
            <a:xfrm>
              <a:off x="1708830" y="3518277"/>
              <a:ext cx="566254" cy="261610"/>
              <a:chOff x="1708830" y="3518277"/>
              <a:chExt cx="566254" cy="261610"/>
            </a:xfrm>
          </p:grpSpPr>
          <p:sp>
            <p:nvSpPr>
              <p:cNvPr id="261" name="テキスト ボックス 260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</a:t>
                </a:r>
                <a:r>
                  <a:rPr lang="en-US" altLang="ja-JP" sz="1100" b="1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3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62" name="テキスト ボックス 261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76765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90044" y="5675718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5.1</a:t>
            </a:r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kW</a:t>
            </a:r>
          </a:p>
        </p:txBody>
      </p:sp>
      <p:sp>
        <p:nvSpPr>
          <p:cNvPr id="264" name="テキスト ボックス 26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814967" y="5783643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SL-5124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5" name="テキスト ボックス 26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136678" y="5905988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103923" y="5972568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36,080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67" name="グループ化 266"/>
          <p:cNvGrpSpPr/>
          <p:nvPr/>
        </p:nvGrpSpPr>
        <p:grpSpPr>
          <a:xfrm>
            <a:off x="3308480" y="5475353"/>
            <a:ext cx="1074422" cy="346602"/>
            <a:chOff x="1772392" y="3713831"/>
            <a:chExt cx="1074422" cy="346602"/>
          </a:xfrm>
        </p:grpSpPr>
        <p:pic>
          <p:nvPicPr>
            <p:cNvPr id="268" name="図 267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1772392" y="3713831"/>
              <a:ext cx="45719" cy="184151"/>
            </a:xfrm>
            <a:prstGeom prst="rect">
              <a:avLst/>
            </a:prstGeom>
          </p:spPr>
        </p:pic>
        <p:pic>
          <p:nvPicPr>
            <p:cNvPr id="269" name="図 268"/>
            <p:cNvPicPr>
              <a:picLocks noChangeAspect="1"/>
            </p:cNvPicPr>
            <p:nvPr/>
          </p:nvPicPr>
          <p:blipFill rotWithShape="1">
            <a:blip r:embed="rId4"/>
            <a:srcRect l="33751" t="32198" r="65792" b="64529"/>
            <a:stretch/>
          </p:blipFill>
          <p:spPr>
            <a:xfrm>
              <a:off x="2261675" y="3725047"/>
              <a:ext cx="45719" cy="184151"/>
            </a:xfrm>
            <a:prstGeom prst="rect">
              <a:avLst/>
            </a:prstGeom>
          </p:spPr>
        </p:pic>
        <p:pic>
          <p:nvPicPr>
            <p:cNvPr id="270" name="図 269">
              <a:extLst>
                <a:ext uri="{FF2B5EF4-FFF2-40B4-BE49-F238E27FC236}">
                  <a16:creationId xmlns:a16="http://schemas.microsoft.com/office/drawing/2014/main" id="{0F858FEA-03C9-1C6B-083E-3122215F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63019"/>
            <a:stretch/>
          </p:blipFill>
          <p:spPr>
            <a:xfrm>
              <a:off x="1795252" y="3953351"/>
              <a:ext cx="1051562" cy="107082"/>
            </a:xfrm>
            <a:prstGeom prst="rect">
              <a:avLst/>
            </a:prstGeom>
          </p:spPr>
        </p:pic>
      </p:grpSp>
      <p:grpSp>
        <p:nvGrpSpPr>
          <p:cNvPr id="271" name="グループ化 270"/>
          <p:cNvGrpSpPr/>
          <p:nvPr/>
        </p:nvGrpSpPr>
        <p:grpSpPr>
          <a:xfrm>
            <a:off x="3232599" y="5434158"/>
            <a:ext cx="682307" cy="261610"/>
            <a:chOff x="1592777" y="3518277"/>
            <a:chExt cx="682307" cy="261610"/>
          </a:xfrm>
        </p:grpSpPr>
        <p:sp>
          <p:nvSpPr>
            <p:cNvPr id="272" name="テキスト ボックス 271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1592777" y="3545906"/>
              <a:ext cx="39831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4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木造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（戸建）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273" name="グループ化 272"/>
            <p:cNvGrpSpPr/>
            <p:nvPr/>
          </p:nvGrpSpPr>
          <p:grpSpPr>
            <a:xfrm>
              <a:off x="1708830" y="3518277"/>
              <a:ext cx="566254" cy="261610"/>
              <a:chOff x="1708830" y="3518277"/>
              <a:chExt cx="566254" cy="261610"/>
            </a:xfrm>
          </p:grpSpPr>
          <p:sp>
            <p:nvSpPr>
              <p:cNvPr id="274" name="テキスト ボックス 273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708830" y="3518277"/>
                <a:ext cx="46462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100" b="1" spc="20" dirty="0" smtClean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17</a:t>
                </a:r>
                <a:endParaRPr lang="en-US" altLang="ja-JP" sz="1100" b="1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75" name="テキスト ボックス 274">
                <a:extLst>
                  <a:ext uri="{FF2B5EF4-FFF2-40B4-BE49-F238E27FC236}">
                    <a16:creationId xmlns:a16="http://schemas.microsoft.com/office/drawing/2014/main" id="{BC858ADA-3532-528A-9234-A8069E50A5AF}"/>
                  </a:ext>
                </a:extLst>
              </p:cNvPr>
              <p:cNvSpPr txBox="1"/>
              <p:nvPr/>
            </p:nvSpPr>
            <p:spPr>
              <a:xfrm>
                <a:off x="1876765" y="3597125"/>
                <a:ext cx="398319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500" spc="20" dirty="0">
                    <a:solidFill>
                      <a:srgbClr val="1407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畳</a:t>
                </a:r>
                <a:endParaRPr lang="en-US" altLang="ja-JP" sz="500" b="0" i="0" u="none" strike="noStrike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276" name="グループ化 275"/>
          <p:cNvGrpSpPr/>
          <p:nvPr/>
        </p:nvGrpSpPr>
        <p:grpSpPr>
          <a:xfrm>
            <a:off x="3691221" y="5454369"/>
            <a:ext cx="820041" cy="264478"/>
            <a:chOff x="2553386" y="3953279"/>
            <a:chExt cx="820041" cy="264478"/>
          </a:xfrm>
        </p:grpSpPr>
        <p:sp>
          <p:nvSpPr>
            <p:cNvPr id="277" name="テキスト ボックス 276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553386" y="3953279"/>
              <a:ext cx="46462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"/>
                </a:lnSpc>
              </a:pP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コンク</a:t>
              </a:r>
              <a:endPara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>
                <a:lnSpc>
                  <a:spcPts val="400"/>
                </a:lnSpc>
              </a:pP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リート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>
                <a:lnSpc>
                  <a:spcPts val="400"/>
                </a:lnSpc>
              </a:pPr>
              <a:r>
                <a:rPr lang="ja-JP" altLang="en-US" sz="400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（集合）</a:t>
              </a:r>
              <a:endParaRPr lang="en-US" altLang="ja-JP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78" name="テキスト ボックス 277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735743" y="3956147"/>
              <a:ext cx="4646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 b="1" spc="2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en-US" altLang="ja-JP" sz="1100" b="1" spc="20" dirty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endParaRPr lang="en-US" altLang="ja-JP" sz="1100" b="1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79" name="テキスト ボックス 278">
              <a:extLst>
                <a:ext uri="{FF2B5EF4-FFF2-40B4-BE49-F238E27FC236}">
                  <a16:creationId xmlns:a16="http://schemas.microsoft.com/office/drawing/2014/main" id="{BC858ADA-3532-528A-9234-A8069E50A5AF}"/>
                </a:ext>
              </a:extLst>
            </p:cNvPr>
            <p:cNvSpPr txBox="1"/>
            <p:nvPr/>
          </p:nvSpPr>
          <p:spPr>
            <a:xfrm>
              <a:off x="2975108" y="4031769"/>
              <a:ext cx="3983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500" dirty="0" smtClean="0">
                  <a:solidFill>
                    <a:srgbClr val="1407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畳まで</a:t>
              </a:r>
              <a:endParaRPr lang="en-US" altLang="ja-JP" sz="500" b="0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80" name="テキスト ボックス 27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658811" y="5685481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6.59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kW</a:t>
            </a:r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885455" y="5779259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SL-6624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197184" y="5911799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3" name="テキスト ボックス 28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158043" y="5976558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37,180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33,800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90" name="グループ化 289"/>
          <p:cNvGrpSpPr/>
          <p:nvPr/>
        </p:nvGrpSpPr>
        <p:grpSpPr>
          <a:xfrm>
            <a:off x="4603782" y="4757755"/>
            <a:ext cx="2707961" cy="229413"/>
            <a:chOff x="4603782" y="4757755"/>
            <a:chExt cx="2707961" cy="229413"/>
          </a:xfrm>
        </p:grpSpPr>
        <p:cxnSp>
          <p:nvCxnSpPr>
            <p:cNvPr id="237" name="直線コネクタ 236"/>
            <p:cNvCxnSpPr/>
            <p:nvPr/>
          </p:nvCxnSpPr>
          <p:spPr>
            <a:xfrm>
              <a:off x="4603782" y="4757755"/>
              <a:ext cx="2707961" cy="0"/>
            </a:xfrm>
            <a:prstGeom prst="line">
              <a:avLst/>
            </a:prstGeom>
            <a:ln w="12700">
              <a:solidFill>
                <a:srgbClr val="E9B9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7" name="図 286"/>
            <p:cNvPicPr>
              <a:picLocks noChangeAspect="1"/>
            </p:cNvPicPr>
            <p:nvPr/>
          </p:nvPicPr>
          <p:blipFill rotWithShape="1">
            <a:blip r:embed="rId21"/>
            <a:srcRect l="58022" t="13544" r="26467" b="82403"/>
            <a:stretch/>
          </p:blipFill>
          <p:spPr>
            <a:xfrm>
              <a:off x="4603782" y="4761743"/>
              <a:ext cx="1533493" cy="225425"/>
            </a:xfrm>
            <a:prstGeom prst="rect">
              <a:avLst/>
            </a:prstGeom>
          </p:spPr>
        </p:pic>
      </p:grpSp>
      <p:pic>
        <p:nvPicPr>
          <p:cNvPr id="288" name="図 28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9" y="5218122"/>
            <a:ext cx="739657" cy="1051543"/>
          </a:xfrm>
          <a:prstGeom prst="rect">
            <a:avLst/>
          </a:prstGeom>
        </p:spPr>
      </p:pic>
      <p:pic>
        <p:nvPicPr>
          <p:cNvPr id="289" name="図 28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02" y="5225849"/>
            <a:ext cx="679304" cy="1015671"/>
          </a:xfrm>
          <a:prstGeom prst="rect">
            <a:avLst/>
          </a:prstGeom>
        </p:spPr>
      </p:pic>
      <p:sp>
        <p:nvSpPr>
          <p:cNvPr id="292" name="テキスト ボックス 29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137827" y="4763538"/>
            <a:ext cx="1403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電源不要で、煮炊きや</a:t>
            </a:r>
            <a:endParaRPr lang="en-US" altLang="ja-JP" sz="7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7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湯沸かしができます。</a:t>
            </a:r>
            <a:endParaRPr lang="ja-JP" altLang="en-US" sz="7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3" name="テキスト ボックス 29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615023" y="5046568"/>
            <a:ext cx="1429147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◆カラー点火つまみ　◆対震自動消火装置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4" name="テキスト ボックス 29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33602" y="5757324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）木目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99" name="図 298">
            <a:extLst>
              <a:ext uri="{FF2B5EF4-FFF2-40B4-BE49-F238E27FC236}">
                <a16:creationId xmlns:a16="http://schemas.microsoft.com/office/drawing/2014/main" id="{07CAF87B-6BB5-9EAC-B01D-D8F42EADD4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00504" y="5415296"/>
            <a:ext cx="899162" cy="124968"/>
          </a:xfrm>
          <a:prstGeom prst="rect">
            <a:avLst/>
          </a:prstGeom>
        </p:spPr>
      </p:pic>
      <p:sp>
        <p:nvSpPr>
          <p:cNvPr id="300" name="テキスト ボックス 29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301063" y="5383785"/>
            <a:ext cx="70479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en-US" altLang="ja-JP" sz="5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.59</a:t>
            </a:r>
            <a:r>
              <a:rPr lang="en-US" altLang="ja-JP" sz="5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kW</a:t>
            </a:r>
          </a:p>
        </p:txBody>
      </p:sp>
      <p:sp>
        <p:nvSpPr>
          <p:cNvPr id="301" name="テキスト ボックス 30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673883" y="5514818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KT-1624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2" name="テキスト ボックス 30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986164" y="5648328"/>
            <a:ext cx="59157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b="0" i="0" u="none" strike="noStrike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希望小売価格</a:t>
            </a:r>
            <a:endParaRPr lang="en-US" altLang="ja-JP" sz="4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3" name="テキスト ボックス 302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945568" y="5714023"/>
            <a:ext cx="11850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29,480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円（税抜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,800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円）</a:t>
            </a:r>
            <a:endParaRPr lang="en-US" altLang="ja-JP" sz="5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4" name="角丸四角形 303"/>
          <p:cNvSpPr/>
          <p:nvPr/>
        </p:nvSpPr>
        <p:spPr>
          <a:xfrm>
            <a:off x="4733451" y="5948243"/>
            <a:ext cx="2439621" cy="167817"/>
          </a:xfrm>
          <a:prstGeom prst="roundRect">
            <a:avLst>
              <a:gd name="adj" fmla="val 35586"/>
            </a:avLst>
          </a:prstGeom>
          <a:noFill/>
          <a:ln w="6350">
            <a:solidFill>
              <a:srgbClr val="6D67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テキスト ボックス 30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675290" y="5937860"/>
            <a:ext cx="248174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en-US" sz="600" spc="-5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注）ポータブル石油ストーブ・石油こん</a:t>
            </a:r>
            <a:r>
              <a:rPr lang="ja-JP" altLang="en-US" sz="600" spc="-50" dirty="0" err="1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ろは</a:t>
            </a:r>
            <a:r>
              <a:rPr lang="ja-JP" altLang="en-US" sz="600" spc="-5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、全機種乾電池が別売となります。</a:t>
            </a:r>
            <a:endParaRPr lang="en-US" altLang="ja-JP" sz="600" b="0" i="0" u="none" strike="noStrike" spc="-5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06" name="図 30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22" y="5242493"/>
            <a:ext cx="715476" cy="655593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255804" y="6362718"/>
            <a:ext cx="4441663" cy="230949"/>
            <a:chOff x="255804" y="6362718"/>
            <a:chExt cx="4441663" cy="230949"/>
          </a:xfrm>
        </p:grpSpPr>
        <p:cxnSp>
          <p:nvCxnSpPr>
            <p:cNvPr id="284" name="直線コネクタ 283"/>
            <p:cNvCxnSpPr/>
            <p:nvPr/>
          </p:nvCxnSpPr>
          <p:spPr>
            <a:xfrm>
              <a:off x="259741" y="6362718"/>
              <a:ext cx="4437726" cy="0"/>
            </a:xfrm>
            <a:prstGeom prst="line">
              <a:avLst/>
            </a:prstGeom>
            <a:ln w="12700">
              <a:solidFill>
                <a:srgbClr val="E7B3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5" name="図 284"/>
            <p:cNvPicPr>
              <a:picLocks noChangeAspect="1"/>
            </p:cNvPicPr>
            <p:nvPr/>
          </p:nvPicPr>
          <p:blipFill rotWithShape="1">
            <a:blip r:embed="rId21"/>
            <a:srcRect l="13951" t="42316" r="67978" b="53531"/>
            <a:stretch/>
          </p:blipFill>
          <p:spPr>
            <a:xfrm>
              <a:off x="255804" y="6362718"/>
              <a:ext cx="1786416" cy="230949"/>
            </a:xfrm>
            <a:prstGeom prst="rect">
              <a:avLst/>
            </a:prstGeom>
          </p:spPr>
        </p:pic>
      </p:grp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2021889" y="6398581"/>
            <a:ext cx="17527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遠赤外線電気暖房シリーズ</a:t>
            </a:r>
            <a:endParaRPr lang="ja-JP" altLang="en-US" sz="1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91" name="図 290">
            <a:extLst>
              <a:ext uri="{FF2B5EF4-FFF2-40B4-BE49-F238E27FC236}">
                <a16:creationId xmlns:a16="http://schemas.microsoft.com/office/drawing/2014/main" id="{81FFDEAA-6C30-15B3-E120-552DB258657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50471" y="6724996"/>
            <a:ext cx="960122" cy="249937"/>
          </a:xfrm>
          <a:prstGeom prst="rect">
            <a:avLst/>
          </a:prstGeom>
        </p:spPr>
      </p:pic>
      <p:pic>
        <p:nvPicPr>
          <p:cNvPr id="295" name="図 294">
            <a:extLst>
              <a:ext uri="{FF2B5EF4-FFF2-40B4-BE49-F238E27FC236}">
                <a16:creationId xmlns:a16="http://schemas.microsoft.com/office/drawing/2014/main" id="{EEFE92C7-3919-4BE2-A177-D2742FC4C6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4631" y="6717712"/>
            <a:ext cx="957074" cy="259081"/>
          </a:xfrm>
          <a:prstGeom prst="rect">
            <a:avLst/>
          </a:prstGeom>
        </p:spPr>
      </p:pic>
      <p:cxnSp>
        <p:nvCxnSpPr>
          <p:cNvPr id="296" name="直線コネクタ 295"/>
          <p:cNvCxnSpPr/>
          <p:nvPr/>
        </p:nvCxnSpPr>
        <p:spPr>
          <a:xfrm>
            <a:off x="1467207" y="6673380"/>
            <a:ext cx="0" cy="2265833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テキスト ボックス 29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5688" y="8615173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CH-12RB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8" name="テキスト ボックス 29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61683" y="8740089"/>
            <a:ext cx="7244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6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6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45691" y="8501640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ホワイト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08" name="図 307">
            <a:extLst>
              <a:ext uri="{FF2B5EF4-FFF2-40B4-BE49-F238E27FC236}">
                <a16:creationId xmlns:a16="http://schemas.microsoft.com/office/drawing/2014/main" id="{B1FF1713-4ECC-75A6-55A1-7601D72D723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5736" y="8787370"/>
            <a:ext cx="280417" cy="100584"/>
          </a:xfrm>
          <a:prstGeom prst="rect">
            <a:avLst/>
          </a:prstGeom>
        </p:spPr>
      </p:pic>
      <p:sp>
        <p:nvSpPr>
          <p:cNvPr id="309" name="テキスト ボックス 30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347115" y="8874436"/>
            <a:ext cx="929543" cy="16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0" i="0" u="none" strike="noStrike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●消費電力：最大</a:t>
            </a:r>
            <a:r>
              <a:rPr lang="en-US" altLang="ja-JP" sz="700" b="0" i="0" u="none" strike="noStrike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1,150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0" name="テキスト ボックス 30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289036" y="8614675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CH-90RB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1" name="テキスト ボックス 31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604551" y="8740089"/>
            <a:ext cx="7244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6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6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2" name="テキスト ボックス 311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712480" y="8501640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r>
              <a:rPr lang="ja-JP" altLang="en-US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シルバ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13" name="図 312">
            <a:extLst>
              <a:ext uri="{FF2B5EF4-FFF2-40B4-BE49-F238E27FC236}">
                <a16:creationId xmlns:a16="http://schemas.microsoft.com/office/drawing/2014/main" id="{B1FF1713-4ECC-75A6-55A1-7601D72D723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38604" y="8787370"/>
            <a:ext cx="280417" cy="100584"/>
          </a:xfrm>
          <a:prstGeom prst="rect">
            <a:avLst/>
          </a:prstGeom>
        </p:spPr>
      </p:pic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1566333" y="8882865"/>
            <a:ext cx="929543" cy="16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0" i="0" u="none" strike="noStrike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●消費電力：最大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90</a:t>
            </a:r>
            <a:r>
              <a:rPr lang="en-US" altLang="ja-JP" sz="700" b="0" i="0" u="none" strike="noStrike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21" name="図 320">
            <a:extLst>
              <a:ext uri="{FF2B5EF4-FFF2-40B4-BE49-F238E27FC236}">
                <a16:creationId xmlns:a16="http://schemas.microsoft.com/office/drawing/2014/main" id="{024768E5-178E-AF85-38F0-8CCB37138D7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25814" y="6694519"/>
            <a:ext cx="1932436" cy="2258573"/>
          </a:xfrm>
          <a:prstGeom prst="rect">
            <a:avLst/>
          </a:prstGeom>
        </p:spPr>
      </p:pic>
      <p:sp>
        <p:nvSpPr>
          <p:cNvPr id="322" name="テキスト ボックス 321">
            <a:extLst>
              <a:ext uri="{FF2B5EF4-FFF2-40B4-BE49-F238E27FC236}">
                <a16:creationId xmlns:a16="http://schemas.microsoft.com/office/drawing/2014/main" id="{9F246AEE-4D93-0332-C77F-ED7ED945904D}"/>
              </a:ext>
            </a:extLst>
          </p:cNvPr>
          <p:cNvSpPr txBox="1"/>
          <p:nvPr/>
        </p:nvSpPr>
        <p:spPr>
          <a:xfrm>
            <a:off x="2819490" y="7414969"/>
            <a:ext cx="18091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b="1" i="0" u="none" strike="noStrike" baseline="0" dirty="0">
                <a:solidFill>
                  <a:srgbClr val="F0001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800" b="1" i="0" u="none" strike="noStrike" baseline="0" dirty="0">
                <a:solidFill>
                  <a:srgbClr val="F0001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シーズンで</a:t>
            </a:r>
            <a:r>
              <a:rPr lang="ja-JP" altLang="en-US" sz="750" b="1" i="0" u="none" strike="noStrike" baseline="0" dirty="0">
                <a:solidFill>
                  <a:srgbClr val="F0001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約</a:t>
            </a:r>
            <a:r>
              <a:rPr lang="en-US" altLang="ja-JP" sz="1300" b="1" i="0" u="none" strike="noStrike" baseline="0" dirty="0" smtClean="0">
                <a:solidFill>
                  <a:srgbClr val="F0001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3,980</a:t>
            </a:r>
            <a:r>
              <a:rPr lang="ja-JP" altLang="en-US" sz="800" b="1" i="0" u="none" strike="noStrike" baseline="0" dirty="0" smtClean="0">
                <a:solidFill>
                  <a:srgbClr val="F0001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円お得！</a:t>
            </a:r>
            <a:endParaRPr lang="ja-JP" altLang="en-US" sz="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75705D0C-1B6E-35FF-30F4-B37B2970A731}"/>
              </a:ext>
            </a:extLst>
          </p:cNvPr>
          <p:cNvSpPr txBox="1"/>
          <p:nvPr/>
        </p:nvSpPr>
        <p:spPr>
          <a:xfrm>
            <a:off x="3011105" y="6856936"/>
            <a:ext cx="1672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省エネ運転で電気代節約！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4" name="テキスト ボックス 323">
            <a:extLst>
              <a:ext uri="{FF2B5EF4-FFF2-40B4-BE49-F238E27FC236}">
                <a16:creationId xmlns:a16="http://schemas.microsoft.com/office/drawing/2014/main" id="{8523F3C7-2299-C150-A8DF-FE83B14A6919}"/>
              </a:ext>
            </a:extLst>
          </p:cNvPr>
          <p:cNvSpPr txBox="1"/>
          <p:nvPr/>
        </p:nvSpPr>
        <p:spPr>
          <a:xfrm>
            <a:off x="2755775" y="7031035"/>
            <a:ext cx="1914667" cy="37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ts val="800"/>
              </a:lnSpc>
            </a:pPr>
            <a:r>
              <a:rPr lang="ja-JP" altLang="en-US" sz="570" b="1" i="0" u="none" strike="noStrike" kern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設定暖房能力で運転中、ヒーターの前から一定時間人</a:t>
            </a:r>
          </a:p>
          <a:p>
            <a:r>
              <a:rPr lang="ja-JP" altLang="en-US" sz="570" b="1" i="0" u="none" strike="noStrike" kern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がいなくなると自動で電気代を節約した運転に</a:t>
            </a:r>
            <a:r>
              <a:rPr lang="ja-JP" altLang="en-US" sz="570" b="1" i="0" u="none" strike="noStrike" kern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切り換わります</a:t>
            </a:r>
            <a:r>
              <a:rPr lang="ja-JP" altLang="en-US" sz="570" b="1" i="0" u="none" strike="noStrike" kern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ja-JP" altLang="en-US" sz="570" b="1" kern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5" name="テキスト ボックス 324">
            <a:extLst>
              <a:ext uri="{FF2B5EF4-FFF2-40B4-BE49-F238E27FC236}">
                <a16:creationId xmlns:a16="http://schemas.microsoft.com/office/drawing/2014/main" id="{9D228E3F-7DE4-B1B3-2B19-11290BD65DA9}"/>
              </a:ext>
            </a:extLst>
          </p:cNvPr>
          <p:cNvSpPr txBox="1"/>
          <p:nvPr/>
        </p:nvSpPr>
        <p:spPr>
          <a:xfrm>
            <a:off x="2824619" y="7376827"/>
            <a:ext cx="1137852" cy="17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省エネセンサー</a:t>
            </a:r>
            <a:r>
              <a:rPr lang="en-US" altLang="ja-JP" sz="5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ON</a:t>
            </a:r>
            <a:r>
              <a:rPr lang="ja-JP" altLang="en-US" sz="5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</a:t>
            </a:r>
            <a:endParaRPr lang="ja-JP" altLang="en-US" sz="5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6" name="テキスト ボックス 325">
            <a:extLst>
              <a:ext uri="{FF2B5EF4-FFF2-40B4-BE49-F238E27FC236}">
                <a16:creationId xmlns:a16="http://schemas.microsoft.com/office/drawing/2014/main" id="{F5336971-E926-C1DF-96AE-4F51543C70BF}"/>
              </a:ext>
            </a:extLst>
          </p:cNvPr>
          <p:cNvSpPr txBox="1"/>
          <p:nvPr/>
        </p:nvSpPr>
        <p:spPr>
          <a:xfrm>
            <a:off x="2830540" y="7612744"/>
            <a:ext cx="177798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en-US" altLang="ja-JP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CH-12RB</a:t>
            </a:r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</a:t>
            </a:r>
            <a:r>
              <a:rPr lang="en-US" altLang="ja-JP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時間、</a:t>
            </a:r>
            <a:r>
              <a:rPr lang="en-US" altLang="ja-JP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ヵ月間使用、</a:t>
            </a:r>
            <a:r>
              <a:rPr lang="en-US" altLang="ja-JP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時間あたり</a:t>
            </a:r>
            <a:r>
              <a:rPr lang="en-US" altLang="ja-JP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分間</a:t>
            </a:r>
          </a:p>
          <a:p>
            <a:pPr algn="l"/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450" b="1" i="0" u="none" strike="noStrike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省エネセンサー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が作動した場合、電力料金目安</a:t>
            </a:r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単価</a:t>
            </a:r>
            <a:r>
              <a:rPr lang="en-US" altLang="ja-JP" sz="450" b="1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31</a:t>
            </a:r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／</a:t>
            </a:r>
          </a:p>
          <a:p>
            <a:pPr algn="l"/>
            <a:r>
              <a:rPr lang="en-US" altLang="ja-JP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kWh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（税込）</a:t>
            </a:r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</a:t>
            </a:r>
            <a:r>
              <a:rPr lang="ja-JP" altLang="en-US" sz="450" b="1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</a:t>
            </a:r>
            <a:r>
              <a:rPr lang="en-US" altLang="ja-JP" sz="450" b="1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450" b="1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450" b="1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45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改定］にて試算。</a:t>
            </a:r>
            <a:endParaRPr lang="ja-JP" altLang="en-US" sz="45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7" name="テキスト ボックス 326">
            <a:extLst>
              <a:ext uri="{FF2B5EF4-FFF2-40B4-BE49-F238E27FC236}">
                <a16:creationId xmlns:a16="http://schemas.microsoft.com/office/drawing/2014/main" id="{26952856-83C6-A569-D14D-3CEB1336F1E3}"/>
              </a:ext>
            </a:extLst>
          </p:cNvPr>
          <p:cNvSpPr txBox="1"/>
          <p:nvPr/>
        </p:nvSpPr>
        <p:spPr>
          <a:xfrm>
            <a:off x="3022384" y="8071028"/>
            <a:ext cx="1672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温度調節がランプでわかる</a:t>
            </a:r>
            <a:r>
              <a:rPr lang="ja-JP" altLang="en-US" sz="90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！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8" name="テキスト ボックス 327">
            <a:extLst>
              <a:ext uri="{FF2B5EF4-FFF2-40B4-BE49-F238E27FC236}">
                <a16:creationId xmlns:a16="http://schemas.microsoft.com/office/drawing/2014/main" id="{486402D9-A6F5-8C4B-DE63-8D9471AA471D}"/>
              </a:ext>
            </a:extLst>
          </p:cNvPr>
          <p:cNvSpPr txBox="1"/>
          <p:nvPr/>
        </p:nvSpPr>
        <p:spPr>
          <a:xfrm>
            <a:off x="2747590" y="8265223"/>
            <a:ext cx="1058807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ts val="800"/>
              </a:lnSpc>
            </a:pPr>
            <a:r>
              <a:rPr lang="ja-JP" altLang="en-US" sz="57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パワーモニターランプが温</a:t>
            </a:r>
          </a:p>
          <a:p>
            <a:pPr algn="dist">
              <a:lnSpc>
                <a:spcPts val="800"/>
              </a:lnSpc>
            </a:pPr>
            <a:r>
              <a:rPr lang="ja-JP" altLang="en-US" sz="57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度調節に合わせて</a:t>
            </a:r>
            <a:r>
              <a:rPr lang="en-US" altLang="ja-JP" sz="57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57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段階に</a:t>
            </a:r>
          </a:p>
          <a:p>
            <a:pPr algn="just">
              <a:lnSpc>
                <a:spcPts val="800"/>
              </a:lnSpc>
            </a:pPr>
            <a:r>
              <a:rPr lang="ja-JP" altLang="en-US" sz="57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点灯するので、ひと目で運転</a:t>
            </a:r>
            <a:r>
              <a:rPr lang="ja-JP" altLang="en-US" sz="57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状態が分かります。</a:t>
            </a:r>
            <a:endParaRPr lang="ja-JP" altLang="en-US" sz="57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47AE2A62-D69B-0260-49E7-466B195BC552}"/>
              </a:ext>
            </a:extLst>
          </p:cNvPr>
          <p:cNvSpPr txBox="1"/>
          <p:nvPr/>
        </p:nvSpPr>
        <p:spPr>
          <a:xfrm>
            <a:off x="2759942" y="8697987"/>
            <a:ext cx="11096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38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※1 </a:t>
            </a:r>
            <a:r>
              <a:rPr lang="ja-JP" altLang="en-US" sz="38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コアヒート搭載のパワーモニターを</a:t>
            </a:r>
          </a:p>
          <a:p>
            <a:pPr algn="l"/>
            <a:r>
              <a:rPr lang="ja-JP" altLang="en-US" sz="380" b="1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例に説明してます。</a:t>
            </a:r>
            <a:endParaRPr lang="ja-JP" altLang="en-US" sz="38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486402D9-A6F5-8C4B-DE63-8D9471AA471D}"/>
              </a:ext>
            </a:extLst>
          </p:cNvPr>
          <p:cNvSpPr txBox="1"/>
          <p:nvPr/>
        </p:nvSpPr>
        <p:spPr>
          <a:xfrm>
            <a:off x="3725241" y="8263646"/>
            <a:ext cx="736013" cy="19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ja-JP" altLang="en-US" sz="500" b="1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パワーモニター</a:t>
            </a:r>
            <a:r>
              <a:rPr lang="en-US" altLang="ja-JP" sz="500" b="1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500" b="1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  <a:endParaRPr lang="ja-JP" altLang="en-US" sz="500" b="1" baseline="30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1" name="テキスト ボックス 330">
            <a:extLst>
              <a:ext uri="{FF2B5EF4-FFF2-40B4-BE49-F238E27FC236}">
                <a16:creationId xmlns:a16="http://schemas.microsoft.com/office/drawing/2014/main" id="{486402D9-A6F5-8C4B-DE63-8D9471AA471D}"/>
              </a:ext>
            </a:extLst>
          </p:cNvPr>
          <p:cNvSpPr txBox="1"/>
          <p:nvPr/>
        </p:nvSpPr>
        <p:spPr>
          <a:xfrm>
            <a:off x="4279584" y="8281786"/>
            <a:ext cx="372220" cy="19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ja-JP" altLang="en-US" sz="500" b="1" baseline="30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温度</a:t>
            </a:r>
            <a:r>
              <a:rPr lang="ja-JP" altLang="en-US" sz="500" b="1" baseline="30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調節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7" y="7276145"/>
            <a:ext cx="617599" cy="125990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61" y="6991291"/>
            <a:ext cx="1059552" cy="1590295"/>
          </a:xfrm>
          <a:prstGeom prst="rect">
            <a:avLst/>
          </a:prstGeom>
        </p:spPr>
      </p:pic>
      <p:cxnSp>
        <p:nvCxnSpPr>
          <p:cNvPr id="332" name="直線コネクタ 331"/>
          <p:cNvCxnSpPr/>
          <p:nvPr/>
        </p:nvCxnSpPr>
        <p:spPr>
          <a:xfrm>
            <a:off x="4791000" y="6389695"/>
            <a:ext cx="0" cy="2575244"/>
          </a:xfrm>
          <a:prstGeom prst="line">
            <a:avLst/>
          </a:prstGeom>
          <a:ln w="12700" cap="rnd">
            <a:solidFill>
              <a:schemeClr val="tx1">
                <a:lumMod val="65000"/>
                <a:lumOff val="3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グループ化 223"/>
          <p:cNvGrpSpPr/>
          <p:nvPr/>
        </p:nvGrpSpPr>
        <p:grpSpPr>
          <a:xfrm>
            <a:off x="4876553" y="6362736"/>
            <a:ext cx="2413119" cy="236530"/>
            <a:chOff x="4876553" y="6362736"/>
            <a:chExt cx="2413119" cy="236530"/>
          </a:xfrm>
        </p:grpSpPr>
        <p:cxnSp>
          <p:nvCxnSpPr>
            <p:cNvPr id="315" name="直線コネクタ 314"/>
            <p:cNvCxnSpPr/>
            <p:nvPr/>
          </p:nvCxnSpPr>
          <p:spPr>
            <a:xfrm>
              <a:off x="4886268" y="6362736"/>
              <a:ext cx="2403404" cy="0"/>
            </a:xfrm>
            <a:prstGeom prst="line">
              <a:avLst/>
            </a:prstGeom>
            <a:ln w="12700">
              <a:solidFill>
                <a:srgbClr val="F5B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図 315"/>
            <p:cNvPicPr>
              <a:picLocks noChangeAspect="1"/>
            </p:cNvPicPr>
            <p:nvPr/>
          </p:nvPicPr>
          <p:blipFill rotWithShape="1">
            <a:blip r:embed="rId21"/>
            <a:srcRect l="60732" t="42228" r="29007" b="53661"/>
            <a:stretch/>
          </p:blipFill>
          <p:spPr>
            <a:xfrm>
              <a:off x="4876553" y="6370666"/>
              <a:ext cx="1014413" cy="228600"/>
            </a:xfrm>
            <a:prstGeom prst="rect">
              <a:avLst/>
            </a:prstGeom>
          </p:spPr>
        </p:pic>
      </p:grp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832092" y="6403343"/>
            <a:ext cx="17527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spc="-11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遠赤外線カーボンヒーター</a:t>
            </a:r>
            <a:endParaRPr lang="ja-JP" altLang="en-US" sz="1000" b="1" spc="-11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18" name="図 317">
            <a:extLst>
              <a:ext uri="{FF2B5EF4-FFF2-40B4-BE49-F238E27FC236}">
                <a16:creationId xmlns:a16="http://schemas.microsoft.com/office/drawing/2014/main" id="{403CE4C4-CCBD-08A1-2574-14A6B418EEC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70614" y="6710787"/>
            <a:ext cx="838202" cy="259081"/>
          </a:xfrm>
          <a:prstGeom prst="rect">
            <a:avLst/>
          </a:prstGeom>
        </p:spPr>
      </p:pic>
      <p:pic>
        <p:nvPicPr>
          <p:cNvPr id="319" name="図 318">
            <a:extLst>
              <a:ext uri="{FF2B5EF4-FFF2-40B4-BE49-F238E27FC236}">
                <a16:creationId xmlns:a16="http://schemas.microsoft.com/office/drawing/2014/main" id="{D89E5BF4-70B8-3D9B-386A-AC32CBD5802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94721" y="6698903"/>
            <a:ext cx="1267971" cy="1633731"/>
          </a:xfrm>
          <a:prstGeom prst="rect">
            <a:avLst/>
          </a:prstGeom>
        </p:spPr>
      </p:pic>
      <p:sp>
        <p:nvSpPr>
          <p:cNvPr id="320" name="テキスト ボックス 319">
            <a:extLst>
              <a:ext uri="{FF2B5EF4-FFF2-40B4-BE49-F238E27FC236}">
                <a16:creationId xmlns:a16="http://schemas.microsoft.com/office/drawing/2014/main" id="{AB88707F-5436-ED3D-11B6-90C292C4411B}"/>
              </a:ext>
            </a:extLst>
          </p:cNvPr>
          <p:cNvSpPr txBox="1"/>
          <p:nvPr/>
        </p:nvSpPr>
        <p:spPr>
          <a:xfrm>
            <a:off x="5882690" y="7061667"/>
            <a:ext cx="1310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5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温</a:t>
            </a:r>
            <a:r>
              <a:rPr lang="ja-JP" altLang="en-US" sz="65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かさ</a:t>
            </a:r>
            <a:r>
              <a:rPr lang="ja-JP" altLang="en-US" sz="650" b="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</a:t>
            </a:r>
            <a:r>
              <a:rPr lang="ja-JP" altLang="en-US" sz="6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電気代も</a:t>
            </a:r>
          </a:p>
          <a:p>
            <a:pPr algn="ctr"/>
            <a:r>
              <a:rPr lang="en-US" altLang="ja-JP" sz="9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9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段階調節できる。</a:t>
            </a:r>
            <a:endParaRPr lang="ja-JP" altLang="en-US" sz="9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3" name="テキスト ボックス 332">
            <a:extLst>
              <a:ext uri="{FF2B5EF4-FFF2-40B4-BE49-F238E27FC236}">
                <a16:creationId xmlns:a16="http://schemas.microsoft.com/office/drawing/2014/main" id="{2D00D76D-D1E1-D46B-0856-3C1B2BF28A2D}"/>
              </a:ext>
            </a:extLst>
          </p:cNvPr>
          <p:cNvSpPr txBox="1"/>
          <p:nvPr/>
        </p:nvSpPr>
        <p:spPr>
          <a:xfrm>
            <a:off x="6019521" y="7358383"/>
            <a:ext cx="112807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6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900</a:t>
            </a:r>
            <a:r>
              <a:rPr lang="ja-JP" altLang="en-US" sz="6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6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350W</a:t>
            </a:r>
            <a:r>
              <a:rPr lang="ja-JP" altLang="en-US" sz="6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のこまかな</a:t>
            </a:r>
          </a:p>
          <a:p>
            <a:pPr algn="l"/>
            <a:r>
              <a:rPr lang="ja-JP" altLang="en-US" sz="6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温度調節が可能。</a:t>
            </a:r>
            <a:endParaRPr lang="ja-JP" altLang="en-US" sz="6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4" name="テキスト ボックス 333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647512" y="8634113"/>
            <a:ext cx="14431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7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CH-C90B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300" b="0" i="0" u="none" strike="noStrike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5" name="テキスト ボックス 334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605444" y="8649929"/>
            <a:ext cx="72442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</a:t>
            </a:r>
            <a:r>
              <a:rPr lang="en-US" altLang="ja-JP" sz="6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endParaRPr lang="en-US" altLang="ja-JP" sz="6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36" name="図 335">
            <a:extLst>
              <a:ext uri="{FF2B5EF4-FFF2-40B4-BE49-F238E27FC236}">
                <a16:creationId xmlns:a16="http://schemas.microsoft.com/office/drawing/2014/main" id="{B1FF1713-4ECC-75A6-55A1-7601D72D723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34094" y="8705125"/>
            <a:ext cx="280417" cy="100584"/>
          </a:xfrm>
          <a:prstGeom prst="rect">
            <a:avLst/>
          </a:prstGeom>
        </p:spPr>
      </p:pic>
      <p:sp>
        <p:nvSpPr>
          <p:cNvPr id="337" name="テキスト ボックス 336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923251" y="8800541"/>
            <a:ext cx="929543" cy="16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0" i="0" u="none" strike="noStrike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●消費電力：最大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90</a:t>
            </a:r>
            <a:r>
              <a:rPr lang="en-US" altLang="ja-JP" sz="700" b="0" i="0" u="none" strike="noStrike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r>
              <a:rPr lang="en-US" altLang="ja-JP" sz="700" spc="20" baseline="300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endParaRPr lang="en-US" altLang="ja-JP" sz="700" b="0" i="0" u="none" strike="noStrike" spc="20" baseline="3000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8" name="テキスト ボックス 337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5044301" y="8500643"/>
            <a:ext cx="7779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400" spc="2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sz="400" spc="2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）グレー</a:t>
            </a:r>
            <a:endParaRPr lang="en-US" altLang="ja-JP" sz="400" spc="2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25" name="図 22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94" y="6954417"/>
            <a:ext cx="1091765" cy="1637648"/>
          </a:xfrm>
          <a:prstGeom prst="rect">
            <a:avLst/>
          </a:prstGeom>
        </p:spPr>
      </p:pic>
      <p:sp>
        <p:nvSpPr>
          <p:cNvPr id="339" name="テキスト ボックス 338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4826488" y="9027720"/>
            <a:ext cx="23860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0" i="0" u="none" strike="noStrike" spc="6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500" b="0" i="0" u="none" strike="noStrike" spc="6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オープン価格商品の価格は販売店にお問い合わせください。</a:t>
            </a:r>
            <a:endParaRPr lang="en-US" altLang="ja-JP" sz="500" b="0" i="0" u="none" strike="noStrike" spc="6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0" name="テキスト ボックス 339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6860719" y="9027719"/>
            <a:ext cx="60394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00A4R61</a:t>
            </a:r>
            <a:r>
              <a:rPr lang="ja-JP" altLang="en-US" sz="50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Ⓙ</a:t>
            </a:r>
            <a:endParaRPr lang="en-US" altLang="ja-JP" sz="500" b="0" i="0" u="none" strike="noStrike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1" name="テキスト ボックス 340">
            <a:extLst>
              <a:ext uri="{FF2B5EF4-FFF2-40B4-BE49-F238E27FC236}">
                <a16:creationId xmlns:a16="http://schemas.microsoft.com/office/drawing/2014/main" id="{BC858ADA-3532-528A-9234-A8069E50A5AF}"/>
              </a:ext>
            </a:extLst>
          </p:cNvPr>
          <p:cNvSpPr txBox="1"/>
          <p:nvPr/>
        </p:nvSpPr>
        <p:spPr>
          <a:xfrm>
            <a:off x="99021" y="9226007"/>
            <a:ext cx="2058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0" i="0" u="none" strike="noStrike" spc="6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●ご用命は、信頼とサービスの当店へ。</a:t>
            </a:r>
            <a:endParaRPr lang="en-US" altLang="ja-JP" sz="800" b="0" i="0" u="none" strike="noStrike" spc="60" dirty="0" smtClean="0">
              <a:solidFill>
                <a:srgbClr val="1407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342" name="直線コネクタ 341">
            <a:extLst>
              <a:ext uri="{FF2B5EF4-FFF2-40B4-BE49-F238E27FC236}">
                <a16:creationId xmlns:a16="http://schemas.microsoft.com/office/drawing/2014/main" id="{B3B2A83D-DCD1-DE53-2462-46AB782B14BA}"/>
              </a:ext>
            </a:extLst>
          </p:cNvPr>
          <p:cNvCxnSpPr>
            <a:cxnSpLocks/>
          </p:cNvCxnSpPr>
          <p:nvPr/>
        </p:nvCxnSpPr>
        <p:spPr>
          <a:xfrm>
            <a:off x="3132465" y="9196996"/>
            <a:ext cx="0" cy="1494817"/>
          </a:xfrm>
          <a:prstGeom prst="line">
            <a:avLst/>
          </a:prstGeom>
          <a:ln w="63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3" name="直線コネクタ 342">
            <a:extLst>
              <a:ext uri="{FF2B5EF4-FFF2-40B4-BE49-F238E27FC236}">
                <a16:creationId xmlns:a16="http://schemas.microsoft.com/office/drawing/2014/main" id="{63846B6F-F272-A285-E174-C403C1555094}"/>
              </a:ext>
            </a:extLst>
          </p:cNvPr>
          <p:cNvCxnSpPr>
            <a:cxnSpLocks/>
          </p:cNvCxnSpPr>
          <p:nvPr/>
        </p:nvCxnSpPr>
        <p:spPr>
          <a:xfrm flipH="1">
            <a:off x="-7416" y="9196996"/>
            <a:ext cx="7592242" cy="0"/>
          </a:xfrm>
          <a:prstGeom prst="line">
            <a:avLst/>
          </a:prstGeom>
          <a:ln w="63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4" name="図 343">
            <a:extLst>
              <a:ext uri="{FF2B5EF4-FFF2-40B4-BE49-F238E27FC236}">
                <a16:creationId xmlns:a16="http://schemas.microsoft.com/office/drawing/2014/main" id="{766FB381-6656-93EA-3A31-6F447DDA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774"/>
          <a:stretch/>
        </p:blipFill>
        <p:spPr>
          <a:xfrm>
            <a:off x="3332261" y="9303198"/>
            <a:ext cx="4002032" cy="498027"/>
          </a:xfrm>
          <a:prstGeom prst="rect">
            <a:avLst/>
          </a:prstGeom>
        </p:spPr>
      </p:pic>
      <p:sp>
        <p:nvSpPr>
          <p:cNvPr id="345" name="テキスト ボックス 344">
            <a:extLst>
              <a:ext uri="{FF2B5EF4-FFF2-40B4-BE49-F238E27FC236}">
                <a16:creationId xmlns:a16="http://schemas.microsoft.com/office/drawing/2014/main" id="{A2AB6CC6-DD37-582C-8DF8-BC7FC489C0F4}"/>
              </a:ext>
            </a:extLst>
          </p:cNvPr>
          <p:cNvSpPr txBox="1"/>
          <p:nvPr/>
        </p:nvSpPr>
        <p:spPr>
          <a:xfrm>
            <a:off x="4213086" y="9263971"/>
            <a:ext cx="182165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長年ご使用の石油暖房機の点検をぜひ！</a:t>
            </a:r>
            <a:endParaRPr lang="ja-JP" altLang="en-US" sz="7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6" name="テキスト ボックス 345">
            <a:extLst>
              <a:ext uri="{FF2B5EF4-FFF2-40B4-BE49-F238E27FC236}">
                <a16:creationId xmlns:a16="http://schemas.microsoft.com/office/drawing/2014/main" id="{4DC4E444-847C-7810-4006-AAA39FB66630}"/>
              </a:ext>
            </a:extLst>
          </p:cNvPr>
          <p:cNvSpPr txBox="1"/>
          <p:nvPr/>
        </p:nvSpPr>
        <p:spPr>
          <a:xfrm>
            <a:off x="3765273" y="9465899"/>
            <a:ext cx="6550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6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こんな症状は</a:t>
            </a:r>
          </a:p>
          <a:p>
            <a:pPr algn="l"/>
            <a:r>
              <a:rPr lang="ja-JP" altLang="en-US" sz="6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ありませんか</a:t>
            </a:r>
            <a:endParaRPr lang="ja-JP" altLang="en-US" sz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7" name="テキスト ボックス 346">
            <a:extLst>
              <a:ext uri="{FF2B5EF4-FFF2-40B4-BE49-F238E27FC236}">
                <a16:creationId xmlns:a16="http://schemas.microsoft.com/office/drawing/2014/main" id="{61B6EF17-2DFD-A500-753A-FCB0437AFB92}"/>
              </a:ext>
            </a:extLst>
          </p:cNvPr>
          <p:cNvSpPr txBox="1"/>
          <p:nvPr/>
        </p:nvSpPr>
        <p:spPr>
          <a:xfrm>
            <a:off x="4287013" y="9408045"/>
            <a:ext cx="1146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●置台に油だまりがある。</a:t>
            </a:r>
          </a:p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●炎が不安定でススや黒煙が出る。</a:t>
            </a:r>
          </a:p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●器具を強くゆすっても炎が消えない。</a:t>
            </a:r>
          </a:p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●その他の異常や故障がある。</a:t>
            </a:r>
          </a:p>
        </p:txBody>
      </p:sp>
      <p:sp>
        <p:nvSpPr>
          <p:cNvPr id="348" name="テキスト ボックス 347">
            <a:extLst>
              <a:ext uri="{FF2B5EF4-FFF2-40B4-BE49-F238E27FC236}">
                <a16:creationId xmlns:a16="http://schemas.microsoft.com/office/drawing/2014/main" id="{F1F986B3-2F8F-6BA2-D6A5-3447CCF18D56}"/>
              </a:ext>
            </a:extLst>
          </p:cNvPr>
          <p:cNvSpPr txBox="1"/>
          <p:nvPr/>
        </p:nvSpPr>
        <p:spPr>
          <a:xfrm>
            <a:off x="5212192" y="9405584"/>
            <a:ext cx="12458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●送油ホースにひび割れがある。</a:t>
            </a:r>
          </a:p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●焦げるような臭いや目がチカチカする。</a:t>
            </a:r>
          </a:p>
          <a:p>
            <a:pPr algn="l">
              <a:lnSpc>
                <a:spcPts val="600"/>
              </a:lnSpc>
            </a:pPr>
            <a:r>
              <a:rPr lang="ja-JP" altLang="en-US" sz="400" b="0" i="0" u="none" strike="noStrike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●消火操作をしたのに残り火がある。</a:t>
            </a:r>
            <a:endParaRPr lang="ja-JP" altLang="en-US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9" name="テキスト ボックス 348">
            <a:extLst>
              <a:ext uri="{FF2B5EF4-FFF2-40B4-BE49-F238E27FC236}">
                <a16:creationId xmlns:a16="http://schemas.microsoft.com/office/drawing/2014/main" id="{CF61C61F-ACA4-DA89-F2BB-9BC87939F3C5}"/>
              </a:ext>
            </a:extLst>
          </p:cNvPr>
          <p:cNvSpPr txBox="1"/>
          <p:nvPr/>
        </p:nvSpPr>
        <p:spPr>
          <a:xfrm>
            <a:off x="6402929" y="9412757"/>
            <a:ext cx="987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50" b="0" i="0" u="none" strike="noStrike" kern="10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故障や事故の防止のため必ず</a:t>
            </a:r>
          </a:p>
          <a:p>
            <a:pPr algn="l"/>
            <a:r>
              <a:rPr lang="ja-JP" altLang="en-US" sz="450" b="0" i="0" u="none" strike="noStrike" kern="10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販売店にご連絡ください。点検・</a:t>
            </a:r>
          </a:p>
          <a:p>
            <a:pPr algn="l"/>
            <a:r>
              <a:rPr lang="ja-JP" altLang="en-US" sz="450" b="0" i="0" u="none" strike="noStrike" kern="10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修理についての費用など詳しい</a:t>
            </a:r>
          </a:p>
          <a:p>
            <a:pPr algn="l"/>
            <a:r>
              <a:rPr lang="ja-JP" altLang="en-US" sz="450" b="0" i="0" u="none" strike="noStrike" kern="10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ことは販売店にご相談ください。</a:t>
            </a:r>
            <a:endParaRPr lang="ja-JP" altLang="en-US" sz="450" kern="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0" name="テキスト ボックス 349">
            <a:extLst>
              <a:ext uri="{FF2B5EF4-FFF2-40B4-BE49-F238E27FC236}">
                <a16:creationId xmlns:a16="http://schemas.microsoft.com/office/drawing/2014/main" id="{EEDE4E63-D2D9-6F13-CEFE-683520F71C72}"/>
              </a:ext>
            </a:extLst>
          </p:cNvPr>
          <p:cNvSpPr txBox="1"/>
          <p:nvPr/>
        </p:nvSpPr>
        <p:spPr>
          <a:xfrm>
            <a:off x="3245935" y="9735721"/>
            <a:ext cx="242231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i="0" u="none" strike="noStrike" kern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</a:t>
            </a:r>
            <a:r>
              <a:rPr lang="ja-JP" altLang="en-US" sz="600" b="1" i="0" u="none" strike="noStrike" kern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石油暖房機には、対震自動消火装置が組み込まれております。</a:t>
            </a:r>
            <a:endParaRPr lang="ja-JP" altLang="en-US" sz="600" b="1" kern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1" name="テキスト ボックス 350">
            <a:extLst>
              <a:ext uri="{FF2B5EF4-FFF2-40B4-BE49-F238E27FC236}">
                <a16:creationId xmlns:a16="http://schemas.microsoft.com/office/drawing/2014/main" id="{B2368ECB-3DE3-E916-F0F0-1059574B7E1A}"/>
              </a:ext>
            </a:extLst>
          </p:cNvPr>
          <p:cNvSpPr txBox="1"/>
          <p:nvPr/>
        </p:nvSpPr>
        <p:spPr>
          <a:xfrm>
            <a:off x="3255908" y="9862863"/>
            <a:ext cx="166635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0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●アフターサービスに関するお問い合わせは</a:t>
            </a:r>
            <a:endParaRPr lang="ja-JP" altLang="en-US" sz="5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2" name="テキスト ボックス 351">
            <a:extLst>
              <a:ext uri="{FF2B5EF4-FFF2-40B4-BE49-F238E27FC236}">
                <a16:creationId xmlns:a16="http://schemas.microsoft.com/office/drawing/2014/main" id="{85D34BA6-3D38-A03F-51D8-A2F824E6D75D}"/>
              </a:ext>
            </a:extLst>
          </p:cNvPr>
          <p:cNvSpPr txBox="1"/>
          <p:nvPr/>
        </p:nvSpPr>
        <p:spPr>
          <a:xfrm>
            <a:off x="3296296" y="10015362"/>
            <a:ext cx="134101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0" i="0" u="none" strike="noStrike" spc="-6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コロナ サービスセンター</a:t>
            </a:r>
            <a:endParaRPr lang="ja-JP" altLang="en-US" sz="700" spc="-6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3" name="テキスト ボックス 352">
            <a:extLst>
              <a:ext uri="{FF2B5EF4-FFF2-40B4-BE49-F238E27FC236}">
                <a16:creationId xmlns:a16="http://schemas.microsoft.com/office/drawing/2014/main" id="{8BE8FA5C-6365-A2FB-80CA-351882078EBB}"/>
              </a:ext>
            </a:extLst>
          </p:cNvPr>
          <p:cNvSpPr txBox="1"/>
          <p:nvPr/>
        </p:nvSpPr>
        <p:spPr>
          <a:xfrm>
            <a:off x="3516012" y="10152537"/>
            <a:ext cx="11862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i="0" u="none" strike="noStrike" spc="-1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0120-919-302</a:t>
            </a:r>
            <a:endParaRPr lang="ja-JP" altLang="en-US" sz="900" spc="-1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5" name="テキスト ボックス 354">
            <a:extLst>
              <a:ext uri="{FF2B5EF4-FFF2-40B4-BE49-F238E27FC236}">
                <a16:creationId xmlns:a16="http://schemas.microsoft.com/office/drawing/2014/main" id="{9698CB32-7001-47AF-61D3-3CABFD1391F2}"/>
              </a:ext>
            </a:extLst>
          </p:cNvPr>
          <p:cNvSpPr txBox="1"/>
          <p:nvPr/>
        </p:nvSpPr>
        <p:spPr>
          <a:xfrm>
            <a:off x="4599083" y="10144620"/>
            <a:ext cx="5387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修理受付</a:t>
            </a:r>
          </a:p>
          <a:p>
            <a:pPr algn="l"/>
            <a:r>
              <a:rPr lang="ja-JP" altLang="en-US" sz="450" b="1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専用ダイヤル</a:t>
            </a:r>
            <a:endParaRPr lang="ja-JP" altLang="en-US" sz="45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6" name="テキスト ボックス 355">
            <a:extLst>
              <a:ext uri="{FF2B5EF4-FFF2-40B4-BE49-F238E27FC236}">
                <a16:creationId xmlns:a16="http://schemas.microsoft.com/office/drawing/2014/main" id="{766683C9-F089-B837-4894-A0710B531B85}"/>
              </a:ext>
            </a:extLst>
          </p:cNvPr>
          <p:cNvSpPr txBox="1"/>
          <p:nvPr/>
        </p:nvSpPr>
        <p:spPr>
          <a:xfrm>
            <a:off x="3477137" y="10316687"/>
            <a:ext cx="1861025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5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携帯電話から</a:t>
            </a:r>
            <a:r>
              <a:rPr lang="ja-JP" altLang="en-US" sz="45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は最寄</a:t>
            </a:r>
            <a:r>
              <a:rPr lang="ja-JP" altLang="en-US" sz="45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のサービスセンター</a:t>
            </a:r>
            <a:r>
              <a:rPr lang="ja-JP" altLang="en-US" sz="450" i="0" u="none" strike="noStrike" baseline="0" dirty="0" smtClean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へ直接</a:t>
            </a:r>
            <a:r>
              <a:rPr lang="ja-JP" altLang="en-US" sz="45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おかけください。</a:t>
            </a:r>
            <a:endParaRPr lang="ja-JP" altLang="en-US" sz="4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7" name="テキスト ボックス 356">
            <a:extLst>
              <a:ext uri="{FF2B5EF4-FFF2-40B4-BE49-F238E27FC236}">
                <a16:creationId xmlns:a16="http://schemas.microsoft.com/office/drawing/2014/main" id="{B14E1AD2-1044-C240-9EDF-0EE622A96AB1}"/>
              </a:ext>
            </a:extLst>
          </p:cNvPr>
          <p:cNvSpPr txBox="1"/>
          <p:nvPr/>
        </p:nvSpPr>
        <p:spPr>
          <a:xfrm>
            <a:off x="5504169" y="9942701"/>
            <a:ext cx="2023060" cy="17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5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サービスセンターにおける個人情報のお取り扱いについて</a:t>
            </a:r>
            <a:endParaRPr lang="ja-JP" altLang="en-US" sz="5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8" name="テキスト ボックス 357">
            <a:extLst>
              <a:ext uri="{FF2B5EF4-FFF2-40B4-BE49-F238E27FC236}">
                <a16:creationId xmlns:a16="http://schemas.microsoft.com/office/drawing/2014/main" id="{0B7B9D20-D9D5-4620-21C6-A61CA77396B8}"/>
              </a:ext>
            </a:extLst>
          </p:cNvPr>
          <p:cNvSpPr txBox="1"/>
          <p:nvPr/>
        </p:nvSpPr>
        <p:spPr>
          <a:xfrm>
            <a:off x="5507921" y="10056200"/>
            <a:ext cx="189145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4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当社及び業務を委託する協力会社（以下「当社」）は、お客様の個人</a:t>
            </a:r>
          </a:p>
          <a:p>
            <a:pPr algn="dist"/>
            <a:r>
              <a:rPr lang="ja-JP" altLang="en-US" sz="4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情報やお問い合わせ内容をアフターサービス等の確認や対応のため</a:t>
            </a:r>
          </a:p>
          <a:p>
            <a:pPr algn="dist"/>
            <a:r>
              <a:rPr lang="ja-JP" altLang="en-US" sz="4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に利用し、その記録を残すことがあります。当社は、お客様の個人情</a:t>
            </a:r>
          </a:p>
          <a:p>
            <a:pPr algn="dist"/>
            <a:r>
              <a:rPr lang="ja-JP" altLang="en-US" sz="4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報を適切に管理し、修理業務等を委託する場合や正当な理由がある</a:t>
            </a:r>
          </a:p>
          <a:p>
            <a:pPr algn="l"/>
            <a:r>
              <a:rPr lang="ja-JP" altLang="en-US" sz="450" b="0" i="0" u="none" strike="noStrike" baseline="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場合を除き、第三者に提供致しません。</a:t>
            </a:r>
            <a:endParaRPr lang="ja-JP" altLang="en-US" sz="4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9" name="テキスト ボックス 358">
            <a:extLst>
              <a:ext uri="{FF2B5EF4-FFF2-40B4-BE49-F238E27FC236}">
                <a16:creationId xmlns:a16="http://schemas.microsoft.com/office/drawing/2014/main" id="{2445B166-B8AD-D21F-C066-BD4A262A840C}"/>
              </a:ext>
            </a:extLst>
          </p:cNvPr>
          <p:cNvSpPr txBox="1"/>
          <p:nvPr/>
        </p:nvSpPr>
        <p:spPr>
          <a:xfrm>
            <a:off x="6601911" y="9263971"/>
            <a:ext cx="59045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0" i="0" u="none" strike="noStrike" spc="-70" dirty="0">
                <a:solidFill>
                  <a:srgbClr val="140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ご使用中止</a:t>
            </a:r>
            <a:endParaRPr lang="ja-JP" altLang="en-US" sz="700" spc="-7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4" name="テキスト ボックス 393">
            <a:extLst>
              <a:ext uri="{FF2B5EF4-FFF2-40B4-BE49-F238E27FC236}">
                <a16:creationId xmlns:a16="http://schemas.microsoft.com/office/drawing/2014/main" id="{9698CB32-7001-47AF-61D3-3CABFD1391F2}"/>
              </a:ext>
            </a:extLst>
          </p:cNvPr>
          <p:cNvSpPr txBox="1"/>
          <p:nvPr/>
        </p:nvSpPr>
        <p:spPr>
          <a:xfrm>
            <a:off x="4512385" y="10143011"/>
            <a:ext cx="759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1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　　　 　）</a:t>
            </a:r>
            <a:endParaRPr lang="ja-JP" altLang="en-US" sz="1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3793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2917</TotalTime>
  <Words>1866</Words>
  <Application>Microsoft Office PowerPoint</Application>
  <PresentationFormat>ユーザー設定</PresentationFormat>
  <Paragraphs>444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3" baseType="lpstr">
      <vt:lpstr>BIZ UDPゴシック</vt:lpstr>
      <vt:lpstr>BIZ UDP明朝 Medium</vt:lpstr>
      <vt:lpstr>DIN-Medium</vt:lpstr>
      <vt:lpstr>ＭＳ Ｐゴシック</vt:lpstr>
      <vt:lpstr>PA1GothicStd-Medium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ishiyama@joemay.co.jp</dc:creator>
  <cp:lastModifiedBy>株式会社コロナ</cp:lastModifiedBy>
  <cp:revision>442</cp:revision>
  <cp:lastPrinted>2022-09-07T07:42:52Z</cp:lastPrinted>
  <dcterms:created xsi:type="dcterms:W3CDTF">2020-06-11T01:14:29Z</dcterms:created>
  <dcterms:modified xsi:type="dcterms:W3CDTF">2024-09-20T04:07:50Z</dcterms:modified>
</cp:coreProperties>
</file>