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C4C5C5"/>
    <a:srgbClr val="E6E6E7"/>
    <a:srgbClr val="77AD71"/>
    <a:srgbClr val="CA475D"/>
    <a:srgbClr val="D04960"/>
    <a:srgbClr val="D35A6F"/>
    <a:srgbClr val="E694A9"/>
    <a:srgbClr val="919191"/>
    <a:srgbClr val="9F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17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10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40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21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3452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707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41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30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53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97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0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88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18A0-1353-4718-90AC-FA2051FD564C}" type="datetimeFigureOut">
              <a:rPr kumimoji="1" lang="ja-JP" altLang="en-US" smtClean="0"/>
              <a:t>2024/9/24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1C8B7-2633-43C8-95C0-9973D7A3571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9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336C31DE-7B4E-2C76-D446-7C71ED535CD9}"/>
              </a:ext>
            </a:extLst>
          </p:cNvPr>
          <p:cNvSpPr/>
          <p:nvPr/>
        </p:nvSpPr>
        <p:spPr>
          <a:xfrm>
            <a:off x="0" y="-5476"/>
            <a:ext cx="7559675" cy="10691813"/>
          </a:xfrm>
          <a:prstGeom prst="rect">
            <a:avLst/>
          </a:prstGeom>
          <a:solidFill>
            <a:srgbClr val="DCB3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CB3B5"/>
              </a:solidFill>
            </a:endParaRPr>
          </a:p>
        </p:txBody>
      </p: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61BB07F2-B120-3375-4121-4323D4C5ECD5}"/>
              </a:ext>
            </a:extLst>
          </p:cNvPr>
          <p:cNvGrpSpPr/>
          <p:nvPr/>
        </p:nvGrpSpPr>
        <p:grpSpPr>
          <a:xfrm>
            <a:off x="608846" y="9527667"/>
            <a:ext cx="4404254" cy="695623"/>
            <a:chOff x="608846" y="9527667"/>
            <a:chExt cx="4404254" cy="695623"/>
          </a:xfrm>
          <a:solidFill>
            <a:srgbClr val="CA475D"/>
          </a:solidFill>
        </p:grpSpPr>
        <p:sp>
          <p:nvSpPr>
            <p:cNvPr id="96" name="四角形: 角を丸くする 95">
              <a:extLst>
                <a:ext uri="{FF2B5EF4-FFF2-40B4-BE49-F238E27FC236}">
                  <a16:creationId xmlns:a16="http://schemas.microsoft.com/office/drawing/2014/main" id="{B2D040D3-6CE9-017B-22B9-1B6CB88861B2}"/>
                </a:ext>
              </a:extLst>
            </p:cNvPr>
            <p:cNvSpPr/>
            <p:nvPr/>
          </p:nvSpPr>
          <p:spPr>
            <a:xfrm>
              <a:off x="3264649" y="9527667"/>
              <a:ext cx="1748451" cy="695623"/>
            </a:xfrm>
            <a:custGeom>
              <a:avLst/>
              <a:gdLst>
                <a:gd name="connsiteX0" fmla="*/ 0 w 1797115"/>
                <a:gd name="connsiteY0" fmla="*/ 40604 h 684604"/>
                <a:gd name="connsiteX1" fmla="*/ 40604 w 1797115"/>
                <a:gd name="connsiteY1" fmla="*/ 0 h 684604"/>
                <a:gd name="connsiteX2" fmla="*/ 1756511 w 1797115"/>
                <a:gd name="connsiteY2" fmla="*/ 0 h 684604"/>
                <a:gd name="connsiteX3" fmla="*/ 1797115 w 1797115"/>
                <a:gd name="connsiteY3" fmla="*/ 40604 h 684604"/>
                <a:gd name="connsiteX4" fmla="*/ 1797115 w 1797115"/>
                <a:gd name="connsiteY4" fmla="*/ 644000 h 684604"/>
                <a:gd name="connsiteX5" fmla="*/ 1756511 w 1797115"/>
                <a:gd name="connsiteY5" fmla="*/ 684604 h 684604"/>
                <a:gd name="connsiteX6" fmla="*/ 40604 w 1797115"/>
                <a:gd name="connsiteY6" fmla="*/ 684604 h 684604"/>
                <a:gd name="connsiteX7" fmla="*/ 0 w 1797115"/>
                <a:gd name="connsiteY7" fmla="*/ 644000 h 684604"/>
                <a:gd name="connsiteX8" fmla="*/ 0 w 1797115"/>
                <a:gd name="connsiteY8" fmla="*/ 40604 h 684604"/>
                <a:gd name="connsiteX0" fmla="*/ 0 w 1797115"/>
                <a:gd name="connsiteY0" fmla="*/ 46606 h 690606"/>
                <a:gd name="connsiteX1" fmla="*/ 454786 w 1797115"/>
                <a:gd name="connsiteY1" fmla="*/ 0 h 690606"/>
                <a:gd name="connsiteX2" fmla="*/ 1756511 w 1797115"/>
                <a:gd name="connsiteY2" fmla="*/ 6002 h 690606"/>
                <a:gd name="connsiteX3" fmla="*/ 1797115 w 1797115"/>
                <a:gd name="connsiteY3" fmla="*/ 46606 h 690606"/>
                <a:gd name="connsiteX4" fmla="*/ 1797115 w 1797115"/>
                <a:gd name="connsiteY4" fmla="*/ 650002 h 690606"/>
                <a:gd name="connsiteX5" fmla="*/ 1756511 w 1797115"/>
                <a:gd name="connsiteY5" fmla="*/ 690606 h 690606"/>
                <a:gd name="connsiteX6" fmla="*/ 40604 w 1797115"/>
                <a:gd name="connsiteY6" fmla="*/ 690606 h 690606"/>
                <a:gd name="connsiteX7" fmla="*/ 0 w 1797115"/>
                <a:gd name="connsiteY7" fmla="*/ 650002 h 690606"/>
                <a:gd name="connsiteX8" fmla="*/ 0 w 1797115"/>
                <a:gd name="connsiteY8" fmla="*/ 46606 h 690606"/>
                <a:gd name="connsiteX0" fmla="*/ 350153 w 1797115"/>
                <a:gd name="connsiteY0" fmla="*/ 112635 h 690606"/>
                <a:gd name="connsiteX1" fmla="*/ 454786 w 1797115"/>
                <a:gd name="connsiteY1" fmla="*/ 0 h 690606"/>
                <a:gd name="connsiteX2" fmla="*/ 1756511 w 1797115"/>
                <a:gd name="connsiteY2" fmla="*/ 6002 h 690606"/>
                <a:gd name="connsiteX3" fmla="*/ 1797115 w 1797115"/>
                <a:gd name="connsiteY3" fmla="*/ 46606 h 690606"/>
                <a:gd name="connsiteX4" fmla="*/ 1797115 w 1797115"/>
                <a:gd name="connsiteY4" fmla="*/ 650002 h 690606"/>
                <a:gd name="connsiteX5" fmla="*/ 1756511 w 1797115"/>
                <a:gd name="connsiteY5" fmla="*/ 690606 h 690606"/>
                <a:gd name="connsiteX6" fmla="*/ 40604 w 1797115"/>
                <a:gd name="connsiteY6" fmla="*/ 690606 h 690606"/>
                <a:gd name="connsiteX7" fmla="*/ 0 w 1797115"/>
                <a:gd name="connsiteY7" fmla="*/ 650002 h 690606"/>
                <a:gd name="connsiteX8" fmla="*/ 350153 w 1797115"/>
                <a:gd name="connsiteY8" fmla="*/ 112635 h 690606"/>
                <a:gd name="connsiteX0" fmla="*/ 372162 w 1797115"/>
                <a:gd name="connsiteY0" fmla="*/ 52609 h 690606"/>
                <a:gd name="connsiteX1" fmla="*/ 454786 w 1797115"/>
                <a:gd name="connsiteY1" fmla="*/ 0 h 690606"/>
                <a:gd name="connsiteX2" fmla="*/ 1756511 w 1797115"/>
                <a:gd name="connsiteY2" fmla="*/ 6002 h 690606"/>
                <a:gd name="connsiteX3" fmla="*/ 1797115 w 1797115"/>
                <a:gd name="connsiteY3" fmla="*/ 46606 h 690606"/>
                <a:gd name="connsiteX4" fmla="*/ 1797115 w 1797115"/>
                <a:gd name="connsiteY4" fmla="*/ 650002 h 690606"/>
                <a:gd name="connsiteX5" fmla="*/ 1756511 w 1797115"/>
                <a:gd name="connsiteY5" fmla="*/ 690606 h 690606"/>
                <a:gd name="connsiteX6" fmla="*/ 40604 w 1797115"/>
                <a:gd name="connsiteY6" fmla="*/ 690606 h 690606"/>
                <a:gd name="connsiteX7" fmla="*/ 0 w 1797115"/>
                <a:gd name="connsiteY7" fmla="*/ 650002 h 690606"/>
                <a:gd name="connsiteX8" fmla="*/ 372162 w 1797115"/>
                <a:gd name="connsiteY8" fmla="*/ 52609 h 690606"/>
                <a:gd name="connsiteX0" fmla="*/ 372162 w 1797115"/>
                <a:gd name="connsiteY0" fmla="*/ 52609 h 692607"/>
                <a:gd name="connsiteX1" fmla="*/ 454786 w 1797115"/>
                <a:gd name="connsiteY1" fmla="*/ 0 h 692607"/>
                <a:gd name="connsiteX2" fmla="*/ 1756511 w 1797115"/>
                <a:gd name="connsiteY2" fmla="*/ 6002 h 692607"/>
                <a:gd name="connsiteX3" fmla="*/ 1797115 w 1797115"/>
                <a:gd name="connsiteY3" fmla="*/ 46606 h 692607"/>
                <a:gd name="connsiteX4" fmla="*/ 1797115 w 1797115"/>
                <a:gd name="connsiteY4" fmla="*/ 650002 h 692607"/>
                <a:gd name="connsiteX5" fmla="*/ 1756511 w 1797115"/>
                <a:gd name="connsiteY5" fmla="*/ 690606 h 692607"/>
                <a:gd name="connsiteX6" fmla="*/ 100630 w 1797115"/>
                <a:gd name="connsiteY6" fmla="*/ 692607 h 692607"/>
                <a:gd name="connsiteX7" fmla="*/ 0 w 1797115"/>
                <a:gd name="connsiteY7" fmla="*/ 650002 h 692607"/>
                <a:gd name="connsiteX8" fmla="*/ 372162 w 1797115"/>
                <a:gd name="connsiteY8" fmla="*/ 52609 h 692607"/>
                <a:gd name="connsiteX0" fmla="*/ 326142 w 1751095"/>
                <a:gd name="connsiteY0" fmla="*/ 52609 h 692607"/>
                <a:gd name="connsiteX1" fmla="*/ 408766 w 1751095"/>
                <a:gd name="connsiteY1" fmla="*/ 0 h 692607"/>
                <a:gd name="connsiteX2" fmla="*/ 1710491 w 1751095"/>
                <a:gd name="connsiteY2" fmla="*/ 6002 h 692607"/>
                <a:gd name="connsiteX3" fmla="*/ 1751095 w 1751095"/>
                <a:gd name="connsiteY3" fmla="*/ 46606 h 692607"/>
                <a:gd name="connsiteX4" fmla="*/ 1751095 w 1751095"/>
                <a:gd name="connsiteY4" fmla="*/ 650002 h 692607"/>
                <a:gd name="connsiteX5" fmla="*/ 1710491 w 1751095"/>
                <a:gd name="connsiteY5" fmla="*/ 690606 h 692607"/>
                <a:gd name="connsiteX6" fmla="*/ 54610 w 1751095"/>
                <a:gd name="connsiteY6" fmla="*/ 692607 h 692607"/>
                <a:gd name="connsiteX7" fmla="*/ 0 w 1751095"/>
                <a:gd name="connsiteY7" fmla="*/ 583973 h 692607"/>
                <a:gd name="connsiteX8" fmla="*/ 326142 w 1751095"/>
                <a:gd name="connsiteY8" fmla="*/ 52609 h 692607"/>
                <a:gd name="connsiteX0" fmla="*/ 346123 w 1771076"/>
                <a:gd name="connsiteY0" fmla="*/ 52609 h 692607"/>
                <a:gd name="connsiteX1" fmla="*/ 428747 w 1771076"/>
                <a:gd name="connsiteY1" fmla="*/ 0 h 692607"/>
                <a:gd name="connsiteX2" fmla="*/ 1730472 w 1771076"/>
                <a:gd name="connsiteY2" fmla="*/ 6002 h 692607"/>
                <a:gd name="connsiteX3" fmla="*/ 1771076 w 1771076"/>
                <a:gd name="connsiteY3" fmla="*/ 46606 h 692607"/>
                <a:gd name="connsiteX4" fmla="*/ 1771076 w 1771076"/>
                <a:gd name="connsiteY4" fmla="*/ 650002 h 692607"/>
                <a:gd name="connsiteX5" fmla="*/ 1730472 w 1771076"/>
                <a:gd name="connsiteY5" fmla="*/ 690606 h 692607"/>
                <a:gd name="connsiteX6" fmla="*/ 74591 w 1771076"/>
                <a:gd name="connsiteY6" fmla="*/ 692607 h 692607"/>
                <a:gd name="connsiteX7" fmla="*/ 19981 w 1771076"/>
                <a:gd name="connsiteY7" fmla="*/ 583973 h 692607"/>
                <a:gd name="connsiteX8" fmla="*/ 346123 w 1771076"/>
                <a:gd name="connsiteY8" fmla="*/ 52609 h 692607"/>
                <a:gd name="connsiteX0" fmla="*/ 279249 w 1704202"/>
                <a:gd name="connsiteY0" fmla="*/ 52609 h 705226"/>
                <a:gd name="connsiteX1" fmla="*/ 361873 w 1704202"/>
                <a:gd name="connsiteY1" fmla="*/ 0 h 705226"/>
                <a:gd name="connsiteX2" fmla="*/ 1663598 w 1704202"/>
                <a:gd name="connsiteY2" fmla="*/ 6002 h 705226"/>
                <a:gd name="connsiteX3" fmla="*/ 1704202 w 1704202"/>
                <a:gd name="connsiteY3" fmla="*/ 46606 h 705226"/>
                <a:gd name="connsiteX4" fmla="*/ 1704202 w 1704202"/>
                <a:gd name="connsiteY4" fmla="*/ 650002 h 705226"/>
                <a:gd name="connsiteX5" fmla="*/ 1663598 w 1704202"/>
                <a:gd name="connsiteY5" fmla="*/ 690606 h 705226"/>
                <a:gd name="connsiteX6" fmla="*/ 7717 w 1704202"/>
                <a:gd name="connsiteY6" fmla="*/ 692607 h 705226"/>
                <a:gd name="connsiteX7" fmla="*/ 73160 w 1704202"/>
                <a:gd name="connsiteY7" fmla="*/ 643999 h 705226"/>
                <a:gd name="connsiteX8" fmla="*/ 279249 w 1704202"/>
                <a:gd name="connsiteY8" fmla="*/ 52609 h 705226"/>
                <a:gd name="connsiteX0" fmla="*/ 316973 w 1741926"/>
                <a:gd name="connsiteY0" fmla="*/ 52609 h 693544"/>
                <a:gd name="connsiteX1" fmla="*/ 399597 w 1741926"/>
                <a:gd name="connsiteY1" fmla="*/ 0 h 693544"/>
                <a:gd name="connsiteX2" fmla="*/ 1701322 w 1741926"/>
                <a:gd name="connsiteY2" fmla="*/ 6002 h 693544"/>
                <a:gd name="connsiteX3" fmla="*/ 1741926 w 1741926"/>
                <a:gd name="connsiteY3" fmla="*/ 46606 h 693544"/>
                <a:gd name="connsiteX4" fmla="*/ 1741926 w 1741926"/>
                <a:gd name="connsiteY4" fmla="*/ 650002 h 693544"/>
                <a:gd name="connsiteX5" fmla="*/ 1701322 w 1741926"/>
                <a:gd name="connsiteY5" fmla="*/ 690606 h 693544"/>
                <a:gd name="connsiteX6" fmla="*/ 45441 w 1741926"/>
                <a:gd name="connsiteY6" fmla="*/ 692607 h 693544"/>
                <a:gd name="connsiteX7" fmla="*/ 26847 w 1741926"/>
                <a:gd name="connsiteY7" fmla="*/ 609984 h 693544"/>
                <a:gd name="connsiteX8" fmla="*/ 316973 w 1741926"/>
                <a:gd name="connsiteY8" fmla="*/ 52609 h 693544"/>
                <a:gd name="connsiteX0" fmla="*/ 312529 w 1737482"/>
                <a:gd name="connsiteY0" fmla="*/ 52609 h 692607"/>
                <a:gd name="connsiteX1" fmla="*/ 395153 w 1737482"/>
                <a:gd name="connsiteY1" fmla="*/ 0 h 692607"/>
                <a:gd name="connsiteX2" fmla="*/ 1696878 w 1737482"/>
                <a:gd name="connsiteY2" fmla="*/ 6002 h 692607"/>
                <a:gd name="connsiteX3" fmla="*/ 1737482 w 1737482"/>
                <a:gd name="connsiteY3" fmla="*/ 46606 h 692607"/>
                <a:gd name="connsiteX4" fmla="*/ 1737482 w 1737482"/>
                <a:gd name="connsiteY4" fmla="*/ 650002 h 692607"/>
                <a:gd name="connsiteX5" fmla="*/ 1696878 w 1737482"/>
                <a:gd name="connsiteY5" fmla="*/ 690606 h 692607"/>
                <a:gd name="connsiteX6" fmla="*/ 40997 w 1737482"/>
                <a:gd name="connsiteY6" fmla="*/ 692607 h 692607"/>
                <a:gd name="connsiteX7" fmla="*/ 22403 w 1737482"/>
                <a:gd name="connsiteY7" fmla="*/ 609984 h 692607"/>
                <a:gd name="connsiteX8" fmla="*/ 312529 w 1737482"/>
                <a:gd name="connsiteY8" fmla="*/ 52609 h 692607"/>
                <a:gd name="connsiteX0" fmla="*/ 326742 w 1751695"/>
                <a:gd name="connsiteY0" fmla="*/ 52609 h 694478"/>
                <a:gd name="connsiteX1" fmla="*/ 409366 w 1751695"/>
                <a:gd name="connsiteY1" fmla="*/ 0 h 694478"/>
                <a:gd name="connsiteX2" fmla="*/ 1711091 w 1751695"/>
                <a:gd name="connsiteY2" fmla="*/ 6002 h 694478"/>
                <a:gd name="connsiteX3" fmla="*/ 1751695 w 1751695"/>
                <a:gd name="connsiteY3" fmla="*/ 46606 h 694478"/>
                <a:gd name="connsiteX4" fmla="*/ 1751695 w 1751695"/>
                <a:gd name="connsiteY4" fmla="*/ 650002 h 694478"/>
                <a:gd name="connsiteX5" fmla="*/ 1711091 w 1751695"/>
                <a:gd name="connsiteY5" fmla="*/ 690606 h 694478"/>
                <a:gd name="connsiteX6" fmla="*/ 55210 w 1751695"/>
                <a:gd name="connsiteY6" fmla="*/ 692607 h 694478"/>
                <a:gd name="connsiteX7" fmla="*/ 18608 w 1751695"/>
                <a:gd name="connsiteY7" fmla="*/ 635995 h 694478"/>
                <a:gd name="connsiteX8" fmla="*/ 326742 w 1751695"/>
                <a:gd name="connsiteY8" fmla="*/ 52609 h 694478"/>
                <a:gd name="connsiteX0" fmla="*/ 323498 w 1748451"/>
                <a:gd name="connsiteY0" fmla="*/ 52609 h 697624"/>
                <a:gd name="connsiteX1" fmla="*/ 406122 w 1748451"/>
                <a:gd name="connsiteY1" fmla="*/ 0 h 697624"/>
                <a:gd name="connsiteX2" fmla="*/ 1707847 w 1748451"/>
                <a:gd name="connsiteY2" fmla="*/ 6002 h 697624"/>
                <a:gd name="connsiteX3" fmla="*/ 1748451 w 1748451"/>
                <a:gd name="connsiteY3" fmla="*/ 46606 h 697624"/>
                <a:gd name="connsiteX4" fmla="*/ 1748451 w 1748451"/>
                <a:gd name="connsiteY4" fmla="*/ 650002 h 697624"/>
                <a:gd name="connsiteX5" fmla="*/ 1707847 w 1748451"/>
                <a:gd name="connsiteY5" fmla="*/ 690606 h 697624"/>
                <a:gd name="connsiteX6" fmla="*/ 73976 w 1748451"/>
                <a:gd name="connsiteY6" fmla="*/ 696609 h 697624"/>
                <a:gd name="connsiteX7" fmla="*/ 15364 w 1748451"/>
                <a:gd name="connsiteY7" fmla="*/ 635995 h 697624"/>
                <a:gd name="connsiteX8" fmla="*/ 323498 w 1748451"/>
                <a:gd name="connsiteY8" fmla="*/ 52609 h 697624"/>
                <a:gd name="connsiteX0" fmla="*/ 323498 w 1748451"/>
                <a:gd name="connsiteY0" fmla="*/ 50608 h 695623"/>
                <a:gd name="connsiteX1" fmla="*/ 394117 w 1748451"/>
                <a:gd name="connsiteY1" fmla="*/ 0 h 695623"/>
                <a:gd name="connsiteX2" fmla="*/ 1707847 w 1748451"/>
                <a:gd name="connsiteY2" fmla="*/ 4001 h 695623"/>
                <a:gd name="connsiteX3" fmla="*/ 1748451 w 1748451"/>
                <a:gd name="connsiteY3" fmla="*/ 44605 h 695623"/>
                <a:gd name="connsiteX4" fmla="*/ 1748451 w 1748451"/>
                <a:gd name="connsiteY4" fmla="*/ 648001 h 695623"/>
                <a:gd name="connsiteX5" fmla="*/ 1707847 w 1748451"/>
                <a:gd name="connsiteY5" fmla="*/ 688605 h 695623"/>
                <a:gd name="connsiteX6" fmla="*/ 73976 w 1748451"/>
                <a:gd name="connsiteY6" fmla="*/ 694608 h 695623"/>
                <a:gd name="connsiteX7" fmla="*/ 15364 w 1748451"/>
                <a:gd name="connsiteY7" fmla="*/ 633994 h 695623"/>
                <a:gd name="connsiteX8" fmla="*/ 323498 w 1748451"/>
                <a:gd name="connsiteY8" fmla="*/ 50608 h 695623"/>
                <a:gd name="connsiteX0" fmla="*/ 311493 w 1748451"/>
                <a:gd name="connsiteY0" fmla="*/ 54610 h 695623"/>
                <a:gd name="connsiteX1" fmla="*/ 394117 w 1748451"/>
                <a:gd name="connsiteY1" fmla="*/ 0 h 695623"/>
                <a:gd name="connsiteX2" fmla="*/ 1707847 w 1748451"/>
                <a:gd name="connsiteY2" fmla="*/ 4001 h 695623"/>
                <a:gd name="connsiteX3" fmla="*/ 1748451 w 1748451"/>
                <a:gd name="connsiteY3" fmla="*/ 44605 h 695623"/>
                <a:gd name="connsiteX4" fmla="*/ 1748451 w 1748451"/>
                <a:gd name="connsiteY4" fmla="*/ 648001 h 695623"/>
                <a:gd name="connsiteX5" fmla="*/ 1707847 w 1748451"/>
                <a:gd name="connsiteY5" fmla="*/ 688605 h 695623"/>
                <a:gd name="connsiteX6" fmla="*/ 73976 w 1748451"/>
                <a:gd name="connsiteY6" fmla="*/ 694608 h 695623"/>
                <a:gd name="connsiteX7" fmla="*/ 15364 w 1748451"/>
                <a:gd name="connsiteY7" fmla="*/ 633994 h 695623"/>
                <a:gd name="connsiteX8" fmla="*/ 311493 w 1748451"/>
                <a:gd name="connsiteY8" fmla="*/ 54610 h 695623"/>
                <a:gd name="connsiteX0" fmla="*/ 311493 w 1748451"/>
                <a:gd name="connsiteY0" fmla="*/ 65004 h 706017"/>
                <a:gd name="connsiteX1" fmla="*/ 394117 w 1748451"/>
                <a:gd name="connsiteY1" fmla="*/ 10394 h 706017"/>
                <a:gd name="connsiteX2" fmla="*/ 1707847 w 1748451"/>
                <a:gd name="connsiteY2" fmla="*/ 14395 h 706017"/>
                <a:gd name="connsiteX3" fmla="*/ 1748451 w 1748451"/>
                <a:gd name="connsiteY3" fmla="*/ 54999 h 706017"/>
                <a:gd name="connsiteX4" fmla="*/ 1748451 w 1748451"/>
                <a:gd name="connsiteY4" fmla="*/ 658395 h 706017"/>
                <a:gd name="connsiteX5" fmla="*/ 1707847 w 1748451"/>
                <a:gd name="connsiteY5" fmla="*/ 698999 h 706017"/>
                <a:gd name="connsiteX6" fmla="*/ 73976 w 1748451"/>
                <a:gd name="connsiteY6" fmla="*/ 705002 h 706017"/>
                <a:gd name="connsiteX7" fmla="*/ 15364 w 1748451"/>
                <a:gd name="connsiteY7" fmla="*/ 644388 h 706017"/>
                <a:gd name="connsiteX8" fmla="*/ 311493 w 1748451"/>
                <a:gd name="connsiteY8" fmla="*/ 65004 h 706017"/>
                <a:gd name="connsiteX0" fmla="*/ 311493 w 1748451"/>
                <a:gd name="connsiteY0" fmla="*/ 54610 h 695623"/>
                <a:gd name="connsiteX1" fmla="*/ 394117 w 1748451"/>
                <a:gd name="connsiteY1" fmla="*/ 0 h 695623"/>
                <a:gd name="connsiteX2" fmla="*/ 1707847 w 1748451"/>
                <a:gd name="connsiteY2" fmla="*/ 4001 h 695623"/>
                <a:gd name="connsiteX3" fmla="*/ 1748451 w 1748451"/>
                <a:gd name="connsiteY3" fmla="*/ 44605 h 695623"/>
                <a:gd name="connsiteX4" fmla="*/ 1748451 w 1748451"/>
                <a:gd name="connsiteY4" fmla="*/ 648001 h 695623"/>
                <a:gd name="connsiteX5" fmla="*/ 1707847 w 1748451"/>
                <a:gd name="connsiteY5" fmla="*/ 688605 h 695623"/>
                <a:gd name="connsiteX6" fmla="*/ 73976 w 1748451"/>
                <a:gd name="connsiteY6" fmla="*/ 694608 h 695623"/>
                <a:gd name="connsiteX7" fmla="*/ 15364 w 1748451"/>
                <a:gd name="connsiteY7" fmla="*/ 633994 h 695623"/>
                <a:gd name="connsiteX8" fmla="*/ 311493 w 1748451"/>
                <a:gd name="connsiteY8" fmla="*/ 54610 h 695623"/>
                <a:gd name="connsiteX0" fmla="*/ 315303 w 1748451"/>
                <a:gd name="connsiteY0" fmla="*/ 37465 h 695623"/>
                <a:gd name="connsiteX1" fmla="*/ 394117 w 1748451"/>
                <a:gd name="connsiteY1" fmla="*/ 0 h 695623"/>
                <a:gd name="connsiteX2" fmla="*/ 1707847 w 1748451"/>
                <a:gd name="connsiteY2" fmla="*/ 4001 h 695623"/>
                <a:gd name="connsiteX3" fmla="*/ 1748451 w 1748451"/>
                <a:gd name="connsiteY3" fmla="*/ 44605 h 695623"/>
                <a:gd name="connsiteX4" fmla="*/ 1748451 w 1748451"/>
                <a:gd name="connsiteY4" fmla="*/ 648001 h 695623"/>
                <a:gd name="connsiteX5" fmla="*/ 1707847 w 1748451"/>
                <a:gd name="connsiteY5" fmla="*/ 688605 h 695623"/>
                <a:gd name="connsiteX6" fmla="*/ 73976 w 1748451"/>
                <a:gd name="connsiteY6" fmla="*/ 694608 h 695623"/>
                <a:gd name="connsiteX7" fmla="*/ 15364 w 1748451"/>
                <a:gd name="connsiteY7" fmla="*/ 633994 h 695623"/>
                <a:gd name="connsiteX8" fmla="*/ 315303 w 1748451"/>
                <a:gd name="connsiteY8" fmla="*/ 37465 h 695623"/>
                <a:gd name="connsiteX0" fmla="*/ 315303 w 1748451"/>
                <a:gd name="connsiteY0" fmla="*/ 37465 h 695623"/>
                <a:gd name="connsiteX1" fmla="*/ 394117 w 1748451"/>
                <a:gd name="connsiteY1" fmla="*/ 0 h 695623"/>
                <a:gd name="connsiteX2" fmla="*/ 1707847 w 1748451"/>
                <a:gd name="connsiteY2" fmla="*/ 4001 h 695623"/>
                <a:gd name="connsiteX3" fmla="*/ 1748451 w 1748451"/>
                <a:gd name="connsiteY3" fmla="*/ 44605 h 695623"/>
                <a:gd name="connsiteX4" fmla="*/ 1748451 w 1748451"/>
                <a:gd name="connsiteY4" fmla="*/ 648001 h 695623"/>
                <a:gd name="connsiteX5" fmla="*/ 1707847 w 1748451"/>
                <a:gd name="connsiteY5" fmla="*/ 688605 h 695623"/>
                <a:gd name="connsiteX6" fmla="*/ 73976 w 1748451"/>
                <a:gd name="connsiteY6" fmla="*/ 694608 h 695623"/>
                <a:gd name="connsiteX7" fmla="*/ 15364 w 1748451"/>
                <a:gd name="connsiteY7" fmla="*/ 633994 h 695623"/>
                <a:gd name="connsiteX8" fmla="*/ 315303 w 1748451"/>
                <a:gd name="connsiteY8" fmla="*/ 37465 h 695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451" h="695623">
                  <a:moveTo>
                    <a:pt x="315303" y="37465"/>
                  </a:moveTo>
                  <a:cubicBezTo>
                    <a:pt x="345326" y="2940"/>
                    <a:pt x="371692" y="0"/>
                    <a:pt x="394117" y="0"/>
                  </a:cubicBezTo>
                  <a:lnTo>
                    <a:pt x="1707847" y="4001"/>
                  </a:lnTo>
                  <a:cubicBezTo>
                    <a:pt x="1730272" y="4001"/>
                    <a:pt x="1748451" y="22180"/>
                    <a:pt x="1748451" y="44605"/>
                  </a:cubicBezTo>
                  <a:lnTo>
                    <a:pt x="1748451" y="648001"/>
                  </a:lnTo>
                  <a:cubicBezTo>
                    <a:pt x="1748451" y="670426"/>
                    <a:pt x="1730272" y="688605"/>
                    <a:pt x="1707847" y="688605"/>
                  </a:cubicBezTo>
                  <a:lnTo>
                    <a:pt x="73976" y="694608"/>
                  </a:lnTo>
                  <a:cubicBezTo>
                    <a:pt x="51551" y="694608"/>
                    <a:pt x="-34657" y="708441"/>
                    <a:pt x="15364" y="633994"/>
                  </a:cubicBezTo>
                  <a:lnTo>
                    <a:pt x="315303" y="374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A87FA54-2ABA-89F2-61F6-21ABC897E9E6}"/>
                </a:ext>
              </a:extLst>
            </p:cNvPr>
            <p:cNvSpPr/>
            <p:nvPr/>
          </p:nvSpPr>
          <p:spPr>
            <a:xfrm>
              <a:off x="608846" y="9532834"/>
              <a:ext cx="2895286" cy="689772"/>
            </a:xfrm>
            <a:custGeom>
              <a:avLst/>
              <a:gdLst>
                <a:gd name="connsiteX0" fmla="*/ 0 w 2888912"/>
                <a:gd name="connsiteY0" fmla="*/ 45812 h 687867"/>
                <a:gd name="connsiteX1" fmla="*/ 45812 w 2888912"/>
                <a:gd name="connsiteY1" fmla="*/ 0 h 687867"/>
                <a:gd name="connsiteX2" fmla="*/ 2843100 w 2888912"/>
                <a:gd name="connsiteY2" fmla="*/ 0 h 687867"/>
                <a:gd name="connsiteX3" fmla="*/ 2888912 w 2888912"/>
                <a:gd name="connsiteY3" fmla="*/ 45812 h 687867"/>
                <a:gd name="connsiteX4" fmla="*/ 2888912 w 2888912"/>
                <a:gd name="connsiteY4" fmla="*/ 642055 h 687867"/>
                <a:gd name="connsiteX5" fmla="*/ 2843100 w 2888912"/>
                <a:gd name="connsiteY5" fmla="*/ 687867 h 687867"/>
                <a:gd name="connsiteX6" fmla="*/ 45812 w 2888912"/>
                <a:gd name="connsiteY6" fmla="*/ 687867 h 687867"/>
                <a:gd name="connsiteX7" fmla="*/ 0 w 2888912"/>
                <a:gd name="connsiteY7" fmla="*/ 642055 h 687867"/>
                <a:gd name="connsiteX8" fmla="*/ 0 w 2888912"/>
                <a:gd name="connsiteY8" fmla="*/ 45812 h 687867"/>
                <a:gd name="connsiteX0" fmla="*/ 0 w 3051532"/>
                <a:gd name="connsiteY0" fmla="*/ 45812 h 687867"/>
                <a:gd name="connsiteX1" fmla="*/ 45812 w 3051532"/>
                <a:gd name="connsiteY1" fmla="*/ 0 h 687867"/>
                <a:gd name="connsiteX2" fmla="*/ 2843100 w 3051532"/>
                <a:gd name="connsiteY2" fmla="*/ 0 h 687867"/>
                <a:gd name="connsiteX3" fmla="*/ 2888912 w 3051532"/>
                <a:gd name="connsiteY3" fmla="*/ 45812 h 687867"/>
                <a:gd name="connsiteX4" fmla="*/ 2888912 w 3051532"/>
                <a:gd name="connsiteY4" fmla="*/ 642055 h 687867"/>
                <a:gd name="connsiteX5" fmla="*/ 3049162 w 3051532"/>
                <a:gd name="connsiteY5" fmla="*/ 681427 h 687867"/>
                <a:gd name="connsiteX6" fmla="*/ 45812 w 3051532"/>
                <a:gd name="connsiteY6" fmla="*/ 687867 h 687867"/>
                <a:gd name="connsiteX7" fmla="*/ 0 w 3051532"/>
                <a:gd name="connsiteY7" fmla="*/ 642055 h 687867"/>
                <a:gd name="connsiteX8" fmla="*/ 0 w 3051532"/>
                <a:gd name="connsiteY8" fmla="*/ 45812 h 687867"/>
                <a:gd name="connsiteX0" fmla="*/ 0 w 2888912"/>
                <a:gd name="connsiteY0" fmla="*/ 45812 h 687867"/>
                <a:gd name="connsiteX1" fmla="*/ 45812 w 2888912"/>
                <a:gd name="connsiteY1" fmla="*/ 0 h 687867"/>
                <a:gd name="connsiteX2" fmla="*/ 2843100 w 2888912"/>
                <a:gd name="connsiteY2" fmla="*/ 0 h 687867"/>
                <a:gd name="connsiteX3" fmla="*/ 2888912 w 2888912"/>
                <a:gd name="connsiteY3" fmla="*/ 45812 h 687867"/>
                <a:gd name="connsiteX4" fmla="*/ 2888912 w 2888912"/>
                <a:gd name="connsiteY4" fmla="*/ 642055 h 687867"/>
                <a:gd name="connsiteX5" fmla="*/ 2517909 w 2888912"/>
                <a:gd name="connsiteY5" fmla="*/ 681427 h 687867"/>
                <a:gd name="connsiteX6" fmla="*/ 45812 w 2888912"/>
                <a:gd name="connsiteY6" fmla="*/ 687867 h 687867"/>
                <a:gd name="connsiteX7" fmla="*/ 0 w 2888912"/>
                <a:gd name="connsiteY7" fmla="*/ 642055 h 687867"/>
                <a:gd name="connsiteX8" fmla="*/ 0 w 2888912"/>
                <a:gd name="connsiteY8" fmla="*/ 45812 h 687867"/>
                <a:gd name="connsiteX0" fmla="*/ 0 w 2888912"/>
                <a:gd name="connsiteY0" fmla="*/ 45812 h 687867"/>
                <a:gd name="connsiteX1" fmla="*/ 45812 w 2888912"/>
                <a:gd name="connsiteY1" fmla="*/ 0 h 687867"/>
                <a:gd name="connsiteX2" fmla="*/ 2843100 w 2888912"/>
                <a:gd name="connsiteY2" fmla="*/ 0 h 687867"/>
                <a:gd name="connsiteX3" fmla="*/ 2888912 w 2888912"/>
                <a:gd name="connsiteY3" fmla="*/ 45812 h 687867"/>
                <a:gd name="connsiteX4" fmla="*/ 2592697 w 2888912"/>
                <a:gd name="connsiteY4" fmla="*/ 638835 h 687867"/>
                <a:gd name="connsiteX5" fmla="*/ 2517909 w 2888912"/>
                <a:gd name="connsiteY5" fmla="*/ 681427 h 687867"/>
                <a:gd name="connsiteX6" fmla="*/ 45812 w 2888912"/>
                <a:gd name="connsiteY6" fmla="*/ 687867 h 687867"/>
                <a:gd name="connsiteX7" fmla="*/ 0 w 2888912"/>
                <a:gd name="connsiteY7" fmla="*/ 642055 h 687867"/>
                <a:gd name="connsiteX8" fmla="*/ 0 w 2888912"/>
                <a:gd name="connsiteY8" fmla="*/ 45812 h 687867"/>
                <a:gd name="connsiteX0" fmla="*/ 0 w 2888912"/>
                <a:gd name="connsiteY0" fmla="*/ 45812 h 687867"/>
                <a:gd name="connsiteX1" fmla="*/ 45812 w 2888912"/>
                <a:gd name="connsiteY1" fmla="*/ 0 h 687867"/>
                <a:gd name="connsiteX2" fmla="*/ 2843100 w 2888912"/>
                <a:gd name="connsiteY2" fmla="*/ 0 h 687867"/>
                <a:gd name="connsiteX3" fmla="*/ 2888912 w 2888912"/>
                <a:gd name="connsiteY3" fmla="*/ 45812 h 687867"/>
                <a:gd name="connsiteX4" fmla="*/ 2592697 w 2888912"/>
                <a:gd name="connsiteY4" fmla="*/ 638835 h 687867"/>
                <a:gd name="connsiteX5" fmla="*/ 2517909 w 2888912"/>
                <a:gd name="connsiteY5" fmla="*/ 681427 h 687867"/>
                <a:gd name="connsiteX6" fmla="*/ 45812 w 2888912"/>
                <a:gd name="connsiteY6" fmla="*/ 687867 h 687867"/>
                <a:gd name="connsiteX7" fmla="*/ 0 w 2888912"/>
                <a:gd name="connsiteY7" fmla="*/ 642055 h 687867"/>
                <a:gd name="connsiteX8" fmla="*/ 0 w 2888912"/>
                <a:gd name="connsiteY8" fmla="*/ 45812 h 687867"/>
                <a:gd name="connsiteX0" fmla="*/ 0 w 2902985"/>
                <a:gd name="connsiteY0" fmla="*/ 51527 h 693582"/>
                <a:gd name="connsiteX1" fmla="*/ 45812 w 2902985"/>
                <a:gd name="connsiteY1" fmla="*/ 5715 h 693582"/>
                <a:gd name="connsiteX2" fmla="*/ 2892630 w 2902985"/>
                <a:gd name="connsiteY2" fmla="*/ 0 h 693582"/>
                <a:gd name="connsiteX3" fmla="*/ 2888912 w 2902985"/>
                <a:gd name="connsiteY3" fmla="*/ 51527 h 693582"/>
                <a:gd name="connsiteX4" fmla="*/ 2592697 w 2902985"/>
                <a:gd name="connsiteY4" fmla="*/ 644550 h 693582"/>
                <a:gd name="connsiteX5" fmla="*/ 2517909 w 2902985"/>
                <a:gd name="connsiteY5" fmla="*/ 687142 h 693582"/>
                <a:gd name="connsiteX6" fmla="*/ 45812 w 2902985"/>
                <a:gd name="connsiteY6" fmla="*/ 693582 h 693582"/>
                <a:gd name="connsiteX7" fmla="*/ 0 w 2902985"/>
                <a:gd name="connsiteY7" fmla="*/ 647770 h 693582"/>
                <a:gd name="connsiteX8" fmla="*/ 0 w 2902985"/>
                <a:gd name="connsiteY8" fmla="*/ 51527 h 693582"/>
                <a:gd name="connsiteX0" fmla="*/ 0 w 2889181"/>
                <a:gd name="connsiteY0" fmla="*/ 47717 h 689772"/>
                <a:gd name="connsiteX1" fmla="*/ 45812 w 2889181"/>
                <a:gd name="connsiteY1" fmla="*/ 1905 h 689772"/>
                <a:gd name="connsiteX2" fmla="*/ 2867865 w 2889181"/>
                <a:gd name="connsiteY2" fmla="*/ 0 h 689772"/>
                <a:gd name="connsiteX3" fmla="*/ 2888912 w 2889181"/>
                <a:gd name="connsiteY3" fmla="*/ 47717 h 689772"/>
                <a:gd name="connsiteX4" fmla="*/ 2592697 w 2889181"/>
                <a:gd name="connsiteY4" fmla="*/ 640740 h 689772"/>
                <a:gd name="connsiteX5" fmla="*/ 2517909 w 2889181"/>
                <a:gd name="connsiteY5" fmla="*/ 683332 h 689772"/>
                <a:gd name="connsiteX6" fmla="*/ 45812 w 2889181"/>
                <a:gd name="connsiteY6" fmla="*/ 689772 h 689772"/>
                <a:gd name="connsiteX7" fmla="*/ 0 w 2889181"/>
                <a:gd name="connsiteY7" fmla="*/ 643960 h 689772"/>
                <a:gd name="connsiteX8" fmla="*/ 0 w 2889181"/>
                <a:gd name="connsiteY8" fmla="*/ 47717 h 689772"/>
                <a:gd name="connsiteX0" fmla="*/ 0 w 2887667"/>
                <a:gd name="connsiteY0" fmla="*/ 47717 h 689772"/>
                <a:gd name="connsiteX1" fmla="*/ 45812 w 2887667"/>
                <a:gd name="connsiteY1" fmla="*/ 1905 h 689772"/>
                <a:gd name="connsiteX2" fmla="*/ 2867865 w 2887667"/>
                <a:gd name="connsiteY2" fmla="*/ 0 h 689772"/>
                <a:gd name="connsiteX3" fmla="*/ 2887007 w 2887667"/>
                <a:gd name="connsiteY3" fmla="*/ 47717 h 689772"/>
                <a:gd name="connsiteX4" fmla="*/ 2592697 w 2887667"/>
                <a:gd name="connsiteY4" fmla="*/ 640740 h 689772"/>
                <a:gd name="connsiteX5" fmla="*/ 2517909 w 2887667"/>
                <a:gd name="connsiteY5" fmla="*/ 683332 h 689772"/>
                <a:gd name="connsiteX6" fmla="*/ 45812 w 2887667"/>
                <a:gd name="connsiteY6" fmla="*/ 689772 h 689772"/>
                <a:gd name="connsiteX7" fmla="*/ 0 w 2887667"/>
                <a:gd name="connsiteY7" fmla="*/ 643960 h 689772"/>
                <a:gd name="connsiteX8" fmla="*/ 0 w 2887667"/>
                <a:gd name="connsiteY8" fmla="*/ 47717 h 689772"/>
                <a:gd name="connsiteX0" fmla="*/ 0 w 2895286"/>
                <a:gd name="connsiteY0" fmla="*/ 47717 h 689772"/>
                <a:gd name="connsiteX1" fmla="*/ 45812 w 2895286"/>
                <a:gd name="connsiteY1" fmla="*/ 1905 h 689772"/>
                <a:gd name="connsiteX2" fmla="*/ 2867865 w 2895286"/>
                <a:gd name="connsiteY2" fmla="*/ 0 h 689772"/>
                <a:gd name="connsiteX3" fmla="*/ 2887007 w 2895286"/>
                <a:gd name="connsiteY3" fmla="*/ 47717 h 689772"/>
                <a:gd name="connsiteX4" fmla="*/ 2592697 w 2895286"/>
                <a:gd name="connsiteY4" fmla="*/ 640740 h 689772"/>
                <a:gd name="connsiteX5" fmla="*/ 2517909 w 2895286"/>
                <a:gd name="connsiteY5" fmla="*/ 683332 h 689772"/>
                <a:gd name="connsiteX6" fmla="*/ 45812 w 2895286"/>
                <a:gd name="connsiteY6" fmla="*/ 689772 h 689772"/>
                <a:gd name="connsiteX7" fmla="*/ 0 w 2895286"/>
                <a:gd name="connsiteY7" fmla="*/ 643960 h 689772"/>
                <a:gd name="connsiteX8" fmla="*/ 0 w 2895286"/>
                <a:gd name="connsiteY8" fmla="*/ 47717 h 689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95286" h="689772">
                  <a:moveTo>
                    <a:pt x="0" y="47717"/>
                  </a:moveTo>
                  <a:cubicBezTo>
                    <a:pt x="0" y="22416"/>
                    <a:pt x="20511" y="1905"/>
                    <a:pt x="45812" y="1905"/>
                  </a:cubicBezTo>
                  <a:lnTo>
                    <a:pt x="2867865" y="0"/>
                  </a:lnTo>
                  <a:cubicBezTo>
                    <a:pt x="2893166" y="0"/>
                    <a:pt x="2904152" y="14796"/>
                    <a:pt x="2887007" y="47717"/>
                  </a:cubicBezTo>
                  <a:lnTo>
                    <a:pt x="2592697" y="640740"/>
                  </a:lnTo>
                  <a:cubicBezTo>
                    <a:pt x="2576897" y="668016"/>
                    <a:pt x="2543210" y="683332"/>
                    <a:pt x="2517909" y="683332"/>
                  </a:cubicBezTo>
                  <a:lnTo>
                    <a:pt x="45812" y="689772"/>
                  </a:lnTo>
                  <a:cubicBezTo>
                    <a:pt x="20511" y="689772"/>
                    <a:pt x="0" y="669261"/>
                    <a:pt x="0" y="643960"/>
                  </a:cubicBezTo>
                  <a:lnTo>
                    <a:pt x="0" y="4771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A51EE9EF-9A6A-F587-FB97-62B06305F1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3" y="104542"/>
            <a:ext cx="1549314" cy="51730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F4BEB0F-8149-28D0-7EE5-CE601FBDD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851"/>
            <a:ext cx="7559675" cy="3243218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321FA33-FEB7-CD70-AF0F-1BC2D55BDBC4}"/>
              </a:ext>
            </a:extLst>
          </p:cNvPr>
          <p:cNvGrpSpPr/>
          <p:nvPr/>
        </p:nvGrpSpPr>
        <p:grpSpPr>
          <a:xfrm>
            <a:off x="521312" y="891630"/>
            <a:ext cx="4413362" cy="873662"/>
            <a:chOff x="521312" y="891630"/>
            <a:chExt cx="4413362" cy="87366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A2DFB2D6-AC42-E1A6-6B96-955C6D057EFA}"/>
                </a:ext>
              </a:extLst>
            </p:cNvPr>
            <p:cNvSpPr txBox="1"/>
            <p:nvPr/>
          </p:nvSpPr>
          <p:spPr>
            <a:xfrm>
              <a:off x="521312" y="891630"/>
              <a:ext cx="2288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i="0" u="none" strike="noStrike" spc="-6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FF</a:t>
              </a:r>
              <a:r>
                <a:rPr lang="ja-JP" altLang="en-US" i="0" u="none" strike="noStrike" spc="-6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式の温風暖房機を</a:t>
              </a:r>
              <a:endParaRPr kumimoji="1" lang="ja-JP" altLang="en-US" spc="-6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74030E86-31C8-1949-229B-D6F0E8B0D4BB}"/>
                </a:ext>
              </a:extLst>
            </p:cNvPr>
            <p:cNvSpPr txBox="1"/>
            <p:nvPr/>
          </p:nvSpPr>
          <p:spPr>
            <a:xfrm>
              <a:off x="525170" y="1197012"/>
              <a:ext cx="27581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800" b="0" i="0" u="none" strike="noStrike" spc="7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買い替えるなら</a:t>
              </a:r>
              <a:endParaRPr kumimoji="1" lang="ja-JP" altLang="en-US" sz="1500" spc="-22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50C9C628-8F69-836D-973B-C02C22CE6C33}"/>
                </a:ext>
              </a:extLst>
            </p:cNvPr>
            <p:cNvSpPr txBox="1"/>
            <p:nvPr/>
          </p:nvSpPr>
          <p:spPr>
            <a:xfrm>
              <a:off x="3005147" y="934295"/>
              <a:ext cx="147425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4800" b="0" i="0" u="none" strike="noStrike" spc="-22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WG</a:t>
              </a:r>
              <a:endParaRPr lang="ja-JP" altLang="en-US" sz="4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35F2D30-DAFA-B494-720A-96E2D345E972}"/>
                </a:ext>
              </a:extLst>
            </p:cNvPr>
            <p:cNvSpPr txBox="1"/>
            <p:nvPr/>
          </p:nvSpPr>
          <p:spPr>
            <a:xfrm>
              <a:off x="4079340" y="1400881"/>
              <a:ext cx="85533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400" b="0" i="0" u="none" strike="noStrike" spc="3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シリーズ</a:t>
              </a:r>
              <a:endParaRPr lang="ja-JP" altLang="en-US" sz="1400" spc="30" dirty="0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C2B3B783-2055-52AA-7F12-92303D49DB81}"/>
              </a:ext>
            </a:extLst>
          </p:cNvPr>
          <p:cNvGrpSpPr/>
          <p:nvPr/>
        </p:nvGrpSpPr>
        <p:grpSpPr>
          <a:xfrm>
            <a:off x="533035" y="4211404"/>
            <a:ext cx="5661617" cy="4215315"/>
            <a:chOff x="533035" y="4211404"/>
            <a:chExt cx="5661617" cy="4215315"/>
          </a:xfrm>
        </p:grpSpPr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0FC60E24-8278-0C2E-AE5A-4424FACF3497}"/>
                </a:ext>
              </a:extLst>
            </p:cNvPr>
            <p:cNvSpPr/>
            <p:nvPr/>
          </p:nvSpPr>
          <p:spPr>
            <a:xfrm>
              <a:off x="533035" y="4211404"/>
              <a:ext cx="5661617" cy="4014495"/>
            </a:xfrm>
            <a:custGeom>
              <a:avLst/>
              <a:gdLst>
                <a:gd name="connsiteX0" fmla="*/ 329028 w 5661617"/>
                <a:gd name="connsiteY0" fmla="*/ 0 h 4014495"/>
                <a:gd name="connsiteX1" fmla="*/ 5332589 w 5661617"/>
                <a:gd name="connsiteY1" fmla="*/ 0 h 4014495"/>
                <a:gd name="connsiteX2" fmla="*/ 5661617 w 5661617"/>
                <a:gd name="connsiteY2" fmla="*/ 329028 h 4014495"/>
                <a:gd name="connsiteX3" fmla="*/ 5661617 w 5661617"/>
                <a:gd name="connsiteY3" fmla="*/ 875133 h 4014495"/>
                <a:gd name="connsiteX4" fmla="*/ 5463552 w 5661617"/>
                <a:gd name="connsiteY4" fmla="*/ 875133 h 4014495"/>
                <a:gd name="connsiteX5" fmla="*/ 5463552 w 5661617"/>
                <a:gd name="connsiteY5" fmla="*/ 310836 h 4014495"/>
                <a:gd name="connsiteX6" fmla="*/ 5332814 w 5661617"/>
                <a:gd name="connsiteY6" fmla="*/ 180098 h 4014495"/>
                <a:gd name="connsiteX7" fmla="*/ 333326 w 5661617"/>
                <a:gd name="connsiteY7" fmla="*/ 180098 h 4014495"/>
                <a:gd name="connsiteX8" fmla="*/ 202588 w 5661617"/>
                <a:gd name="connsiteY8" fmla="*/ 310836 h 4014495"/>
                <a:gd name="connsiteX9" fmla="*/ 202588 w 5661617"/>
                <a:gd name="connsiteY9" fmla="*/ 3687033 h 4014495"/>
                <a:gd name="connsiteX10" fmla="*/ 333326 w 5661617"/>
                <a:gd name="connsiteY10" fmla="*/ 3817771 h 4014495"/>
                <a:gd name="connsiteX11" fmla="*/ 2472112 w 5661617"/>
                <a:gd name="connsiteY11" fmla="*/ 3817771 h 4014495"/>
                <a:gd name="connsiteX12" fmla="*/ 2472112 w 5661617"/>
                <a:gd name="connsiteY12" fmla="*/ 4014495 h 4014495"/>
                <a:gd name="connsiteX13" fmla="*/ 329028 w 5661617"/>
                <a:gd name="connsiteY13" fmla="*/ 4014495 h 4014495"/>
                <a:gd name="connsiteX14" fmla="*/ 0 w 5661617"/>
                <a:gd name="connsiteY14" fmla="*/ 3685467 h 4014495"/>
                <a:gd name="connsiteX15" fmla="*/ 0 w 5661617"/>
                <a:gd name="connsiteY15" fmla="*/ 329028 h 4014495"/>
                <a:gd name="connsiteX16" fmla="*/ 329028 w 5661617"/>
                <a:gd name="connsiteY16" fmla="*/ 0 h 401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661617" h="4014495">
                  <a:moveTo>
                    <a:pt x="329028" y="0"/>
                  </a:moveTo>
                  <a:lnTo>
                    <a:pt x="5332589" y="0"/>
                  </a:lnTo>
                  <a:cubicBezTo>
                    <a:pt x="5514306" y="0"/>
                    <a:pt x="5661617" y="147311"/>
                    <a:pt x="5661617" y="329028"/>
                  </a:cubicBezTo>
                  <a:lnTo>
                    <a:pt x="5661617" y="875133"/>
                  </a:lnTo>
                  <a:lnTo>
                    <a:pt x="5463552" y="875133"/>
                  </a:lnTo>
                  <a:lnTo>
                    <a:pt x="5463552" y="310836"/>
                  </a:lnTo>
                  <a:cubicBezTo>
                    <a:pt x="5463552" y="238631"/>
                    <a:pt x="5405019" y="180098"/>
                    <a:pt x="5332814" y="180098"/>
                  </a:cubicBezTo>
                  <a:lnTo>
                    <a:pt x="333326" y="180098"/>
                  </a:lnTo>
                  <a:cubicBezTo>
                    <a:pt x="261121" y="180098"/>
                    <a:pt x="202588" y="238631"/>
                    <a:pt x="202588" y="310836"/>
                  </a:cubicBezTo>
                  <a:lnTo>
                    <a:pt x="202588" y="3687033"/>
                  </a:lnTo>
                  <a:cubicBezTo>
                    <a:pt x="202588" y="3759238"/>
                    <a:pt x="261121" y="3817771"/>
                    <a:pt x="333326" y="3817771"/>
                  </a:cubicBezTo>
                  <a:lnTo>
                    <a:pt x="2472112" y="3817771"/>
                  </a:lnTo>
                  <a:lnTo>
                    <a:pt x="2472112" y="4014495"/>
                  </a:lnTo>
                  <a:lnTo>
                    <a:pt x="329028" y="4014495"/>
                  </a:lnTo>
                  <a:cubicBezTo>
                    <a:pt x="147311" y="4014495"/>
                    <a:pt x="0" y="3867184"/>
                    <a:pt x="0" y="3685467"/>
                  </a:cubicBezTo>
                  <a:lnTo>
                    <a:pt x="0" y="329028"/>
                  </a:lnTo>
                  <a:cubicBezTo>
                    <a:pt x="0" y="147311"/>
                    <a:pt x="147311" y="0"/>
                    <a:pt x="329028" y="0"/>
                  </a:cubicBezTo>
                  <a:close/>
                </a:path>
              </a:pathLst>
            </a:custGeom>
            <a:solidFill>
              <a:srgbClr val="ED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二等辺三角形 50">
              <a:extLst>
                <a:ext uri="{FF2B5EF4-FFF2-40B4-BE49-F238E27FC236}">
                  <a16:creationId xmlns:a16="http://schemas.microsoft.com/office/drawing/2014/main" id="{EDE49D60-75D6-991D-A1A9-203B4842FEAD}"/>
                </a:ext>
              </a:extLst>
            </p:cNvPr>
            <p:cNvSpPr/>
            <p:nvPr/>
          </p:nvSpPr>
          <p:spPr>
            <a:xfrm rot="5400000">
              <a:off x="2836302" y="7882298"/>
              <a:ext cx="584748" cy="504093"/>
            </a:xfrm>
            <a:prstGeom prst="triangle">
              <a:avLst/>
            </a:prstGeom>
            <a:solidFill>
              <a:srgbClr val="EDDA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3" name="図 72">
            <a:extLst>
              <a:ext uri="{FF2B5EF4-FFF2-40B4-BE49-F238E27FC236}">
                <a16:creationId xmlns:a16="http://schemas.microsoft.com/office/drawing/2014/main" id="{99F79694-ED02-4EE6-15BA-090B7834E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88" y="5077775"/>
            <a:ext cx="1805356" cy="1342913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B7E15AB3-B628-6226-59B4-3AEBB71075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035" y="6600701"/>
            <a:ext cx="3952972" cy="2900065"/>
          </a:xfrm>
          <a:prstGeom prst="rect">
            <a:avLst/>
          </a:prstGeom>
        </p:spPr>
      </p:pic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34E02C78-DF6C-7CB3-BC18-F1B435EEF54E}"/>
              </a:ext>
            </a:extLst>
          </p:cNvPr>
          <p:cNvGrpSpPr/>
          <p:nvPr/>
        </p:nvGrpSpPr>
        <p:grpSpPr>
          <a:xfrm>
            <a:off x="5115858" y="9462433"/>
            <a:ext cx="2138441" cy="848409"/>
            <a:chOff x="5115858" y="9462433"/>
            <a:chExt cx="2138441" cy="848409"/>
          </a:xfrm>
        </p:grpSpPr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EE6A511-24B6-7933-08C1-8E46F10F2D90}"/>
                </a:ext>
              </a:extLst>
            </p:cNvPr>
            <p:cNvGrpSpPr/>
            <p:nvPr/>
          </p:nvGrpSpPr>
          <p:grpSpPr>
            <a:xfrm>
              <a:off x="5120477" y="9541401"/>
              <a:ext cx="2133822" cy="769441"/>
              <a:chOff x="5120477" y="9541401"/>
              <a:chExt cx="2133822" cy="769441"/>
            </a:xfrm>
          </p:grpSpPr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47C2195C-1D00-0071-E62D-3C34B23FC00F}"/>
                  </a:ext>
                </a:extLst>
              </p:cNvPr>
              <p:cNvSpPr txBox="1"/>
              <p:nvPr/>
            </p:nvSpPr>
            <p:spPr>
              <a:xfrm>
                <a:off x="6148100" y="9871442"/>
                <a:ext cx="11061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800" b="1" i="0" u="none" strike="noStrike" spc="3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シリーズ</a:t>
                </a:r>
                <a:endParaRPr kumimoji="1" lang="ja-JP" altLang="en-US" spc="3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5236605E-5FAC-7D0B-724D-267C3A831EB6}"/>
                  </a:ext>
                </a:extLst>
              </p:cNvPr>
              <p:cNvSpPr txBox="1"/>
              <p:nvPr/>
            </p:nvSpPr>
            <p:spPr>
              <a:xfrm>
                <a:off x="5120477" y="9541401"/>
                <a:ext cx="122006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4400" b="0" i="0" u="none" strike="noStrike" baseline="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WG</a:t>
                </a:r>
                <a:endParaRPr kumimoji="1" lang="ja-JP" altLang="en-US" sz="44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198A5BA3-1EA0-2DF5-2CF8-63A4EF3DF658}"/>
                </a:ext>
              </a:extLst>
            </p:cNvPr>
            <p:cNvSpPr txBox="1"/>
            <p:nvPr/>
          </p:nvSpPr>
          <p:spPr>
            <a:xfrm>
              <a:off x="5115858" y="9462433"/>
              <a:ext cx="122006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100" b="0" i="0" u="none" strike="noStrike" spc="-3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FF</a:t>
              </a:r>
              <a:r>
                <a:rPr lang="zh-TW" altLang="en-US" sz="1100" b="0" i="0" u="none" strike="noStrike" spc="-3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式温風暖房機</a:t>
              </a:r>
              <a:endParaRPr kumimoji="1" lang="ja-JP" altLang="en-US" sz="1100" spc="-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800E5D27-2924-9A52-311C-288A581CF854}"/>
              </a:ext>
            </a:extLst>
          </p:cNvPr>
          <p:cNvSpPr txBox="1"/>
          <p:nvPr/>
        </p:nvSpPr>
        <p:spPr>
          <a:xfrm>
            <a:off x="690840" y="9554941"/>
            <a:ext cx="26730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700" b="0" i="0" u="none" strike="noStrike" spc="-3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業界</a:t>
            </a:r>
            <a:r>
              <a:rPr lang="en-US" altLang="ja-JP" sz="20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No</a:t>
            </a:r>
            <a:r>
              <a:rPr lang="en-US" altLang="ja-JP" sz="2000" b="0" i="0" u="none" strike="noStrike" spc="-300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.</a:t>
            </a:r>
            <a:r>
              <a:rPr lang="en-US" altLang="ja-JP" sz="20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12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lang="ja-JP" altLang="en-US" sz="17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低消費電力</a:t>
            </a:r>
            <a:endParaRPr lang="ja-JP" altLang="en-US" sz="1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2F47B583-F1B1-65EC-49A6-177E0D6D8285}"/>
              </a:ext>
            </a:extLst>
          </p:cNvPr>
          <p:cNvSpPr txBox="1"/>
          <p:nvPr/>
        </p:nvSpPr>
        <p:spPr>
          <a:xfrm>
            <a:off x="690840" y="9910536"/>
            <a:ext cx="2592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</a:t>
            </a:r>
            <a:r>
              <a:rPr lang="ja-JP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式石油暖房機</a:t>
            </a:r>
            <a:r>
              <a:rPr lang="en-US" altLang="ja-JP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FF-WG40SJ</a:t>
            </a:r>
            <a:r>
              <a:rPr lang="ja-JP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において</a:t>
            </a:r>
            <a:r>
              <a:rPr lang="en-US" altLang="ja-JP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燃焼時：強</a:t>
            </a:r>
            <a:r>
              <a:rPr lang="en-US" altLang="ja-JP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17W</a:t>
            </a:r>
            <a:r>
              <a:rPr lang="ja-JP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～弱</a:t>
            </a:r>
            <a:r>
              <a:rPr lang="en-US" altLang="ja-JP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6W〉</a:t>
            </a:r>
            <a:r>
              <a:rPr lang="ja-JP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 algn="l"/>
            <a:r>
              <a:rPr lang="en-US" altLang="zh-TW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※2024</a:t>
            </a:r>
            <a:r>
              <a:rPr lang="zh-TW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lang="en-US" altLang="zh-TW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zh-TW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lang="en-US" altLang="zh-TW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zh-TW" altLang="en-US" sz="600" b="0" i="0" u="none" strike="noStrike" spc="-2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日現在。</a:t>
            </a:r>
            <a:endParaRPr kumimoji="1" lang="ja-JP" altLang="en-US" sz="60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6516D04D-F27C-7B86-1B99-00186B2BBC32}"/>
              </a:ext>
            </a:extLst>
          </p:cNvPr>
          <p:cNvGrpSpPr/>
          <p:nvPr/>
        </p:nvGrpSpPr>
        <p:grpSpPr>
          <a:xfrm>
            <a:off x="3612869" y="9584285"/>
            <a:ext cx="1339072" cy="552679"/>
            <a:chOff x="3612869" y="9584285"/>
            <a:chExt cx="1339072" cy="552679"/>
          </a:xfrm>
        </p:grpSpPr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9089AB8C-D040-EA19-57C8-F5C20ECC6C98}"/>
                </a:ext>
              </a:extLst>
            </p:cNvPr>
            <p:cNvSpPr txBox="1"/>
            <p:nvPr/>
          </p:nvSpPr>
          <p:spPr>
            <a:xfrm>
              <a:off x="3622723" y="9584285"/>
              <a:ext cx="129735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0" i="0" u="none" strike="noStrike" spc="-150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業界トップクラスの</a:t>
              </a:r>
              <a:endParaRPr lang="ja-JP" altLang="en-US" sz="1200" spc="-1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8074455D-2D1B-3E8A-774A-B07D213BE876}"/>
                </a:ext>
              </a:extLst>
            </p:cNvPr>
            <p:cNvSpPr txBox="1"/>
            <p:nvPr/>
          </p:nvSpPr>
          <p:spPr>
            <a:xfrm>
              <a:off x="3612869" y="9783021"/>
              <a:ext cx="1339072" cy="353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700" i="0" u="none" strike="noStrike" spc="5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低騒音設計</a:t>
              </a:r>
              <a:endParaRPr lang="ja-JP" altLang="en-US" sz="1700" spc="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5" name="楕円 94">
            <a:extLst>
              <a:ext uri="{FF2B5EF4-FFF2-40B4-BE49-F238E27FC236}">
                <a16:creationId xmlns:a16="http://schemas.microsoft.com/office/drawing/2014/main" id="{F4D09A3C-FD8A-FDB1-26FA-7596D3E7D037}"/>
              </a:ext>
            </a:extLst>
          </p:cNvPr>
          <p:cNvSpPr/>
          <p:nvPr/>
        </p:nvSpPr>
        <p:spPr>
          <a:xfrm>
            <a:off x="3248376" y="9754390"/>
            <a:ext cx="280225" cy="2802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800" b="0" i="0" u="none" strike="noStrike" baseline="0">
                <a:solidFill>
                  <a:srgbClr val="FFFFFF"/>
                </a:solidFill>
                <a:latin typeface="TBUDGoStd-Regular"/>
              </a:rPr>
              <a:t>&amp;</a:t>
            </a:r>
            <a:endParaRPr kumimoji="1" lang="ja-JP" altLang="en-US"/>
          </a:p>
        </p:txBody>
      </p:sp>
      <p:sp>
        <p:nvSpPr>
          <p:cNvPr id="104" name="楕円 103">
            <a:extLst>
              <a:ext uri="{FF2B5EF4-FFF2-40B4-BE49-F238E27FC236}">
                <a16:creationId xmlns:a16="http://schemas.microsoft.com/office/drawing/2014/main" id="{088818DD-DFAE-35B0-791B-3E19ED63A34E}"/>
              </a:ext>
            </a:extLst>
          </p:cNvPr>
          <p:cNvSpPr/>
          <p:nvPr/>
        </p:nvSpPr>
        <p:spPr>
          <a:xfrm>
            <a:off x="882314" y="6978802"/>
            <a:ext cx="2317604" cy="8203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B2F4F089-EAB3-4633-09D5-8AF2B5F9D3AF}"/>
              </a:ext>
            </a:extLst>
          </p:cNvPr>
          <p:cNvSpPr txBox="1"/>
          <p:nvPr/>
        </p:nvSpPr>
        <p:spPr>
          <a:xfrm>
            <a:off x="1121137" y="7121155"/>
            <a:ext cx="1870705" cy="522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ja-JP" altLang="en-US" sz="11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ひとつでもあてはまったら、</a:t>
            </a:r>
          </a:p>
          <a:p>
            <a:pPr algn="ctr">
              <a:lnSpc>
                <a:spcPts val="1800"/>
              </a:lnSpc>
            </a:pPr>
            <a:r>
              <a:rPr lang="ja-JP" altLang="en-US" sz="1400" b="1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是非ご検討ください。</a:t>
            </a:r>
            <a:endParaRPr kumimoji="1" lang="ja-JP" altLang="en-US" sz="1400" b="1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AD232CE-E81F-25AA-50B3-28110F0877FB}"/>
              </a:ext>
            </a:extLst>
          </p:cNvPr>
          <p:cNvSpPr txBox="1"/>
          <p:nvPr/>
        </p:nvSpPr>
        <p:spPr>
          <a:xfrm>
            <a:off x="1384097" y="5084284"/>
            <a:ext cx="3798509" cy="1701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使いはじめてから</a:t>
            </a:r>
            <a:r>
              <a:rPr lang="en-US" altLang="ja-JP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年以上経過している。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スイッチの反応が鈍くなってきた。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9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今</a:t>
            </a:r>
            <a:r>
              <a:rPr lang="ja-JP" altLang="en-US" sz="1400" b="1" i="0" u="none" strike="noStrike" spc="-11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lang="ja-JP" altLang="en-US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石油ファンヒーターだけど結露がひどい。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運転時のニオイが気になる。</a:t>
            </a:r>
          </a:p>
          <a:p>
            <a:pPr algn="l">
              <a:lnSpc>
                <a:spcPts val="2550"/>
              </a:lnSpc>
            </a:pPr>
            <a:r>
              <a:rPr lang="ja-JP" altLang="en-US" sz="1400" b="1" i="0" u="none" strike="noStrike" spc="-3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灯油代を節約したい。</a:t>
            </a:r>
            <a:endParaRPr kumimoji="1" lang="ja-JP" altLang="en-US" sz="14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60002BC2-6059-7EAE-0988-FAE39B956E2C}"/>
              </a:ext>
            </a:extLst>
          </p:cNvPr>
          <p:cNvGrpSpPr/>
          <p:nvPr/>
        </p:nvGrpSpPr>
        <p:grpSpPr>
          <a:xfrm>
            <a:off x="1160930" y="5069482"/>
            <a:ext cx="274554" cy="377155"/>
            <a:chOff x="1160930" y="5073528"/>
            <a:chExt cx="274554" cy="377155"/>
          </a:xfrm>
        </p:grpSpPr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ACC20E93-8C4A-3039-9545-FA29CFF2DC9E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4" name="テキスト ボックス 73">
              <a:extLst>
                <a:ext uri="{FF2B5EF4-FFF2-40B4-BE49-F238E27FC236}">
                  <a16:creationId xmlns:a16="http://schemas.microsoft.com/office/drawing/2014/main" id="{63CF5D83-9AD3-3A7A-08B0-F4E66E1EDF6E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76" name="グループ化 75">
            <a:extLst>
              <a:ext uri="{FF2B5EF4-FFF2-40B4-BE49-F238E27FC236}">
                <a16:creationId xmlns:a16="http://schemas.microsoft.com/office/drawing/2014/main" id="{79B1213A-F2FF-7BA4-2655-AF5B66C63B4D}"/>
              </a:ext>
            </a:extLst>
          </p:cNvPr>
          <p:cNvGrpSpPr/>
          <p:nvPr/>
        </p:nvGrpSpPr>
        <p:grpSpPr>
          <a:xfrm>
            <a:off x="1160930" y="5404809"/>
            <a:ext cx="274554" cy="377155"/>
            <a:chOff x="1160930" y="5073528"/>
            <a:chExt cx="274554" cy="377155"/>
          </a:xfrm>
        </p:grpSpPr>
        <p:sp>
          <p:nvSpPr>
            <p:cNvPr id="77" name="正方形/長方形 76">
              <a:extLst>
                <a:ext uri="{FF2B5EF4-FFF2-40B4-BE49-F238E27FC236}">
                  <a16:creationId xmlns:a16="http://schemas.microsoft.com/office/drawing/2014/main" id="{DFC8D7D9-0E89-06FB-0837-16420273FDCF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DF497B6D-20C5-AC1B-8C0A-4A90010C0E63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160B37C6-FDF1-29EE-C910-F60845878E79}"/>
              </a:ext>
            </a:extLst>
          </p:cNvPr>
          <p:cNvGrpSpPr/>
          <p:nvPr/>
        </p:nvGrpSpPr>
        <p:grpSpPr>
          <a:xfrm>
            <a:off x="1160930" y="5732263"/>
            <a:ext cx="274554" cy="377155"/>
            <a:chOff x="1160930" y="5073528"/>
            <a:chExt cx="274554" cy="377155"/>
          </a:xfrm>
        </p:grpSpPr>
        <p:sp>
          <p:nvSpPr>
            <p:cNvPr id="88" name="正方形/長方形 87">
              <a:extLst>
                <a:ext uri="{FF2B5EF4-FFF2-40B4-BE49-F238E27FC236}">
                  <a16:creationId xmlns:a16="http://schemas.microsoft.com/office/drawing/2014/main" id="{50F85B7A-CA35-1BA7-9B63-05D5FA4426C6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E9A31B36-31E4-9037-A58C-DDC033A15AFC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4E22BA37-A890-3444-CF25-C09A3A9BD3EA}"/>
              </a:ext>
            </a:extLst>
          </p:cNvPr>
          <p:cNvGrpSpPr/>
          <p:nvPr/>
        </p:nvGrpSpPr>
        <p:grpSpPr>
          <a:xfrm>
            <a:off x="1160930" y="6066735"/>
            <a:ext cx="274554" cy="377155"/>
            <a:chOff x="1160930" y="5073528"/>
            <a:chExt cx="274554" cy="377155"/>
          </a:xfrm>
        </p:grpSpPr>
        <p:sp>
          <p:nvSpPr>
            <p:cNvPr id="97" name="正方形/長方形 96">
              <a:extLst>
                <a:ext uri="{FF2B5EF4-FFF2-40B4-BE49-F238E27FC236}">
                  <a16:creationId xmlns:a16="http://schemas.microsoft.com/office/drawing/2014/main" id="{142E883F-AFBC-ADAB-6A2B-7B40F554EC84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8D267F0C-AD8E-03E8-3D3F-A62A49B4E7AB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C1612EBB-433C-C038-02B4-FF00C3893E60}"/>
              </a:ext>
            </a:extLst>
          </p:cNvPr>
          <p:cNvGrpSpPr/>
          <p:nvPr/>
        </p:nvGrpSpPr>
        <p:grpSpPr>
          <a:xfrm>
            <a:off x="1160930" y="6400486"/>
            <a:ext cx="274554" cy="377155"/>
            <a:chOff x="1160930" y="5073528"/>
            <a:chExt cx="274554" cy="377155"/>
          </a:xfrm>
        </p:grpSpPr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CDC36089-A869-06B3-5735-593192C63E43}"/>
                </a:ext>
              </a:extLst>
            </p:cNvPr>
            <p:cNvSpPr/>
            <p:nvPr/>
          </p:nvSpPr>
          <p:spPr>
            <a:xfrm>
              <a:off x="1200772" y="5214449"/>
              <a:ext cx="183325" cy="183325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F5E94261-982A-8962-7615-F58696B2DBA6}"/>
                </a:ext>
              </a:extLst>
            </p:cNvPr>
            <p:cNvSpPr txBox="1"/>
            <p:nvPr/>
          </p:nvSpPr>
          <p:spPr>
            <a:xfrm rot="1100837">
              <a:off x="1160930" y="5073528"/>
              <a:ext cx="274554" cy="377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500"/>
                </a:lnSpc>
              </a:pPr>
              <a:r>
                <a:rPr lang="ja-JP" altLang="en-US" sz="1600" b="1" i="0" u="none" strike="noStrike" spc="-30" dirty="0">
                  <a:solidFill>
                    <a:schemeClr val="bg1"/>
                  </a:solidFill>
                  <a:latin typeface="HGP創英ﾌﾟﾚｾﾞﾝｽEB" panose="02020800000000000000" pitchFamily="18" charset="-128"/>
                  <a:ea typeface="HGP創英ﾌﾟﾚｾﾞﾝｽEB" panose="02020800000000000000" pitchFamily="18" charset="-128"/>
                </a:rPr>
                <a:t>✓</a:t>
              </a:r>
              <a:endParaRPr lang="en-US" altLang="ja-JP" sz="1600" b="1" i="0" u="none" strike="noStrike" spc="-30" dirty="0">
                <a:solidFill>
                  <a:schemeClr val="bg1"/>
                </a:solidFill>
                <a:latin typeface="HGP創英ﾌﾟﾚｾﾞﾝｽEB" panose="02020800000000000000" pitchFamily="18" charset="-128"/>
                <a:ea typeface="HGP創英ﾌﾟﾚｾﾞﾝｽEB" panose="02020800000000000000" pitchFamily="18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172D62C-331F-9E18-60A0-E5F485226EA2}"/>
              </a:ext>
            </a:extLst>
          </p:cNvPr>
          <p:cNvSpPr txBox="1"/>
          <p:nvPr/>
        </p:nvSpPr>
        <p:spPr>
          <a:xfrm>
            <a:off x="529778" y="8758410"/>
            <a:ext cx="3101411" cy="589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altLang="ja-JP" sz="1400" b="1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1400" b="1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年保証のバーナを搭載</a:t>
            </a:r>
          </a:p>
          <a:p>
            <a:pPr algn="l">
              <a:lnSpc>
                <a:spcPts val="2100"/>
              </a:lnSpc>
            </a:pPr>
            <a:r>
              <a:rPr lang="ja-JP" altLang="en-US" sz="1400" b="1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省エネ機能と使いやすさが魅力</a:t>
            </a:r>
            <a:endParaRPr kumimoji="1" lang="ja-JP" altLang="en-US" sz="1400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8557399-5A61-6206-345A-5E6F44A22346}"/>
              </a:ext>
            </a:extLst>
          </p:cNvPr>
          <p:cNvGrpSpPr/>
          <p:nvPr/>
        </p:nvGrpSpPr>
        <p:grpSpPr>
          <a:xfrm>
            <a:off x="1208867" y="4669839"/>
            <a:ext cx="4395100" cy="338554"/>
            <a:chOff x="1213175" y="4933409"/>
            <a:chExt cx="4395100" cy="338554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46427B73-EB8D-62A4-C788-F53CD650270B}"/>
                </a:ext>
              </a:extLst>
            </p:cNvPr>
            <p:cNvSpPr/>
            <p:nvPr/>
          </p:nvSpPr>
          <p:spPr>
            <a:xfrm>
              <a:off x="1213175" y="4951474"/>
              <a:ext cx="4240336" cy="319266"/>
            </a:xfrm>
            <a:prstGeom prst="rect">
              <a:avLst/>
            </a:prstGeom>
            <a:solidFill>
              <a:srgbClr val="38363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B9E7380A-9607-5388-19CC-D100AB3F9CA7}"/>
                </a:ext>
              </a:extLst>
            </p:cNvPr>
            <p:cNvSpPr txBox="1"/>
            <p:nvPr/>
          </p:nvSpPr>
          <p:spPr>
            <a:xfrm>
              <a:off x="1647114" y="4933409"/>
              <a:ext cx="39611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00" b="1" i="0" u="none" strike="noStrike" spc="2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今</a:t>
              </a:r>
              <a:r>
                <a:rPr lang="ja-JP" altLang="en-US" sz="1600" b="1" i="0" u="none" strike="noStrike" spc="20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、</a:t>
              </a:r>
              <a:r>
                <a:rPr lang="ja-JP" altLang="en-US" sz="1600" b="1" i="0" u="none" strike="noStrike" spc="2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お使いのストーブをチェッ</a:t>
              </a:r>
              <a:r>
                <a:rPr lang="ja-JP" altLang="en-US" sz="1600" b="1" i="0" u="none" strike="noStrike" spc="-3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ク</a:t>
              </a:r>
              <a:r>
                <a:rPr lang="ja-JP" altLang="en-US" sz="1600" b="1" i="0" u="none" strike="noStrike" spc="200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！</a:t>
              </a:r>
              <a:endParaRPr kumimoji="1" lang="ja-JP" altLang="en-US" sz="1600" spc="2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820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C4C2654-6C77-D542-6AC0-532DB7B75079}"/>
              </a:ext>
            </a:extLst>
          </p:cNvPr>
          <p:cNvSpPr txBox="1"/>
          <p:nvPr/>
        </p:nvSpPr>
        <p:spPr>
          <a:xfrm>
            <a:off x="812932" y="2450870"/>
            <a:ext cx="46228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100" b="0" i="0" u="none" strike="noStrike" spc="100" dirty="0">
                <a:solidFill>
                  <a:srgbClr val="CA47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</a:t>
            </a:r>
            <a:r>
              <a:rPr lang="en-US" altLang="ja-JP" sz="2100" b="0" i="0" u="none" strike="noStrike" spc="200" dirty="0">
                <a:solidFill>
                  <a:srgbClr val="CA47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</a:t>
            </a:r>
            <a:r>
              <a:rPr lang="ja-JP" altLang="en-US" sz="1700" b="0" i="0" u="none" strike="noStrike" spc="90" dirty="0">
                <a:solidFill>
                  <a:srgbClr val="CA47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機能搭載で灯油を節約、電気代もお得。</a:t>
            </a:r>
            <a:endParaRPr kumimoji="1" lang="ja-JP" altLang="en-US" sz="1700" spc="90" dirty="0">
              <a:solidFill>
                <a:srgbClr val="CA475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C63F6EB-ABF7-1CF5-DD5F-07E0334CF0BD}"/>
              </a:ext>
            </a:extLst>
          </p:cNvPr>
          <p:cNvSpPr/>
          <p:nvPr/>
        </p:nvSpPr>
        <p:spPr>
          <a:xfrm>
            <a:off x="-1" y="0"/>
            <a:ext cx="7559675" cy="768057"/>
          </a:xfrm>
          <a:prstGeom prst="rect">
            <a:avLst/>
          </a:prstGeom>
          <a:solidFill>
            <a:srgbClr val="DCB3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DCB3B5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6DF8D06-686A-1CE9-B1EB-2DC3683E5136}"/>
              </a:ext>
            </a:extLst>
          </p:cNvPr>
          <p:cNvSpPr txBox="1"/>
          <p:nvPr/>
        </p:nvSpPr>
        <p:spPr>
          <a:xfrm>
            <a:off x="347750" y="260226"/>
            <a:ext cx="31335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7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en-US" altLang="ja-JP" sz="2700" b="0" i="0" u="none" strike="noStrike" spc="300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</a:t>
            </a:r>
            <a:r>
              <a:rPr lang="ja-JP" altLang="en-US" sz="1600" b="0" i="0" u="none" strike="noStrike" spc="5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シリーズの優れた特長</a:t>
            </a:r>
            <a:endParaRPr kumimoji="1" lang="ja-JP" altLang="en-US" sz="1600" spc="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4F7823-5532-C92D-179D-FBC588DB9856}"/>
              </a:ext>
            </a:extLst>
          </p:cNvPr>
          <p:cNvSpPr txBox="1"/>
          <p:nvPr/>
        </p:nvSpPr>
        <p:spPr>
          <a:xfrm>
            <a:off x="829097" y="924650"/>
            <a:ext cx="3857670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700" b="0" i="0" u="none" strike="noStrike" spc="90" dirty="0">
                <a:solidFill>
                  <a:srgbClr val="CA47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安定した暖房能力で寒い冬でも快適。</a:t>
            </a:r>
            <a:endParaRPr lang="ja-JP" altLang="en-US" sz="1700" spc="90" dirty="0">
              <a:solidFill>
                <a:srgbClr val="CA475D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5F196C5-8789-6CCF-5865-623B66E0BB72}"/>
              </a:ext>
            </a:extLst>
          </p:cNvPr>
          <p:cNvSpPr txBox="1"/>
          <p:nvPr/>
        </p:nvSpPr>
        <p:spPr>
          <a:xfrm>
            <a:off x="387704" y="752559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A47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1</a:t>
            </a:r>
            <a:endParaRPr lang="ja-JP" altLang="en-US" sz="4400" dirty="0">
              <a:solidFill>
                <a:srgbClr val="CA475D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1DEEAF-629A-773D-1676-6C1F66A220F1}"/>
              </a:ext>
            </a:extLst>
          </p:cNvPr>
          <p:cNvSpPr txBox="1"/>
          <p:nvPr/>
        </p:nvSpPr>
        <p:spPr>
          <a:xfrm>
            <a:off x="384306" y="2349458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A47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2</a:t>
            </a:r>
            <a:endParaRPr lang="ja-JP" altLang="en-US" sz="4400" dirty="0">
              <a:solidFill>
                <a:srgbClr val="CA475D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D4C7514-3133-BFA5-CCAE-50A098158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0" y="1632879"/>
            <a:ext cx="1295885" cy="370999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7BCD89D-7A61-D643-928E-33855D32C200}"/>
              </a:ext>
            </a:extLst>
          </p:cNvPr>
          <p:cNvSpPr txBox="1"/>
          <p:nvPr/>
        </p:nvSpPr>
        <p:spPr>
          <a:xfrm>
            <a:off x="851412" y="1355880"/>
            <a:ext cx="172338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高品質タフバーナ搭載</a:t>
            </a:r>
            <a:endParaRPr lang="ja-JP" altLang="en-US" sz="12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0EA4933-790F-B09C-443B-7429F2220095}"/>
              </a:ext>
            </a:extLst>
          </p:cNvPr>
          <p:cNvSpPr txBox="1"/>
          <p:nvPr/>
        </p:nvSpPr>
        <p:spPr>
          <a:xfrm>
            <a:off x="2064657" y="1689893"/>
            <a:ext cx="187234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i="0" u="none" strike="noStrike" spc="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が実現した快適性。</a:t>
            </a:r>
            <a:endParaRPr kumimoji="1" lang="ja-JP" altLang="en-US" sz="1500" spc="7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DD6C07E-C7CC-DDA6-9D9E-A7E116152E6D}"/>
              </a:ext>
            </a:extLst>
          </p:cNvPr>
          <p:cNvSpPr txBox="1"/>
          <p:nvPr/>
        </p:nvSpPr>
        <p:spPr>
          <a:xfrm>
            <a:off x="873673" y="1920765"/>
            <a:ext cx="156521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80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DC</a:t>
            </a:r>
            <a:r>
              <a:rPr lang="ja-JP" altLang="en-US" sz="80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リニアサイレントバーナ）</a:t>
            </a:r>
            <a:endParaRPr lang="ja-JP" altLang="en-US" sz="8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12F59DB6-C34E-5234-81E0-CA0A0C92B0EE}"/>
              </a:ext>
            </a:extLst>
          </p:cNvPr>
          <p:cNvGrpSpPr/>
          <p:nvPr/>
        </p:nvGrpSpPr>
        <p:grpSpPr>
          <a:xfrm>
            <a:off x="4002314" y="1383937"/>
            <a:ext cx="1179286" cy="261610"/>
            <a:chOff x="4002314" y="1186114"/>
            <a:chExt cx="1179286" cy="261610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4AE0CE93-D980-9A8F-8C67-4CB06179DC81}"/>
                </a:ext>
              </a:extLst>
            </p:cNvPr>
            <p:cNvSpPr/>
            <p:nvPr/>
          </p:nvSpPr>
          <p:spPr>
            <a:xfrm>
              <a:off x="4002314" y="1244500"/>
              <a:ext cx="1179286" cy="15965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EAE2D6B-7AAE-A516-4020-6AA1F76A0F1B}"/>
                </a:ext>
              </a:extLst>
            </p:cNvPr>
            <p:cNvSpPr txBox="1"/>
            <p:nvPr/>
          </p:nvSpPr>
          <p:spPr>
            <a:xfrm>
              <a:off x="4054929" y="1186114"/>
              <a:ext cx="108857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</a:t>
              </a:r>
              <a:r>
                <a:rPr lang="ja-JP" altLang="en-US" sz="9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年保証</a:t>
              </a:r>
              <a:r>
                <a:rPr lang="ja-JP" altLang="en-US" sz="7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（バーナ部）</a:t>
              </a:r>
              <a:endParaRPr kumimoji="1" lang="ja-JP" altLang="en-US" sz="7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EAD5C48-73C7-7BBA-7253-B76514A5CDD7}"/>
              </a:ext>
            </a:extLst>
          </p:cNvPr>
          <p:cNvSpPr txBox="1"/>
          <p:nvPr/>
        </p:nvSpPr>
        <p:spPr>
          <a:xfrm>
            <a:off x="3902729" y="1599307"/>
            <a:ext cx="1383145" cy="58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</a:t>
            </a:r>
            <a:r>
              <a:rPr lang="ja-JP" altLang="en-US" sz="500" b="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</a:t>
            </a:r>
            <a:r>
              <a:rPr lang="en-US" altLang="ja-JP" sz="500" b="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500" b="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年保証」の対象部品は、バーナ部分、</a:t>
            </a:r>
          </a:p>
          <a:p>
            <a:pPr algn="l">
              <a:lnSpc>
                <a:spcPts val="8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外筒熱交換器部分です。（ただしバーナ部</a:t>
            </a:r>
          </a:p>
          <a:p>
            <a:pPr algn="l">
              <a:lnSpc>
                <a:spcPts val="8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 </a:t>
            </a:r>
            <a:r>
              <a:rPr lang="ja-JP" altLang="en-US" sz="500" b="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分の電極、フレームロッド、パッキン類、</a:t>
            </a:r>
          </a:p>
          <a:p>
            <a:pPr algn="l">
              <a:lnSpc>
                <a:spcPts val="8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　Ｏリング類は除きます）</a:t>
            </a:r>
          </a:p>
          <a:p>
            <a:pPr algn="l">
              <a:lnSpc>
                <a:spcPts val="800"/>
              </a:lnSpc>
            </a:pP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○商品本体の保証期間は</a:t>
            </a:r>
            <a:r>
              <a:rPr lang="en-US" altLang="ja-JP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ja-JP" altLang="en-US" sz="500" b="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年です。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7CB115CB-791E-78C7-2818-1F3ED2FCF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26" y="851662"/>
            <a:ext cx="1789680" cy="1285434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43A72CD-C7CF-0C27-38C8-718E73148161}"/>
              </a:ext>
            </a:extLst>
          </p:cNvPr>
          <p:cNvSpPr txBox="1"/>
          <p:nvPr/>
        </p:nvSpPr>
        <p:spPr>
          <a:xfrm>
            <a:off x="871127" y="2951153"/>
            <a:ext cx="138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500"/>
              </a:lnSpc>
            </a:pPr>
            <a:r>
              <a:rPr lang="ja-JP" altLang="en-US" sz="120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ワンタッチで</a:t>
            </a:r>
          </a:p>
          <a:p>
            <a:pPr algn="l">
              <a:lnSpc>
                <a:spcPts val="1500"/>
              </a:lnSpc>
            </a:pPr>
            <a:r>
              <a:rPr lang="ja-JP" altLang="en-US" sz="120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省エネができます</a:t>
            </a:r>
            <a:endParaRPr kumimoji="1" lang="ja-JP" altLang="en-US" sz="12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45F9342-C4DB-EC47-6B2A-16946802EB5F}"/>
              </a:ext>
            </a:extLst>
          </p:cNvPr>
          <p:cNvSpPr txBox="1"/>
          <p:nvPr/>
        </p:nvSpPr>
        <p:spPr>
          <a:xfrm>
            <a:off x="851412" y="3650150"/>
            <a:ext cx="1345103" cy="52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00"/>
              </a:lnSpc>
            </a:pPr>
            <a:r>
              <a:rPr lang="en-US" altLang="ja-JP" sz="950" i="0" u="none" strike="noStrike" spc="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eco</a:t>
            </a:r>
            <a:r>
              <a:rPr lang="ja-JP" altLang="en-US" sz="75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セーブ運転とセーブ</a:t>
            </a:r>
          </a:p>
          <a:p>
            <a:pPr algn="l">
              <a:lnSpc>
                <a:spcPts val="1200"/>
              </a:lnSpc>
            </a:pPr>
            <a:r>
              <a:rPr lang="ja-JP" altLang="en-US" sz="7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消火で体感温度を考えなが</a:t>
            </a:r>
          </a:p>
          <a:p>
            <a:pPr algn="l">
              <a:lnSpc>
                <a:spcPts val="1200"/>
              </a:lnSpc>
            </a:pPr>
            <a:r>
              <a:rPr lang="ja-JP" altLang="en-US" sz="7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ら灯油を節約します。</a:t>
            </a:r>
            <a:endParaRPr kumimoji="1" lang="ja-JP" altLang="en-US" sz="7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16F2F541-CDAC-A0B6-3DB5-C9635EA70AFA}"/>
              </a:ext>
            </a:extLst>
          </p:cNvPr>
          <p:cNvGrpSpPr/>
          <p:nvPr/>
        </p:nvGrpSpPr>
        <p:grpSpPr>
          <a:xfrm>
            <a:off x="966953" y="3354997"/>
            <a:ext cx="853963" cy="261610"/>
            <a:chOff x="966953" y="3354997"/>
            <a:chExt cx="853963" cy="261610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6B71E4E3-B491-00B4-0FD1-D30382252F28}"/>
                </a:ext>
              </a:extLst>
            </p:cNvPr>
            <p:cNvSpPr/>
            <p:nvPr/>
          </p:nvSpPr>
          <p:spPr>
            <a:xfrm>
              <a:off x="966953" y="3412818"/>
              <a:ext cx="841193" cy="176465"/>
            </a:xfrm>
            <a:prstGeom prst="rect">
              <a:avLst/>
            </a:prstGeom>
            <a:solidFill>
              <a:srgbClr val="CA47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911AAA5-6EFD-AE37-D214-0DFEBCE8282A}"/>
                </a:ext>
              </a:extLst>
            </p:cNvPr>
            <p:cNvSpPr txBox="1"/>
            <p:nvPr/>
          </p:nvSpPr>
          <p:spPr>
            <a:xfrm>
              <a:off x="979723" y="3354997"/>
              <a:ext cx="8411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10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モード</a:t>
              </a:r>
              <a:endPara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1832AF5E-B4A8-7CDD-59BC-073A94AE7C50}"/>
              </a:ext>
            </a:extLst>
          </p:cNvPr>
          <p:cNvGrpSpPr/>
          <p:nvPr/>
        </p:nvGrpSpPr>
        <p:grpSpPr>
          <a:xfrm>
            <a:off x="2431373" y="2976444"/>
            <a:ext cx="766400" cy="241603"/>
            <a:chOff x="2431373" y="2976444"/>
            <a:chExt cx="766400" cy="241603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1530180A-A9D9-0EE1-0A6A-BC01A97AF376}"/>
                </a:ext>
              </a:extLst>
            </p:cNvPr>
            <p:cNvGrpSpPr/>
            <p:nvPr/>
          </p:nvGrpSpPr>
          <p:grpSpPr>
            <a:xfrm>
              <a:off x="2438400" y="3003174"/>
              <a:ext cx="756744" cy="214873"/>
              <a:chOff x="2438400" y="3003174"/>
              <a:chExt cx="756744" cy="214873"/>
            </a:xfrm>
            <a:solidFill>
              <a:srgbClr val="CA475D"/>
            </a:solidFill>
          </p:grpSpPr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CD98D14B-DECF-F8D3-946A-255A1FBCF4FD}"/>
                  </a:ext>
                </a:extLst>
              </p:cNvPr>
              <p:cNvSpPr/>
              <p:nvPr/>
            </p:nvSpPr>
            <p:spPr>
              <a:xfrm>
                <a:off x="2438400" y="3003174"/>
                <a:ext cx="756744" cy="1614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二等辺三角形 29">
                <a:extLst>
                  <a:ext uri="{FF2B5EF4-FFF2-40B4-BE49-F238E27FC236}">
                    <a16:creationId xmlns:a16="http://schemas.microsoft.com/office/drawing/2014/main" id="{5E8CEE9A-A854-9803-514C-73063CBA46F1}"/>
                  </a:ext>
                </a:extLst>
              </p:cNvPr>
              <p:cNvSpPr/>
              <p:nvPr/>
            </p:nvSpPr>
            <p:spPr>
              <a:xfrm rot="10800000">
                <a:off x="2751511" y="3132059"/>
                <a:ext cx="126124" cy="85988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0A271F5E-5DDD-037E-F3C2-C9BFC096F6B1}"/>
                </a:ext>
              </a:extLst>
            </p:cNvPr>
            <p:cNvSpPr txBox="1"/>
            <p:nvPr/>
          </p:nvSpPr>
          <p:spPr>
            <a:xfrm>
              <a:off x="2431373" y="2976444"/>
              <a:ext cx="76640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700" b="1" i="0" u="none" strike="noStrike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設定温度</a:t>
              </a:r>
              <a:r>
                <a:rPr lang="en-US" altLang="ja-JP" sz="700" b="1" i="0" u="none" strike="noStrike" baseline="0" dirty="0">
                  <a:solidFill>
                    <a:schemeClr val="bg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20℃</a:t>
              </a:r>
              <a:endParaRPr kumimoji="1" lang="ja-JP" altLang="en-US" sz="7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36" name="図 35">
            <a:extLst>
              <a:ext uri="{FF2B5EF4-FFF2-40B4-BE49-F238E27FC236}">
                <a16:creationId xmlns:a16="http://schemas.microsoft.com/office/drawing/2014/main" id="{99C9E8CA-887F-7F9B-6C93-488A26DD5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30" y="7504258"/>
            <a:ext cx="3378184" cy="734161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DB547F04-BD4D-B6BF-B8D9-D7860BBFEF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86" y="3181985"/>
            <a:ext cx="749837" cy="532985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65B4E93A-565E-69BB-CED0-4B1678081F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733" y="3169215"/>
            <a:ext cx="1222730" cy="687133"/>
          </a:xfrm>
          <a:prstGeom prst="rect">
            <a:avLst/>
          </a:prstGeom>
        </p:spPr>
      </p:pic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621C7E13-8A04-806F-73F1-3E62E0A157E0}"/>
              </a:ext>
            </a:extLst>
          </p:cNvPr>
          <p:cNvSpPr/>
          <p:nvPr/>
        </p:nvSpPr>
        <p:spPr>
          <a:xfrm rot="5400000">
            <a:off x="4524130" y="3446194"/>
            <a:ext cx="224769" cy="104440"/>
          </a:xfrm>
          <a:prstGeom prst="triangle">
            <a:avLst/>
          </a:prstGeom>
          <a:solidFill>
            <a:srgbClr val="9FA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二等辺三角形 42">
            <a:extLst>
              <a:ext uri="{FF2B5EF4-FFF2-40B4-BE49-F238E27FC236}">
                <a16:creationId xmlns:a16="http://schemas.microsoft.com/office/drawing/2014/main" id="{FE5E0C0A-4B82-B135-4374-9150B2935062}"/>
              </a:ext>
            </a:extLst>
          </p:cNvPr>
          <p:cNvSpPr/>
          <p:nvPr/>
        </p:nvSpPr>
        <p:spPr>
          <a:xfrm rot="5400000">
            <a:off x="3276110" y="3446195"/>
            <a:ext cx="224769" cy="104440"/>
          </a:xfrm>
          <a:prstGeom prst="triangle">
            <a:avLst/>
          </a:prstGeom>
          <a:solidFill>
            <a:srgbClr val="9FA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F7E9412A-879F-2174-DB7F-B08082F67BA0}"/>
              </a:ext>
            </a:extLst>
          </p:cNvPr>
          <p:cNvGrpSpPr/>
          <p:nvPr/>
        </p:nvGrpSpPr>
        <p:grpSpPr>
          <a:xfrm>
            <a:off x="4762065" y="3181985"/>
            <a:ext cx="984977" cy="655781"/>
            <a:chOff x="4762065" y="3181985"/>
            <a:chExt cx="984977" cy="655781"/>
          </a:xfrm>
        </p:grpSpPr>
        <p:pic>
          <p:nvPicPr>
            <p:cNvPr id="45" name="図 44">
              <a:extLst>
                <a:ext uri="{FF2B5EF4-FFF2-40B4-BE49-F238E27FC236}">
                  <a16:creationId xmlns:a16="http://schemas.microsoft.com/office/drawing/2014/main" id="{563B6631-A453-D524-7FF5-3D6C2BB66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2065" y="3181985"/>
              <a:ext cx="984977" cy="655781"/>
            </a:xfrm>
            <a:prstGeom prst="rect">
              <a:avLst/>
            </a:prstGeom>
          </p:spPr>
        </p:pic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92C3BD08-BE5B-B38E-5FA1-FC32E4FE2FA1}"/>
                </a:ext>
              </a:extLst>
            </p:cNvPr>
            <p:cNvSpPr txBox="1"/>
            <p:nvPr/>
          </p:nvSpPr>
          <p:spPr>
            <a:xfrm>
              <a:off x="4981880" y="3417645"/>
              <a:ext cx="6450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6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セーブ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51" name="二等辺三角形 50">
            <a:extLst>
              <a:ext uri="{FF2B5EF4-FFF2-40B4-BE49-F238E27FC236}">
                <a16:creationId xmlns:a16="http://schemas.microsoft.com/office/drawing/2014/main" id="{4B520FF5-A1B7-B2A5-A120-9386ADA7477D}"/>
              </a:ext>
            </a:extLst>
          </p:cNvPr>
          <p:cNvSpPr/>
          <p:nvPr/>
        </p:nvSpPr>
        <p:spPr>
          <a:xfrm rot="5400000">
            <a:off x="5786530" y="3446195"/>
            <a:ext cx="224769" cy="104440"/>
          </a:xfrm>
          <a:prstGeom prst="triangle">
            <a:avLst/>
          </a:prstGeom>
          <a:solidFill>
            <a:srgbClr val="9FA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B1515F31-7246-389C-A0D6-7B3D5C203CC7}"/>
              </a:ext>
            </a:extLst>
          </p:cNvPr>
          <p:cNvGrpSpPr/>
          <p:nvPr/>
        </p:nvGrpSpPr>
        <p:grpSpPr>
          <a:xfrm>
            <a:off x="5944277" y="3199263"/>
            <a:ext cx="1190398" cy="598302"/>
            <a:chOff x="5944277" y="3199263"/>
            <a:chExt cx="1190398" cy="598302"/>
          </a:xfrm>
        </p:grpSpPr>
        <p:pic>
          <p:nvPicPr>
            <p:cNvPr id="50" name="図 49">
              <a:extLst>
                <a:ext uri="{FF2B5EF4-FFF2-40B4-BE49-F238E27FC236}">
                  <a16:creationId xmlns:a16="http://schemas.microsoft.com/office/drawing/2014/main" id="{4F5700DE-E397-7592-0C66-D604822DB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1135" y="3199263"/>
              <a:ext cx="1183540" cy="598302"/>
            </a:xfrm>
            <a:prstGeom prst="rect">
              <a:avLst/>
            </a:prstGeom>
          </p:spPr>
        </p:pic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907FDB87-391F-5E20-8E03-684C4FAFE235}"/>
                </a:ext>
              </a:extLst>
            </p:cNvPr>
            <p:cNvSpPr txBox="1"/>
            <p:nvPr/>
          </p:nvSpPr>
          <p:spPr>
            <a:xfrm>
              <a:off x="5944277" y="3349942"/>
              <a:ext cx="56653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8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22</a:t>
              </a:r>
              <a:r>
                <a:rPr lang="ja-JP" altLang="en-US" sz="7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℃で</a:t>
              </a:r>
            </a:p>
            <a:p>
              <a:pPr algn="ctr"/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消火</a:t>
              </a:r>
              <a:endPara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6039B314-6050-272B-AF2D-1E2E8B2C78DB}"/>
              </a:ext>
            </a:extLst>
          </p:cNvPr>
          <p:cNvGrpSpPr/>
          <p:nvPr/>
        </p:nvGrpSpPr>
        <p:grpSpPr>
          <a:xfrm>
            <a:off x="5944277" y="2959720"/>
            <a:ext cx="1151467" cy="192360"/>
            <a:chOff x="5944277" y="2784750"/>
            <a:chExt cx="1151467" cy="192360"/>
          </a:xfrm>
        </p:grpSpPr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369C74D2-D3F3-76C5-7E36-52226EE2B10C}"/>
                </a:ext>
              </a:extLst>
            </p:cNvPr>
            <p:cNvSpPr/>
            <p:nvPr/>
          </p:nvSpPr>
          <p:spPr>
            <a:xfrm>
              <a:off x="5944277" y="2824214"/>
              <a:ext cx="1151467" cy="1288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DD619BE0-D150-0FF0-AC48-72E47ED06AC9}"/>
                </a:ext>
              </a:extLst>
            </p:cNvPr>
            <p:cNvSpPr txBox="1"/>
            <p:nvPr/>
          </p:nvSpPr>
          <p:spPr>
            <a:xfrm>
              <a:off x="6232114" y="2784750"/>
              <a:ext cx="625886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50" b="1" i="0" u="none" strike="noStrike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セーブ消火</a:t>
              </a:r>
              <a:endParaRPr kumimoji="1" lang="ja-JP" altLang="en-US" sz="650" b="1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F07CCC2C-FDEE-3945-CD4B-5FC7D9646786}"/>
              </a:ext>
            </a:extLst>
          </p:cNvPr>
          <p:cNvGrpSpPr/>
          <p:nvPr/>
        </p:nvGrpSpPr>
        <p:grpSpPr>
          <a:xfrm>
            <a:off x="4654606" y="2940858"/>
            <a:ext cx="1151467" cy="215444"/>
            <a:chOff x="4654606" y="2765888"/>
            <a:chExt cx="1151467" cy="215444"/>
          </a:xfrm>
        </p:grpSpPr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BA7AF4C7-FEA1-B5DC-0E91-AAF55B2C1FDE}"/>
                </a:ext>
              </a:extLst>
            </p:cNvPr>
            <p:cNvSpPr/>
            <p:nvPr/>
          </p:nvSpPr>
          <p:spPr>
            <a:xfrm>
              <a:off x="4654606" y="2824554"/>
              <a:ext cx="1151467" cy="1288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2C91D7C-F001-55D5-F4BA-D1380470CDCE}"/>
                </a:ext>
              </a:extLst>
            </p:cNvPr>
            <p:cNvSpPr txBox="1"/>
            <p:nvPr/>
          </p:nvSpPr>
          <p:spPr>
            <a:xfrm>
              <a:off x="4810691" y="2765888"/>
              <a:ext cx="9849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6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セーブ運転</a:t>
              </a:r>
              <a:endParaRPr kumimoji="1" lang="ja-JP" altLang="en-US" sz="650" b="1" spc="-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49A5E49A-B595-8F3F-0597-8CA995DF6DC9}"/>
              </a:ext>
            </a:extLst>
          </p:cNvPr>
          <p:cNvGrpSpPr/>
          <p:nvPr/>
        </p:nvGrpSpPr>
        <p:grpSpPr>
          <a:xfrm>
            <a:off x="3406356" y="2961432"/>
            <a:ext cx="1151467" cy="192360"/>
            <a:chOff x="3406356" y="2786462"/>
            <a:chExt cx="1151467" cy="192360"/>
          </a:xfrm>
        </p:grpSpPr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7A88BBCE-D21B-EC95-4F2D-2E88C0301B97}"/>
                </a:ext>
              </a:extLst>
            </p:cNvPr>
            <p:cNvSpPr/>
            <p:nvPr/>
          </p:nvSpPr>
          <p:spPr>
            <a:xfrm>
              <a:off x="3406356" y="2824554"/>
              <a:ext cx="1151467" cy="1288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AB7D8EA3-77BE-8293-0BF2-E58B032FEB17}"/>
                </a:ext>
              </a:extLst>
            </p:cNvPr>
            <p:cNvSpPr txBox="1"/>
            <p:nvPr/>
          </p:nvSpPr>
          <p:spPr>
            <a:xfrm>
              <a:off x="3699891" y="2786462"/>
              <a:ext cx="545103" cy="192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65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エコ運転</a:t>
              </a:r>
              <a:endParaRPr kumimoji="1" lang="ja-JP" altLang="en-US" sz="650" b="1" spc="-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C9333033-0469-93C0-D83F-D489545C929E}"/>
              </a:ext>
            </a:extLst>
          </p:cNvPr>
          <p:cNvSpPr txBox="1"/>
          <p:nvPr/>
        </p:nvSpPr>
        <p:spPr>
          <a:xfrm>
            <a:off x="2269845" y="3687976"/>
            <a:ext cx="1006447" cy="3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ワンタッチで設定温度を</a:t>
            </a:r>
          </a:p>
          <a:p>
            <a:pPr algn="l">
              <a:lnSpc>
                <a:spcPts val="900"/>
              </a:lnSpc>
            </a:pPr>
            <a:r>
              <a:rPr lang="en-US" altLang="ja-JP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20℃</a:t>
            </a: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に自動切り換え。</a:t>
            </a: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80B6DA5B-E122-E034-6A40-D6B3402BC51F}"/>
              </a:ext>
            </a:extLst>
          </p:cNvPr>
          <p:cNvSpPr txBox="1"/>
          <p:nvPr/>
        </p:nvSpPr>
        <p:spPr>
          <a:xfrm>
            <a:off x="3123846" y="3699394"/>
            <a:ext cx="129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endParaRPr kumimoji="1" lang="ja-JP" altLang="en-US" sz="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ja-JP" altLang="en-US" sz="400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82F4E0EB-0617-72FC-CA8D-AFB2536A3C67}"/>
              </a:ext>
            </a:extLst>
          </p:cNvPr>
          <p:cNvSpPr txBox="1"/>
          <p:nvPr/>
        </p:nvSpPr>
        <p:spPr>
          <a:xfrm>
            <a:off x="2275134" y="3944144"/>
            <a:ext cx="1030251" cy="23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600"/>
              </a:lnSpc>
            </a:pPr>
            <a:r>
              <a:rPr lang="en-US" altLang="ja-JP" sz="45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※20℃</a:t>
            </a:r>
            <a:r>
              <a:rPr lang="ja-JP" altLang="en-US" sz="45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は初期設定です。</a:t>
            </a:r>
          </a:p>
          <a:p>
            <a:pPr algn="l">
              <a:lnSpc>
                <a:spcPts val="600"/>
              </a:lnSpc>
            </a:pPr>
            <a:r>
              <a:rPr lang="ja-JP" altLang="en-US" sz="450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  お好みにより変更が可能です。</a:t>
            </a:r>
            <a:endParaRPr kumimoji="1" lang="ja-JP" altLang="en-US" sz="450" spc="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C98690A-31CF-C1BD-47B6-D3A8D4F98CB0}"/>
              </a:ext>
            </a:extLst>
          </p:cNvPr>
          <p:cNvSpPr txBox="1"/>
          <p:nvPr/>
        </p:nvSpPr>
        <p:spPr>
          <a:xfrm>
            <a:off x="3354790" y="3810973"/>
            <a:ext cx="127043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最大火力を抑えて室内を暖房。</a:t>
            </a:r>
            <a:endParaRPr kumimoji="1" lang="ja-JP" altLang="en-US" sz="6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C0D0A44-5BA8-1B62-37DF-23F425CCB954}"/>
              </a:ext>
            </a:extLst>
          </p:cNvPr>
          <p:cNvSpPr txBox="1"/>
          <p:nvPr/>
        </p:nvSpPr>
        <p:spPr>
          <a:xfrm>
            <a:off x="4581151" y="3801941"/>
            <a:ext cx="1345103" cy="30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600" i="0" u="none" strike="noStrike" spc="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ムダな暖めすぎを抑え快適な</a:t>
            </a:r>
          </a:p>
          <a:p>
            <a:pPr algn="l">
              <a:lnSpc>
                <a:spcPts val="900"/>
              </a:lnSpc>
            </a:pPr>
            <a:r>
              <a:rPr lang="ja-JP" altLang="en-US" sz="600" i="0" u="none" strike="noStrike" spc="10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室温をキープします。</a:t>
            </a:r>
            <a:endParaRPr kumimoji="1" lang="ja-JP" altLang="en-US" sz="600" spc="1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CDAD075C-DDCE-6737-F96E-C8213F21A557}"/>
              </a:ext>
            </a:extLst>
          </p:cNvPr>
          <p:cNvSpPr txBox="1"/>
          <p:nvPr/>
        </p:nvSpPr>
        <p:spPr>
          <a:xfrm>
            <a:off x="5838256" y="3801941"/>
            <a:ext cx="1384375" cy="42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600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室温が設定温度より約</a:t>
            </a:r>
            <a:r>
              <a:rPr lang="en-US" altLang="ja-JP" sz="600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2℃</a:t>
            </a:r>
            <a:r>
              <a:rPr lang="ja-JP" altLang="en-US" sz="600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上昇</a:t>
            </a:r>
          </a:p>
          <a:p>
            <a:pPr algn="l">
              <a:lnSpc>
                <a:spcPts val="900"/>
              </a:lnSpc>
            </a:pPr>
            <a:r>
              <a:rPr lang="ja-JP" altLang="en-US" sz="600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すると消火し、設定温度まで下</a:t>
            </a:r>
          </a:p>
          <a:p>
            <a:pPr algn="l">
              <a:lnSpc>
                <a:spcPts val="900"/>
              </a:lnSpc>
            </a:pPr>
            <a:r>
              <a:rPr lang="ja-JP" altLang="en-US" sz="600" i="0" u="none" strike="noStrike" spc="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がると再点火します。</a:t>
            </a:r>
            <a:endParaRPr kumimoji="1" lang="ja-JP" altLang="en-US" sz="600" spc="8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9D5E9DCD-92EC-BD92-E2CC-DB097F350B1F}"/>
              </a:ext>
            </a:extLst>
          </p:cNvPr>
          <p:cNvCxnSpPr>
            <a:cxnSpLocks/>
          </p:cNvCxnSpPr>
          <p:nvPr/>
        </p:nvCxnSpPr>
        <p:spPr>
          <a:xfrm>
            <a:off x="966953" y="4232810"/>
            <a:ext cx="6167722" cy="0"/>
          </a:xfrm>
          <a:prstGeom prst="line">
            <a:avLst/>
          </a:prstGeom>
          <a:ln w="63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>
            <a:extLst>
              <a:ext uri="{FF2B5EF4-FFF2-40B4-BE49-F238E27FC236}">
                <a16:creationId xmlns:a16="http://schemas.microsoft.com/office/drawing/2014/main" id="{B6269A92-65B0-3A5A-5528-0DA0EFD81DDE}"/>
              </a:ext>
            </a:extLst>
          </p:cNvPr>
          <p:cNvCxnSpPr>
            <a:cxnSpLocks/>
          </p:cNvCxnSpPr>
          <p:nvPr/>
        </p:nvCxnSpPr>
        <p:spPr>
          <a:xfrm flipV="1">
            <a:off x="4800721" y="4300451"/>
            <a:ext cx="0" cy="1162503"/>
          </a:xfrm>
          <a:prstGeom prst="line">
            <a:avLst/>
          </a:prstGeom>
          <a:ln w="63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57C8E131-3356-3793-8A61-2852B70AED6E}"/>
              </a:ext>
            </a:extLst>
          </p:cNvPr>
          <p:cNvSpPr txBox="1"/>
          <p:nvPr/>
        </p:nvSpPr>
        <p:spPr>
          <a:xfrm>
            <a:off x="848693" y="4330299"/>
            <a:ext cx="2074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i="0" u="none" strike="noStrike" spc="-6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灯油の節約を表示でサポート</a:t>
            </a:r>
            <a:endParaRPr kumimoji="1" lang="ja-JP" altLang="en-US" sz="1200" b="1" spc="-6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3F2C243-7F4C-FC5B-730B-5A9F4FB25AAD}"/>
              </a:ext>
            </a:extLst>
          </p:cNvPr>
          <p:cNvGrpSpPr/>
          <p:nvPr/>
        </p:nvGrpSpPr>
        <p:grpSpPr>
          <a:xfrm>
            <a:off x="2840541" y="4325066"/>
            <a:ext cx="853963" cy="261610"/>
            <a:chOff x="2840541" y="4325066"/>
            <a:chExt cx="853963" cy="261610"/>
          </a:xfrm>
        </p:grpSpPr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5145635F-DFED-F0E1-6F21-94D8126506DC}"/>
                </a:ext>
              </a:extLst>
            </p:cNvPr>
            <p:cNvSpPr/>
            <p:nvPr/>
          </p:nvSpPr>
          <p:spPr>
            <a:xfrm>
              <a:off x="2840541" y="4382887"/>
              <a:ext cx="841193" cy="176465"/>
            </a:xfrm>
            <a:prstGeom prst="rect">
              <a:avLst/>
            </a:prstGeom>
            <a:solidFill>
              <a:srgbClr val="CA475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テキスト ボックス 81">
              <a:extLst>
                <a:ext uri="{FF2B5EF4-FFF2-40B4-BE49-F238E27FC236}">
                  <a16:creationId xmlns:a16="http://schemas.microsoft.com/office/drawing/2014/main" id="{BBAA6BFF-4B6A-592D-0CEC-ACA5FD651588}"/>
                </a:ext>
              </a:extLst>
            </p:cNvPr>
            <p:cNvSpPr txBox="1"/>
            <p:nvPr/>
          </p:nvSpPr>
          <p:spPr>
            <a:xfrm>
              <a:off x="2853311" y="4325066"/>
              <a:ext cx="8411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1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eco</a:t>
              </a:r>
              <a:r>
                <a:rPr lang="ja-JP" altLang="en-US" sz="1000" b="0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ガイド</a:t>
              </a:r>
              <a:endPara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203361C8-E8A0-B36D-8033-E4E5FACF2EB7}"/>
              </a:ext>
            </a:extLst>
          </p:cNvPr>
          <p:cNvSpPr txBox="1"/>
          <p:nvPr/>
        </p:nvSpPr>
        <p:spPr>
          <a:xfrm>
            <a:off x="869260" y="4558581"/>
            <a:ext cx="3992365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「今日」「昨日」の灯油使用量や「積算」の灯油使用量を表示します。灯油の使用量を表示する</a:t>
            </a:r>
          </a:p>
          <a:p>
            <a:pPr algn="l">
              <a:lnSpc>
                <a:spcPts val="1100"/>
              </a:lnSpc>
            </a:pPr>
            <a:r>
              <a:rPr lang="ja-JP" altLang="en-US" sz="700" i="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ことで、使いすぎを抑えた節約暖房をサポートします</a:t>
            </a:r>
            <a:r>
              <a:rPr lang="ja-JP" altLang="en-US" sz="600" i="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 </a:t>
            </a:r>
            <a:r>
              <a:rPr lang="en-US" altLang="ja-JP" sz="550" i="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</a:t>
            </a:r>
            <a:r>
              <a:rPr lang="ja-JP" altLang="en-US" sz="550" i="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灯油の使用量はおよそのめやすです。</a:t>
            </a:r>
            <a:endParaRPr kumimoji="1" lang="ja-JP" altLang="en-US" sz="5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4938B5CD-8677-C45E-DE61-512B7ACBE0DA}"/>
              </a:ext>
            </a:extLst>
          </p:cNvPr>
          <p:cNvSpPr txBox="1"/>
          <p:nvPr/>
        </p:nvSpPr>
        <p:spPr>
          <a:xfrm>
            <a:off x="869260" y="5020201"/>
            <a:ext cx="5402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6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表示例</a:t>
            </a:r>
            <a:r>
              <a:rPr lang="en-US" altLang="ja-JP" sz="6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6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1A5F3347-977E-9815-426C-DFA4C7EE0446}"/>
              </a:ext>
            </a:extLst>
          </p:cNvPr>
          <p:cNvGrpSpPr/>
          <p:nvPr/>
        </p:nvGrpSpPr>
        <p:grpSpPr>
          <a:xfrm>
            <a:off x="1380568" y="5055337"/>
            <a:ext cx="1588504" cy="381450"/>
            <a:chOff x="1380568" y="5055337"/>
            <a:chExt cx="1588504" cy="381450"/>
          </a:xfrm>
        </p:grpSpPr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741FA729-728B-FEF7-4027-894E1020B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0568" y="5055337"/>
              <a:ext cx="1588504" cy="381450"/>
            </a:xfrm>
            <a:prstGeom prst="rect">
              <a:avLst/>
            </a:prstGeom>
          </p:spPr>
        </p:pic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D6CDF0FF-88B2-393F-9AA6-7820E8566D69}"/>
                </a:ext>
              </a:extLst>
            </p:cNvPr>
            <p:cNvSpPr txBox="1"/>
            <p:nvPr/>
          </p:nvSpPr>
          <p:spPr>
            <a:xfrm>
              <a:off x="1399184" y="5109269"/>
              <a:ext cx="659618" cy="28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00"/>
                </a:lnSpc>
              </a:pPr>
              <a:r>
                <a:rPr lang="ja-JP" altLang="en-US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今日の灯油</a:t>
              </a:r>
            </a:p>
            <a:p>
              <a:pPr algn="l">
                <a:lnSpc>
                  <a:spcPts val="800"/>
                </a:lnSpc>
              </a:pPr>
              <a:r>
                <a:rPr lang="ja-JP" altLang="en-US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使用量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B8B1B77-1D90-8FC2-0381-1E7A8ECBE0BF}"/>
              </a:ext>
            </a:extLst>
          </p:cNvPr>
          <p:cNvGrpSpPr/>
          <p:nvPr/>
        </p:nvGrpSpPr>
        <p:grpSpPr>
          <a:xfrm>
            <a:off x="3028176" y="5054958"/>
            <a:ext cx="1585892" cy="381450"/>
            <a:chOff x="3028176" y="5054958"/>
            <a:chExt cx="1585892" cy="381450"/>
          </a:xfrm>
        </p:grpSpPr>
        <p:pic>
          <p:nvPicPr>
            <p:cNvPr id="88" name="図 87">
              <a:extLst>
                <a:ext uri="{FF2B5EF4-FFF2-40B4-BE49-F238E27FC236}">
                  <a16:creationId xmlns:a16="http://schemas.microsoft.com/office/drawing/2014/main" id="{91A51381-32CD-C79D-0B82-EAE0360CC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8176" y="5054958"/>
              <a:ext cx="1585892" cy="381450"/>
            </a:xfrm>
            <a:prstGeom prst="rect">
              <a:avLst/>
            </a:prstGeom>
          </p:spPr>
        </p:pic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D07D0327-D8C1-6B56-7731-05E6FBF0CDF6}"/>
                </a:ext>
              </a:extLst>
            </p:cNvPr>
            <p:cNvSpPr txBox="1"/>
            <p:nvPr/>
          </p:nvSpPr>
          <p:spPr>
            <a:xfrm>
              <a:off x="3040780" y="5109269"/>
              <a:ext cx="577026" cy="282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800"/>
                </a:lnSpc>
              </a:pPr>
              <a:r>
                <a:rPr lang="ja-JP" altLang="en-US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積算の灯油</a:t>
              </a:r>
            </a:p>
            <a:p>
              <a:pPr algn="l">
                <a:lnSpc>
                  <a:spcPts val="800"/>
                </a:lnSpc>
              </a:pPr>
              <a:r>
                <a:rPr lang="ja-JP" altLang="en-US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使用量</a:t>
              </a:r>
              <a:endParaRPr kumimoji="1" lang="ja-JP" altLang="en-US" sz="6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7453458B-E9C0-6FED-1877-1B1E61D715E1}"/>
              </a:ext>
            </a:extLst>
          </p:cNvPr>
          <p:cNvSpPr txBox="1"/>
          <p:nvPr/>
        </p:nvSpPr>
        <p:spPr>
          <a:xfrm>
            <a:off x="4878165" y="4325066"/>
            <a:ext cx="1270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i="0" u="none" spc="-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低消費電力設計</a:t>
            </a:r>
            <a:endParaRPr kumimoji="1" lang="ja-JP" altLang="en-US" sz="1200" spc="-8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CA382823-8F02-4760-11AD-F61200B96388}"/>
              </a:ext>
            </a:extLst>
          </p:cNvPr>
          <p:cNvSpPr txBox="1"/>
          <p:nvPr/>
        </p:nvSpPr>
        <p:spPr>
          <a:xfrm>
            <a:off x="4878515" y="4330291"/>
            <a:ext cx="1270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i="0" u="none" spc="-8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低消費電力設計</a:t>
            </a:r>
            <a:endParaRPr kumimoji="1" lang="ja-JP" altLang="en-US" sz="1200" spc="-8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65B0337-C84B-CF8A-220C-F23D01BE4E4C}"/>
              </a:ext>
            </a:extLst>
          </p:cNvPr>
          <p:cNvSpPr txBox="1"/>
          <p:nvPr/>
        </p:nvSpPr>
        <p:spPr>
          <a:xfrm>
            <a:off x="4862954" y="4564288"/>
            <a:ext cx="1173002" cy="63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DC</a:t>
            </a:r>
            <a:r>
              <a:rPr lang="ja-JP" altLang="en-US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モーターを採用し、</a:t>
            </a:r>
          </a:p>
          <a:p>
            <a:pPr algn="l">
              <a:lnSpc>
                <a:spcPts val="1100"/>
              </a:lnSpc>
            </a:pPr>
            <a:r>
              <a:rPr lang="ja-JP" altLang="en-US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運転中の消費電力を</a:t>
            </a:r>
          </a:p>
          <a:p>
            <a:pPr algn="l">
              <a:lnSpc>
                <a:spcPts val="1100"/>
              </a:lnSpc>
            </a:pPr>
            <a:r>
              <a:rPr lang="ja-JP" altLang="en-US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従来機種より約</a:t>
            </a:r>
            <a:r>
              <a:rPr lang="en-US" altLang="ja-JP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</a:t>
            </a:r>
            <a:r>
              <a:rPr lang="ja-JP" altLang="en-US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</a:p>
          <a:p>
            <a:pPr algn="l">
              <a:lnSpc>
                <a:spcPts val="1100"/>
              </a:lnSpc>
            </a:pPr>
            <a:r>
              <a:rPr lang="en-US" altLang="ja-JP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50</a:t>
            </a:r>
            <a:r>
              <a:rPr lang="ja-JP" altLang="en-US" sz="750" i="0" u="none" strike="noStrike" spc="-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％低減。</a:t>
            </a:r>
            <a:endParaRPr kumimoji="1" lang="ja-JP" altLang="en-US" sz="750" spc="-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99" name="図 98">
            <a:extLst>
              <a:ext uri="{FF2B5EF4-FFF2-40B4-BE49-F238E27FC236}">
                <a16:creationId xmlns:a16="http://schemas.microsoft.com/office/drawing/2014/main" id="{5F57191D-D54D-C9AC-1CD9-32C793BE44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55" y="6354053"/>
            <a:ext cx="355323" cy="431091"/>
          </a:xfrm>
          <a:prstGeom prst="rect">
            <a:avLst/>
          </a:prstGeom>
        </p:spPr>
      </p:pic>
      <p:pic>
        <p:nvPicPr>
          <p:cNvPr id="101" name="図 100">
            <a:extLst>
              <a:ext uri="{FF2B5EF4-FFF2-40B4-BE49-F238E27FC236}">
                <a16:creationId xmlns:a16="http://schemas.microsoft.com/office/drawing/2014/main" id="{BE8F7C94-111C-6B1B-59CF-CAA404D479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541" y="6358105"/>
            <a:ext cx="363161" cy="431091"/>
          </a:xfrm>
          <a:prstGeom prst="rect">
            <a:avLst/>
          </a:prstGeom>
        </p:spPr>
      </p:pic>
      <p:sp>
        <p:nvSpPr>
          <p:cNvPr id="102" name="フローチャート: 他ページ結合子 101">
            <a:extLst>
              <a:ext uri="{FF2B5EF4-FFF2-40B4-BE49-F238E27FC236}">
                <a16:creationId xmlns:a16="http://schemas.microsoft.com/office/drawing/2014/main" id="{F77C7C09-E930-7449-9580-7738D30B7DF9}"/>
              </a:ext>
            </a:extLst>
          </p:cNvPr>
          <p:cNvSpPr/>
          <p:nvPr/>
        </p:nvSpPr>
        <p:spPr>
          <a:xfrm rot="16200000">
            <a:off x="4703722" y="6249989"/>
            <a:ext cx="469266" cy="6010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36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361 h 10000"/>
              <a:gd name="connsiteX3" fmla="*/ 5000 w 10000"/>
              <a:gd name="connsiteY3" fmla="*/ 10000 h 10000"/>
              <a:gd name="connsiteX4" fmla="*/ 0 w 10000"/>
              <a:gd name="connsiteY4" fmla="*/ 8329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361"/>
                </a:lnTo>
                <a:lnTo>
                  <a:pt x="5000" y="10000"/>
                </a:lnTo>
                <a:lnTo>
                  <a:pt x="0" y="832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" name="フローチャート: 他ページ結合子 101">
            <a:extLst>
              <a:ext uri="{FF2B5EF4-FFF2-40B4-BE49-F238E27FC236}">
                <a16:creationId xmlns:a16="http://schemas.microsoft.com/office/drawing/2014/main" id="{15CFE2F9-312A-7C44-2148-104C64AA5F8B}"/>
              </a:ext>
            </a:extLst>
          </p:cNvPr>
          <p:cNvSpPr/>
          <p:nvPr/>
        </p:nvSpPr>
        <p:spPr>
          <a:xfrm rot="16200000">
            <a:off x="6032466" y="6249989"/>
            <a:ext cx="469266" cy="6010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361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361 h 10000"/>
              <a:gd name="connsiteX3" fmla="*/ 5000 w 10000"/>
              <a:gd name="connsiteY3" fmla="*/ 10000 h 10000"/>
              <a:gd name="connsiteX4" fmla="*/ 0 w 10000"/>
              <a:gd name="connsiteY4" fmla="*/ 8329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8361"/>
                </a:lnTo>
                <a:lnTo>
                  <a:pt x="5000" y="10000"/>
                </a:lnTo>
                <a:lnTo>
                  <a:pt x="0" y="8329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CA47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BD3B12EA-3209-48B2-CA4F-EB1FF959165C}"/>
              </a:ext>
            </a:extLst>
          </p:cNvPr>
          <p:cNvSpPr txBox="1"/>
          <p:nvPr/>
        </p:nvSpPr>
        <p:spPr>
          <a:xfrm>
            <a:off x="4154494" y="6251099"/>
            <a:ext cx="540241" cy="192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6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設定例</a:t>
            </a:r>
            <a:r>
              <a:rPr lang="en-US" altLang="ja-JP" sz="6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6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92A27061-72BF-E51D-5B9F-DA2BF139ED43}"/>
              </a:ext>
            </a:extLst>
          </p:cNvPr>
          <p:cNvGrpSpPr/>
          <p:nvPr/>
        </p:nvGrpSpPr>
        <p:grpSpPr>
          <a:xfrm>
            <a:off x="5168164" y="6257855"/>
            <a:ext cx="702925" cy="543803"/>
            <a:chOff x="5168164" y="6257855"/>
            <a:chExt cx="702925" cy="543803"/>
          </a:xfrm>
        </p:grpSpPr>
        <p:sp>
          <p:nvSpPr>
            <p:cNvPr id="105" name="テキスト ボックス 104">
              <a:extLst>
                <a:ext uri="{FF2B5EF4-FFF2-40B4-BE49-F238E27FC236}">
                  <a16:creationId xmlns:a16="http://schemas.microsoft.com/office/drawing/2014/main" id="{A39B8865-7362-589C-20FE-B6B5FFE60C1E}"/>
                </a:ext>
              </a:extLst>
            </p:cNvPr>
            <p:cNvSpPr txBox="1"/>
            <p:nvPr/>
          </p:nvSpPr>
          <p:spPr>
            <a:xfrm>
              <a:off x="5168164" y="6257855"/>
              <a:ext cx="702925" cy="5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50"/>
                </a:lnSpc>
              </a:pPr>
              <a:r>
                <a:rPr lang="ja-JP" altLang="en-US" sz="800" b="1" i="0" u="none" strike="noStrike" baseline="0" dirty="0">
                  <a:solidFill>
                    <a:srgbClr val="231815"/>
                  </a:solidFill>
                  <a:latin typeface="TBUDGoStd-Regular"/>
                </a:rPr>
                <a:t>平日は</a:t>
              </a:r>
            </a:p>
            <a:p>
              <a:pPr algn="ctr">
                <a:lnSpc>
                  <a:spcPts val="1150"/>
                </a:lnSpc>
              </a:pPr>
              <a:r>
                <a:rPr lang="en-US" altLang="ja-JP" sz="800" i="0" u="none" strike="noStrike" baseline="0" dirty="0">
                  <a:solidFill>
                    <a:srgbClr val="231815"/>
                  </a:solidFill>
                  <a:latin typeface="TBUDGoStd-Regular"/>
                </a:rPr>
                <a:t>AM</a:t>
              </a:r>
              <a:r>
                <a:rPr lang="en-US" altLang="ja-JP" sz="1100" i="0" u="none" strike="noStrike" baseline="0" dirty="0">
                  <a:solidFill>
                    <a:srgbClr val="231815"/>
                  </a:solidFill>
                  <a:latin typeface="AvantGardeLT-Medium"/>
                </a:rPr>
                <a:t>6:00</a:t>
              </a:r>
              <a:r>
                <a:rPr lang="ja-JP" altLang="en-US" sz="800" b="1" i="0" u="none" strike="noStrike" baseline="0" dirty="0">
                  <a:solidFill>
                    <a:srgbClr val="231815"/>
                  </a:solidFill>
                  <a:latin typeface="TBUDGoStd-Regular"/>
                </a:rPr>
                <a:t>に</a:t>
              </a:r>
            </a:p>
            <a:p>
              <a:pPr algn="ctr">
                <a:lnSpc>
                  <a:spcPts val="1150"/>
                </a:lnSpc>
              </a:pPr>
              <a:r>
                <a:rPr lang="ja-JP" altLang="en-US" sz="800" b="1" i="0" u="none" strike="noStrike" baseline="0" dirty="0">
                  <a:solidFill>
                    <a:srgbClr val="231815"/>
                  </a:solidFill>
                  <a:latin typeface="TBUDGoStd-Regular"/>
                </a:rPr>
                <a:t>運転開始</a:t>
              </a:r>
              <a:endParaRPr kumimoji="1" lang="ja-JP" altLang="en-US" sz="800" b="1" dirty="0"/>
            </a:p>
          </p:txBody>
        </p: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4B933482-A2F0-86C6-8D73-3EA91BB3C8FB}"/>
                </a:ext>
              </a:extLst>
            </p:cNvPr>
            <p:cNvCxnSpPr>
              <a:cxnSpLocks/>
            </p:cNvCxnSpPr>
            <p:nvPr/>
          </p:nvCxnSpPr>
          <p:spPr>
            <a:xfrm>
              <a:off x="5270631" y="6596691"/>
              <a:ext cx="5025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コネクタ 108">
              <a:extLst>
                <a:ext uri="{FF2B5EF4-FFF2-40B4-BE49-F238E27FC236}">
                  <a16:creationId xmlns:a16="http://schemas.microsoft.com/office/drawing/2014/main" id="{B64AF47E-2F2E-06FC-2556-FA5BB6AF0190}"/>
                </a:ext>
              </a:extLst>
            </p:cNvPr>
            <p:cNvCxnSpPr>
              <a:cxnSpLocks/>
            </p:cNvCxnSpPr>
            <p:nvPr/>
          </p:nvCxnSpPr>
          <p:spPr>
            <a:xfrm>
              <a:off x="5270631" y="6745705"/>
              <a:ext cx="50250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410C2B0E-5D07-774E-72CA-850464280925}"/>
              </a:ext>
            </a:extLst>
          </p:cNvPr>
          <p:cNvGrpSpPr/>
          <p:nvPr/>
        </p:nvGrpSpPr>
        <p:grpSpPr>
          <a:xfrm>
            <a:off x="6510808" y="6257855"/>
            <a:ext cx="702925" cy="543803"/>
            <a:chOff x="6856749" y="6257855"/>
            <a:chExt cx="702925" cy="543803"/>
          </a:xfrm>
        </p:grpSpPr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7FAF438C-8ED8-8CEE-6E4C-471C5CD7BD1A}"/>
                </a:ext>
              </a:extLst>
            </p:cNvPr>
            <p:cNvSpPr txBox="1"/>
            <p:nvPr/>
          </p:nvSpPr>
          <p:spPr>
            <a:xfrm>
              <a:off x="6856749" y="6257855"/>
              <a:ext cx="702925" cy="543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150"/>
                </a:lnSpc>
              </a:pPr>
              <a:r>
                <a:rPr lang="ja-JP" altLang="en-US" sz="800" b="1" i="0" u="none" strike="noStrike" baseline="0" dirty="0">
                  <a:solidFill>
                    <a:srgbClr val="CA475D"/>
                  </a:solidFill>
                  <a:latin typeface="TBUDGoStd-Regular"/>
                </a:rPr>
                <a:t>土日は</a:t>
              </a:r>
            </a:p>
            <a:p>
              <a:pPr algn="ctr">
                <a:lnSpc>
                  <a:spcPts val="1150"/>
                </a:lnSpc>
              </a:pPr>
              <a:r>
                <a:rPr lang="en-US" altLang="ja-JP" sz="800" i="0" u="none" strike="noStrike" baseline="0" dirty="0">
                  <a:solidFill>
                    <a:srgbClr val="CA475D"/>
                  </a:solidFill>
                  <a:latin typeface="TBUDGoStd-Regular"/>
                </a:rPr>
                <a:t>AM</a:t>
              </a:r>
              <a:r>
                <a:rPr lang="en-US" altLang="ja-JP" sz="1100" i="0" u="none" strike="noStrike" baseline="0" dirty="0">
                  <a:solidFill>
                    <a:srgbClr val="CA475D"/>
                  </a:solidFill>
                  <a:latin typeface="AvantGardeLT-Medium"/>
                </a:rPr>
                <a:t>9:00</a:t>
              </a:r>
              <a:r>
                <a:rPr lang="ja-JP" altLang="en-US" sz="800" b="1" i="0" u="none" strike="noStrike" baseline="0" dirty="0">
                  <a:solidFill>
                    <a:srgbClr val="CA475D"/>
                  </a:solidFill>
                  <a:latin typeface="TBUDGoStd-Regular"/>
                </a:rPr>
                <a:t>に</a:t>
              </a:r>
            </a:p>
            <a:p>
              <a:pPr algn="ctr">
                <a:lnSpc>
                  <a:spcPts val="1150"/>
                </a:lnSpc>
              </a:pPr>
              <a:r>
                <a:rPr lang="ja-JP" altLang="en-US" sz="800" b="1" i="0" u="none" strike="noStrike" baseline="0" dirty="0">
                  <a:solidFill>
                    <a:srgbClr val="CA475D"/>
                  </a:solidFill>
                  <a:latin typeface="TBUDGoStd-Regular"/>
                </a:rPr>
                <a:t>運転開始</a:t>
              </a:r>
              <a:endParaRPr kumimoji="1" lang="ja-JP" altLang="en-US" sz="800" b="1" dirty="0">
                <a:solidFill>
                  <a:srgbClr val="CA475D"/>
                </a:solidFill>
              </a:endParaRPr>
            </a:p>
          </p:txBody>
        </p: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DE886F69-7F6A-D288-F782-227A87272BBE}"/>
                </a:ext>
              </a:extLst>
            </p:cNvPr>
            <p:cNvCxnSpPr>
              <a:cxnSpLocks/>
            </p:cNvCxnSpPr>
            <p:nvPr/>
          </p:nvCxnSpPr>
          <p:spPr>
            <a:xfrm>
              <a:off x="6959216" y="6596691"/>
              <a:ext cx="502507" cy="0"/>
            </a:xfrm>
            <a:prstGeom prst="line">
              <a:avLst/>
            </a:prstGeom>
            <a:ln>
              <a:solidFill>
                <a:srgbClr val="CA47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>
              <a:extLst>
                <a:ext uri="{FF2B5EF4-FFF2-40B4-BE49-F238E27FC236}">
                  <a16:creationId xmlns:a16="http://schemas.microsoft.com/office/drawing/2014/main" id="{ECBA7234-58AB-917E-5557-B07E7D030D31}"/>
                </a:ext>
              </a:extLst>
            </p:cNvPr>
            <p:cNvCxnSpPr>
              <a:cxnSpLocks/>
            </p:cNvCxnSpPr>
            <p:nvPr/>
          </p:nvCxnSpPr>
          <p:spPr>
            <a:xfrm>
              <a:off x="6959216" y="6745705"/>
              <a:ext cx="502507" cy="0"/>
            </a:xfrm>
            <a:prstGeom prst="line">
              <a:avLst/>
            </a:prstGeom>
            <a:ln>
              <a:solidFill>
                <a:srgbClr val="CA475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9E718B3A-D496-D391-6D74-2C1F5C3361FE}"/>
              </a:ext>
            </a:extLst>
          </p:cNvPr>
          <p:cNvSpPr txBox="1"/>
          <p:nvPr/>
        </p:nvSpPr>
        <p:spPr>
          <a:xfrm>
            <a:off x="812933" y="5862810"/>
            <a:ext cx="522302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700" i="0" u="none" strike="noStrike" spc="9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快適性がアップする使いやすい機能と低騒音設計。</a:t>
            </a:r>
            <a:endParaRPr kumimoji="1" lang="ja-JP" altLang="en-US" sz="1700" spc="9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76A64A1F-8B02-3D7B-2932-73E2977A81D4}"/>
              </a:ext>
            </a:extLst>
          </p:cNvPr>
          <p:cNvSpPr txBox="1"/>
          <p:nvPr/>
        </p:nvSpPr>
        <p:spPr>
          <a:xfrm>
            <a:off x="384306" y="5670923"/>
            <a:ext cx="3566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400" b="0" i="0" u="none" strike="noStrike" baseline="0" dirty="0">
                <a:solidFill>
                  <a:srgbClr val="CA475D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</a:rPr>
              <a:t>3</a:t>
            </a:r>
            <a:endParaRPr lang="ja-JP" altLang="en-US" sz="4400" dirty="0">
              <a:solidFill>
                <a:srgbClr val="CA475D"/>
              </a:solidFill>
              <a:latin typeface="Microsoft YaHei Light" panose="020B0502040204020203" pitchFamily="34" charset="-122"/>
              <a:ea typeface="Microsoft YaHei Light" panose="020B0502040204020203" pitchFamily="34" charset="-122"/>
            </a:endParaRP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C3845861-3162-6A68-76B0-D8BAF75246FF}"/>
              </a:ext>
            </a:extLst>
          </p:cNvPr>
          <p:cNvSpPr txBox="1"/>
          <p:nvPr/>
        </p:nvSpPr>
        <p:spPr>
          <a:xfrm>
            <a:off x="851412" y="6244545"/>
            <a:ext cx="2402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lang="ja-JP" altLang="en-US" sz="120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コースの入タイマーが選べます</a:t>
            </a:r>
            <a:endParaRPr kumimoji="1" lang="ja-JP" altLang="en-US" sz="12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44E94065-2714-FF84-39EE-E41847AADD5B}"/>
              </a:ext>
            </a:extLst>
          </p:cNvPr>
          <p:cNvSpPr txBox="1"/>
          <p:nvPr/>
        </p:nvSpPr>
        <p:spPr>
          <a:xfrm>
            <a:off x="854941" y="6489363"/>
            <a:ext cx="3604347" cy="35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「平日と休日」や「朝と夕方」などお好みに合わせたタイマー設定の使い分けが</a:t>
            </a:r>
          </a:p>
          <a:p>
            <a:pPr algn="l">
              <a:lnSpc>
                <a:spcPts val="1100"/>
              </a:lnSpc>
            </a:pP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カンタンに行えます。</a:t>
            </a:r>
            <a:endParaRPr kumimoji="1" lang="ja-JP" altLang="en-US" sz="7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9A4A036B-0149-4BD3-23F1-385E3C68B4BF}"/>
              </a:ext>
            </a:extLst>
          </p:cNvPr>
          <p:cNvSpPr txBox="1"/>
          <p:nvPr/>
        </p:nvSpPr>
        <p:spPr>
          <a:xfrm>
            <a:off x="935536" y="7739443"/>
            <a:ext cx="407688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700" b="0" i="0" u="non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</a:t>
            </a:r>
            <a:r>
              <a:rPr lang="en-US" altLang="ja-JP" sz="700" b="0" i="0" u="none" spc="-1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N</a:t>
            </a:r>
            <a:r>
              <a:rPr lang="ja-JP" altLang="en-US" sz="700" b="0" i="0" u="non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ja-JP" altLang="en-US" sz="7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6DC5097F-F238-9634-4911-CD2E3D768665}"/>
              </a:ext>
            </a:extLst>
          </p:cNvPr>
          <p:cNvSpPr txBox="1"/>
          <p:nvPr/>
        </p:nvSpPr>
        <p:spPr>
          <a:xfrm>
            <a:off x="2609232" y="7767398"/>
            <a:ext cx="69615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i="0" u="none" strike="noStrike" spc="-10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050" b="1" i="0" u="none" strike="noStrike" spc="-150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r>
              <a:rPr lang="en-US" altLang="ja-JP" sz="1050" b="1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lang="ja-JP" altLang="en-US" sz="800" b="1" i="0" u="none" strike="noStrike" spc="-30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</a:t>
            </a:r>
            <a:r>
              <a:rPr lang="ja-JP" altLang="en-US" sz="800" b="1" i="0" u="none" strike="noStrike" spc="-300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800" b="1" spc="-3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5D4024B1-495D-DA59-75D0-381DCF5C48B3}"/>
              </a:ext>
            </a:extLst>
          </p:cNvPr>
          <p:cNvSpPr txBox="1"/>
          <p:nvPr/>
        </p:nvSpPr>
        <p:spPr>
          <a:xfrm>
            <a:off x="825635" y="8207564"/>
            <a:ext cx="3463265" cy="259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ja-JP" altLang="en-US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○秒速点火</a:t>
            </a:r>
            <a:r>
              <a:rPr lang="en-US" altLang="ja-JP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ON</a:t>
            </a:r>
            <a:r>
              <a:rPr lang="ja-JP" altLang="en-US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の状態ではヒーターに通電していますので平均約</a:t>
            </a:r>
            <a:r>
              <a:rPr lang="en-US" altLang="ja-JP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100W</a:t>
            </a:r>
            <a:r>
              <a:rPr lang="ja-JP" altLang="en-US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の電力を消費します。また</a:t>
            </a:r>
            <a:r>
              <a:rPr lang="en-US" altLang="ja-JP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18</a:t>
            </a:r>
            <a:r>
              <a:rPr lang="ja-JP" altLang="en-US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時間以内に</a:t>
            </a:r>
          </a:p>
          <a:p>
            <a:pPr algn="l">
              <a:lnSpc>
                <a:spcPts val="700"/>
              </a:lnSpc>
            </a:pPr>
            <a:r>
              <a:rPr lang="ja-JP" altLang="en-US" sz="550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点火操作をしないと秒速点火は自動的に取り消されます。</a:t>
            </a:r>
            <a:endParaRPr kumimoji="1" lang="ja-JP" altLang="en-US" sz="55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EA045263-AE53-4FFE-4503-4EC64A1A3B02}"/>
              </a:ext>
            </a:extLst>
          </p:cNvPr>
          <p:cNvSpPr txBox="1"/>
          <p:nvPr/>
        </p:nvSpPr>
        <p:spPr>
          <a:xfrm>
            <a:off x="849236" y="6948726"/>
            <a:ext cx="12154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i="0" u="none" strike="noStrike" spc="-5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秒速点火で速暖</a:t>
            </a:r>
            <a:endParaRPr lang="ja-JP" altLang="en-US" sz="1200" spc="-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9CD64C58-E69B-6389-B1D8-B339D4FC94F9}"/>
              </a:ext>
            </a:extLst>
          </p:cNvPr>
          <p:cNvSpPr txBox="1"/>
          <p:nvPr/>
        </p:nvSpPr>
        <p:spPr>
          <a:xfrm>
            <a:off x="854941" y="7182198"/>
            <a:ext cx="3604347" cy="352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あらかじめ秒速点火キーを押しておくとスイッチ</a:t>
            </a:r>
            <a:r>
              <a:rPr lang="en-US" altLang="ja-JP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ON</a:t>
            </a: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から約</a:t>
            </a:r>
            <a:r>
              <a:rPr lang="en-US" altLang="ja-JP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15</a:t>
            </a: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秒で点火します。</a:t>
            </a:r>
          </a:p>
          <a:p>
            <a:pPr algn="l">
              <a:lnSpc>
                <a:spcPts val="1100"/>
              </a:lnSpc>
            </a:pPr>
            <a:r>
              <a:rPr lang="ja-JP" altLang="en-US" sz="7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帰宅時の冷えきった身体もすぐに温まるうれしい機能です。</a:t>
            </a:r>
            <a:endParaRPr kumimoji="1" lang="ja-JP" altLang="en-US" sz="7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F90A041B-A9A3-C211-398D-157F7840A394}"/>
              </a:ext>
            </a:extLst>
          </p:cNvPr>
          <p:cNvSpPr txBox="1"/>
          <p:nvPr/>
        </p:nvSpPr>
        <p:spPr>
          <a:xfrm>
            <a:off x="347750" y="8421604"/>
            <a:ext cx="23767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</a:t>
            </a:r>
            <a:r>
              <a:rPr lang="ja-JP" altLang="en-US" sz="80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式温風暖房機 </a:t>
            </a:r>
            <a:r>
              <a:rPr lang="en-US" altLang="ja-JP" sz="1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en-US" altLang="ja-JP" sz="1600" i="0" u="none" strike="noStrike" spc="30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G</a:t>
            </a:r>
            <a:r>
              <a:rPr lang="ja-JP" altLang="en-US" sz="9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シリーズ</a:t>
            </a:r>
            <a:endParaRPr kumimoji="1" lang="ja-JP" altLang="en-US" sz="9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8337EF03-D91B-97D5-4DFA-363A419A75B8}"/>
              </a:ext>
            </a:extLst>
          </p:cNvPr>
          <p:cNvCxnSpPr>
            <a:cxnSpLocks/>
          </p:cNvCxnSpPr>
          <p:nvPr/>
        </p:nvCxnSpPr>
        <p:spPr>
          <a:xfrm>
            <a:off x="384306" y="2366372"/>
            <a:ext cx="6750369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線コネクタ 135">
            <a:extLst>
              <a:ext uri="{FF2B5EF4-FFF2-40B4-BE49-F238E27FC236}">
                <a16:creationId xmlns:a16="http://schemas.microsoft.com/office/drawing/2014/main" id="{69434C8C-324E-9360-6413-1027742D24DC}"/>
              </a:ext>
            </a:extLst>
          </p:cNvPr>
          <p:cNvCxnSpPr>
            <a:cxnSpLocks/>
          </p:cNvCxnSpPr>
          <p:nvPr/>
        </p:nvCxnSpPr>
        <p:spPr>
          <a:xfrm>
            <a:off x="384306" y="5701868"/>
            <a:ext cx="6750369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>
            <a:extLst>
              <a:ext uri="{FF2B5EF4-FFF2-40B4-BE49-F238E27FC236}">
                <a16:creationId xmlns:a16="http://schemas.microsoft.com/office/drawing/2014/main" id="{BDD9761A-98C8-2487-A611-F7EAA33EF4EE}"/>
              </a:ext>
            </a:extLst>
          </p:cNvPr>
          <p:cNvCxnSpPr>
            <a:cxnSpLocks/>
          </p:cNvCxnSpPr>
          <p:nvPr/>
        </p:nvCxnSpPr>
        <p:spPr>
          <a:xfrm>
            <a:off x="966953" y="6885453"/>
            <a:ext cx="6167722" cy="0"/>
          </a:xfrm>
          <a:prstGeom prst="line">
            <a:avLst/>
          </a:prstGeom>
          <a:ln w="63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>
            <a:extLst>
              <a:ext uri="{FF2B5EF4-FFF2-40B4-BE49-F238E27FC236}">
                <a16:creationId xmlns:a16="http://schemas.microsoft.com/office/drawing/2014/main" id="{708245C7-D5B8-10B0-C86D-47798E026B4C}"/>
              </a:ext>
            </a:extLst>
          </p:cNvPr>
          <p:cNvCxnSpPr>
            <a:cxnSpLocks/>
          </p:cNvCxnSpPr>
          <p:nvPr/>
        </p:nvCxnSpPr>
        <p:spPr>
          <a:xfrm flipV="1">
            <a:off x="4354031" y="6948726"/>
            <a:ext cx="0" cy="1518396"/>
          </a:xfrm>
          <a:prstGeom prst="line">
            <a:avLst/>
          </a:prstGeom>
          <a:ln w="63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グループ化 141">
            <a:extLst>
              <a:ext uri="{FF2B5EF4-FFF2-40B4-BE49-F238E27FC236}">
                <a16:creationId xmlns:a16="http://schemas.microsoft.com/office/drawing/2014/main" id="{35C55FDC-0E96-D80E-D9BB-9972917E370E}"/>
              </a:ext>
            </a:extLst>
          </p:cNvPr>
          <p:cNvGrpSpPr/>
          <p:nvPr/>
        </p:nvGrpSpPr>
        <p:grpSpPr>
          <a:xfrm>
            <a:off x="4446113" y="6948726"/>
            <a:ext cx="2319413" cy="276999"/>
            <a:chOff x="4446113" y="6948726"/>
            <a:chExt cx="2319413" cy="276999"/>
          </a:xfrm>
        </p:grpSpPr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04FD28DE-C17A-B1DF-C97F-C23685030FB1}"/>
                </a:ext>
              </a:extLst>
            </p:cNvPr>
            <p:cNvSpPr txBox="1"/>
            <p:nvPr/>
          </p:nvSpPr>
          <p:spPr>
            <a:xfrm>
              <a:off x="4446113" y="6948726"/>
              <a:ext cx="231941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i="0" u="none" strike="noStrike" spc="-7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業界トップクラス　 の低騒音設計</a:t>
              </a:r>
              <a:endParaRPr lang="ja-JP" altLang="en-US" sz="1200" spc="-7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369322C7-0B90-8D86-E422-7EC0F16F9194}"/>
                </a:ext>
              </a:extLst>
            </p:cNvPr>
            <p:cNvSpPr txBox="1"/>
            <p:nvPr/>
          </p:nvSpPr>
          <p:spPr>
            <a:xfrm>
              <a:off x="5521884" y="6981307"/>
              <a:ext cx="32587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00" i="0" u="none" strike="noStrike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</a:t>
              </a:r>
              <a:r>
                <a:rPr lang="en-US" altLang="ja-JP" sz="600" i="0" u="none" strike="noStrike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endParaRPr kumimoji="1" lang="ja-JP" altLang="en-US" sz="600" dirty="0"/>
            </a:p>
          </p:txBody>
        </p:sp>
      </p:grp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77273B64-D805-E788-10A5-2C3CDA3ED731}"/>
              </a:ext>
            </a:extLst>
          </p:cNvPr>
          <p:cNvSpPr txBox="1"/>
          <p:nvPr/>
        </p:nvSpPr>
        <p:spPr>
          <a:xfrm>
            <a:off x="4508892" y="7712704"/>
            <a:ext cx="1784808" cy="211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70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（最大火力運転時</a:t>
            </a:r>
            <a:r>
              <a:rPr lang="en-US" altLang="ja-JP" sz="70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36dB</a:t>
            </a:r>
            <a:r>
              <a:rPr lang="en-US" altLang="ja-JP" sz="50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〈FF-WG52</a:t>
            </a:r>
            <a:r>
              <a:rPr lang="ja-JP" altLang="en-US" sz="50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タイプ</a:t>
            </a:r>
            <a:r>
              <a:rPr lang="en-US" altLang="ja-JP" sz="50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r>
              <a:rPr lang="ja-JP" altLang="en-US" sz="700" u="none" strike="noStrike" spc="-150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700" spc="-1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46" name="図 145">
            <a:extLst>
              <a:ext uri="{FF2B5EF4-FFF2-40B4-BE49-F238E27FC236}">
                <a16:creationId xmlns:a16="http://schemas.microsoft.com/office/drawing/2014/main" id="{D80D5AFB-B3AA-46A1-3C56-4EEACBBD4D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4" y="7586069"/>
            <a:ext cx="1355976" cy="966688"/>
          </a:xfrm>
          <a:prstGeom prst="rect">
            <a:avLst/>
          </a:prstGeom>
        </p:spPr>
      </p:pic>
      <p:grpSp>
        <p:nvGrpSpPr>
          <p:cNvPr id="151" name="グループ化 150">
            <a:extLst>
              <a:ext uri="{FF2B5EF4-FFF2-40B4-BE49-F238E27FC236}">
                <a16:creationId xmlns:a16="http://schemas.microsoft.com/office/drawing/2014/main" id="{FBBD9FA9-7CB7-6E94-7A30-A9F95D31C772}"/>
              </a:ext>
            </a:extLst>
          </p:cNvPr>
          <p:cNvGrpSpPr/>
          <p:nvPr/>
        </p:nvGrpSpPr>
        <p:grpSpPr>
          <a:xfrm>
            <a:off x="6394530" y="7290470"/>
            <a:ext cx="700259" cy="338554"/>
            <a:chOff x="6394530" y="7290470"/>
            <a:chExt cx="700259" cy="338554"/>
          </a:xfrm>
        </p:grpSpPr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F0089D02-A239-1125-F0B1-2F585EFF2830}"/>
                </a:ext>
              </a:extLst>
            </p:cNvPr>
            <p:cNvGrpSpPr/>
            <p:nvPr/>
          </p:nvGrpSpPr>
          <p:grpSpPr>
            <a:xfrm>
              <a:off x="6394530" y="7359744"/>
              <a:ext cx="700259" cy="265278"/>
              <a:chOff x="6394530" y="7357644"/>
              <a:chExt cx="700259" cy="265278"/>
            </a:xfrm>
          </p:grpSpPr>
          <p:sp>
            <p:nvSpPr>
              <p:cNvPr id="147" name="四角形: 角を丸くする 146">
                <a:extLst>
                  <a:ext uri="{FF2B5EF4-FFF2-40B4-BE49-F238E27FC236}">
                    <a16:creationId xmlns:a16="http://schemas.microsoft.com/office/drawing/2014/main" id="{1C3E15A9-9AB4-D13C-4A9D-EB45809DE15D}"/>
                  </a:ext>
                </a:extLst>
              </p:cNvPr>
              <p:cNvSpPr/>
              <p:nvPr/>
            </p:nvSpPr>
            <p:spPr>
              <a:xfrm>
                <a:off x="6394530" y="7357644"/>
                <a:ext cx="700259" cy="204840"/>
              </a:xfrm>
              <a:prstGeom prst="roundRect">
                <a:avLst>
                  <a:gd name="adj" fmla="val 50000"/>
                </a:avLst>
              </a:prstGeom>
              <a:solidFill>
                <a:srgbClr val="CA47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8" name="二等辺三角形 147">
                <a:extLst>
                  <a:ext uri="{FF2B5EF4-FFF2-40B4-BE49-F238E27FC236}">
                    <a16:creationId xmlns:a16="http://schemas.microsoft.com/office/drawing/2014/main" id="{E960C464-93F4-45F0-1E2E-FB1BF6F04968}"/>
                  </a:ext>
                </a:extLst>
              </p:cNvPr>
              <p:cNvSpPr/>
              <p:nvPr/>
            </p:nvSpPr>
            <p:spPr>
              <a:xfrm rot="10800000">
                <a:off x="6713791" y="7540363"/>
                <a:ext cx="73742" cy="82559"/>
              </a:xfrm>
              <a:prstGeom prst="triangle">
                <a:avLst/>
              </a:prstGeom>
              <a:solidFill>
                <a:srgbClr val="CA475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rgbClr val="CA475D"/>
                  </a:solidFill>
                </a:endParaRPr>
              </a:p>
            </p:txBody>
          </p:sp>
        </p:grp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814B795E-9FB2-A377-7F8F-AF477B7175F9}"/>
                </a:ext>
              </a:extLst>
            </p:cNvPr>
            <p:cNvSpPr txBox="1"/>
            <p:nvPr/>
          </p:nvSpPr>
          <p:spPr>
            <a:xfrm>
              <a:off x="6448697" y="7290470"/>
              <a:ext cx="5999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b="0" i="0" u="none" strike="noStrike" baseline="0" dirty="0">
                  <a:solidFill>
                    <a:srgbClr val="FFFFFF"/>
                  </a:solidFill>
                  <a:latin typeface="AvantGardeLT-Medium"/>
                </a:rPr>
                <a:t>2</a:t>
              </a:r>
              <a:r>
                <a:rPr lang="en-US" altLang="ja-JP" sz="1600" b="0" i="0" u="none" strike="noStrike" spc="100" dirty="0">
                  <a:solidFill>
                    <a:srgbClr val="FFFFFF"/>
                  </a:solidFill>
                  <a:latin typeface="AvantGardeLT-Medium"/>
                </a:rPr>
                <a:t>0</a:t>
              </a:r>
              <a:r>
                <a:rPr lang="en-US" altLang="ja-JP" sz="1300" b="1" i="0" u="none" strike="noStrike" baseline="0" dirty="0">
                  <a:solidFill>
                    <a:srgbClr val="FFFFFF"/>
                  </a:solidFill>
                  <a:latin typeface="TBUDGoStd-Bold"/>
                </a:rPr>
                <a:t>dB</a:t>
              </a:r>
              <a:endParaRPr kumimoji="1" lang="ja-JP" altLang="en-US" sz="1300" dirty="0"/>
            </a:p>
          </p:txBody>
        </p:sp>
      </p:grp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0E3646D6-A843-2D78-CAA0-35E826BEFF20}"/>
              </a:ext>
            </a:extLst>
          </p:cNvPr>
          <p:cNvCxnSpPr>
            <a:cxnSpLocks/>
          </p:cNvCxnSpPr>
          <p:nvPr/>
        </p:nvCxnSpPr>
        <p:spPr>
          <a:xfrm>
            <a:off x="2133600" y="8642044"/>
            <a:ext cx="5001075" cy="0"/>
          </a:xfrm>
          <a:prstGeom prst="line">
            <a:avLst/>
          </a:prstGeom>
          <a:ln w="3810" cap="rnd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6" name="図 155">
            <a:extLst>
              <a:ext uri="{FF2B5EF4-FFF2-40B4-BE49-F238E27FC236}">
                <a16:creationId xmlns:a16="http://schemas.microsoft.com/office/drawing/2014/main" id="{CC1C24B6-723B-467A-2279-135C73F85F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6" y="8737516"/>
            <a:ext cx="1037231" cy="323971"/>
          </a:xfrm>
          <a:prstGeom prst="rect">
            <a:avLst/>
          </a:prstGeom>
        </p:spPr>
      </p:pic>
      <p:sp>
        <p:nvSpPr>
          <p:cNvPr id="157" name="テキスト ボックス 156">
            <a:extLst>
              <a:ext uri="{FF2B5EF4-FFF2-40B4-BE49-F238E27FC236}">
                <a16:creationId xmlns:a16="http://schemas.microsoft.com/office/drawing/2014/main" id="{5527C896-A5BD-1585-6A81-A43C58DD8666}"/>
              </a:ext>
            </a:extLst>
          </p:cNvPr>
          <p:cNvSpPr txBox="1"/>
          <p:nvPr/>
        </p:nvSpPr>
        <p:spPr>
          <a:xfrm>
            <a:off x="347750" y="8997158"/>
            <a:ext cx="820378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</a:t>
            </a:r>
            <a:r>
              <a:rPr lang="ja-JP" altLang="en-US" sz="5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年保証（バーナ部）</a:t>
            </a:r>
            <a:endParaRPr kumimoji="1" lang="ja-JP" altLang="en-US" sz="5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6C2D3F5B-995F-912A-EFBB-7E7893E53D93}"/>
              </a:ext>
            </a:extLst>
          </p:cNvPr>
          <p:cNvSpPr txBox="1"/>
          <p:nvPr/>
        </p:nvSpPr>
        <p:spPr>
          <a:xfrm>
            <a:off x="1559077" y="8741784"/>
            <a:ext cx="901220" cy="42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altLang="ja-JP" sz="7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eco</a:t>
            </a: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モード</a:t>
            </a:r>
          </a:p>
          <a:p>
            <a:pPr algn="l">
              <a:lnSpc>
                <a:spcPts val="900"/>
              </a:lnSpc>
            </a:pP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液晶クリアビュー</a:t>
            </a:r>
          </a:p>
          <a:p>
            <a:pPr algn="l">
              <a:lnSpc>
                <a:spcPts val="900"/>
              </a:lnSpc>
            </a:pP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よごれま栓（</a:t>
            </a:r>
            <a:r>
              <a:rPr lang="en-US" altLang="ja-JP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Y</a:t>
            </a: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タイプ）</a:t>
            </a: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3B9461FD-5D32-1143-46AA-E948820A8DDC}"/>
              </a:ext>
            </a:extLst>
          </p:cNvPr>
          <p:cNvSpPr txBox="1"/>
          <p:nvPr/>
        </p:nvSpPr>
        <p:spPr>
          <a:xfrm>
            <a:off x="2409805" y="8738684"/>
            <a:ext cx="1109599" cy="42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ts val="920"/>
              </a:lnSpc>
            </a:pPr>
            <a:r>
              <a:rPr lang="en-US" altLang="ja-JP" sz="7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eco</a:t>
            </a: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ガイド</a:t>
            </a:r>
          </a:p>
          <a:p>
            <a:pPr algn="l">
              <a:lnSpc>
                <a:spcPts val="920"/>
              </a:lnSpc>
            </a:pPr>
            <a:r>
              <a:rPr lang="en-US" altLang="ja-JP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2000</a:t>
            </a: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ｍまで高地対応可</a:t>
            </a:r>
            <a:r>
              <a:rPr lang="en-US" altLang="ja-JP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※2</a:t>
            </a:r>
          </a:p>
          <a:p>
            <a:pPr algn="l">
              <a:lnSpc>
                <a:spcPts val="900"/>
              </a:lnSpc>
            </a:pPr>
            <a:r>
              <a: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対震自動消火装置付</a:t>
            </a:r>
            <a:endParaRPr kumimoji="1" lang="ja-JP" altLang="en-US" sz="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74" name="グループ化 173">
            <a:extLst>
              <a:ext uri="{FF2B5EF4-FFF2-40B4-BE49-F238E27FC236}">
                <a16:creationId xmlns:a16="http://schemas.microsoft.com/office/drawing/2014/main" id="{F1C7A439-900D-B817-3D74-FA2846619E26}"/>
              </a:ext>
            </a:extLst>
          </p:cNvPr>
          <p:cNvGrpSpPr/>
          <p:nvPr/>
        </p:nvGrpSpPr>
        <p:grpSpPr>
          <a:xfrm>
            <a:off x="4430489" y="8030073"/>
            <a:ext cx="1661180" cy="431594"/>
            <a:chOff x="4430489" y="8030073"/>
            <a:chExt cx="1661180" cy="431594"/>
          </a:xfrm>
        </p:grpSpPr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A9B41CA7-57D3-E009-478C-C9EE86F7EB41}"/>
                </a:ext>
              </a:extLst>
            </p:cNvPr>
            <p:cNvSpPr txBox="1"/>
            <p:nvPr/>
          </p:nvSpPr>
          <p:spPr>
            <a:xfrm>
              <a:off x="4571393" y="8030780"/>
              <a:ext cx="15202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2024</a:t>
              </a:r>
              <a:r>
                <a:rPr lang="ja-JP" altLang="en-US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</a:t>
              </a:r>
              <a:r>
                <a:rPr lang="en-US" altLang="ja-JP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6</a:t>
              </a:r>
              <a:r>
                <a:rPr lang="ja-JP" altLang="en-US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月現在。</a:t>
              </a:r>
              <a:r>
                <a:rPr lang="en-US" altLang="ja-JP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FF</a:t>
              </a:r>
              <a:r>
                <a:rPr lang="ja-JP" altLang="en-US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式温風タイプにおいて、</a:t>
              </a:r>
            </a:p>
            <a:p>
              <a:pPr algn="l"/>
              <a:r>
                <a:rPr lang="en-US" altLang="ja-JP" sz="550" i="0" u="none" strike="noStrike" spc="-4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FF-WG40</a:t>
              </a:r>
              <a:r>
                <a:rPr lang="ja-JP" altLang="en-US" sz="550" i="0" u="none" strike="noStrike" spc="-4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・</a:t>
              </a:r>
              <a:r>
                <a:rPr lang="en-US" altLang="ja-JP" sz="550" i="0" u="none" strike="noStrike" spc="-4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WG52</a:t>
              </a:r>
              <a:r>
                <a:rPr lang="ja-JP" altLang="en-US" sz="550" i="0" u="none" strike="noStrike" spc="-4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タイプ最小火力時の値。最</a:t>
              </a:r>
            </a:p>
            <a:p>
              <a:pPr algn="l"/>
              <a:r>
                <a:rPr lang="ja-JP" altLang="en-US" sz="550" i="0" u="none" strike="noStrike" spc="-5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小火力で運転した場合、設定温度までお部屋が</a:t>
              </a:r>
            </a:p>
            <a:p>
              <a:pPr algn="l"/>
              <a:r>
                <a:rPr lang="ja-JP" altLang="en-US" sz="550" i="0" u="none" strike="noStrike" spc="-3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暖まらなかったり、時間がかかったりします。</a:t>
              </a:r>
              <a:endParaRPr kumimoji="1" lang="ja-JP" altLang="en-US" sz="550" spc="-3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3" name="テキスト ボックス 172">
              <a:extLst>
                <a:ext uri="{FF2B5EF4-FFF2-40B4-BE49-F238E27FC236}">
                  <a16:creationId xmlns:a16="http://schemas.microsoft.com/office/drawing/2014/main" id="{A00DC014-03A7-20E1-4D44-8CDA626E1ECD}"/>
                </a:ext>
              </a:extLst>
            </p:cNvPr>
            <p:cNvSpPr txBox="1"/>
            <p:nvPr/>
          </p:nvSpPr>
          <p:spPr>
            <a:xfrm>
              <a:off x="4430489" y="8030073"/>
              <a:ext cx="415512" cy="17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55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※1</a:t>
              </a:r>
              <a:endParaRPr kumimoji="1" lang="ja-JP" altLang="en-US" sz="55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BF8F0E84-F854-07DC-7D12-9415ED28E470}"/>
              </a:ext>
            </a:extLst>
          </p:cNvPr>
          <p:cNvSpPr txBox="1"/>
          <p:nvPr/>
        </p:nvSpPr>
        <p:spPr>
          <a:xfrm>
            <a:off x="4729889" y="8628578"/>
            <a:ext cx="2884804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" b="1" i="0" u="none" strike="noStrike" spc="-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※2</a:t>
            </a:r>
            <a:r>
              <a:rPr lang="ja-JP" altLang="en-US" sz="500" b="1" i="0" u="none" strike="noStrike" spc="-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高地で使用の場合、標高調整が必要です。詳しくは工事説明書をご覧ください。</a:t>
            </a:r>
            <a:endParaRPr kumimoji="1" lang="ja-JP" altLang="en-US" sz="500" b="1" spc="-1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7B6B23B-2C15-8768-EADE-027FF2DBA348}"/>
              </a:ext>
            </a:extLst>
          </p:cNvPr>
          <p:cNvGrpSpPr/>
          <p:nvPr/>
        </p:nvGrpSpPr>
        <p:grpSpPr>
          <a:xfrm>
            <a:off x="3549684" y="8755974"/>
            <a:ext cx="3584991" cy="347531"/>
            <a:chOff x="3549684" y="8755974"/>
            <a:chExt cx="3584991" cy="347531"/>
          </a:xfrm>
        </p:grpSpPr>
        <p:grpSp>
          <p:nvGrpSpPr>
            <p:cNvPr id="176" name="グループ化 175">
              <a:extLst>
                <a:ext uri="{FF2B5EF4-FFF2-40B4-BE49-F238E27FC236}">
                  <a16:creationId xmlns:a16="http://schemas.microsoft.com/office/drawing/2014/main" id="{ECBDBEA1-57A6-886B-D338-A3DAC3702486}"/>
                </a:ext>
              </a:extLst>
            </p:cNvPr>
            <p:cNvGrpSpPr/>
            <p:nvPr/>
          </p:nvGrpSpPr>
          <p:grpSpPr>
            <a:xfrm>
              <a:off x="3549684" y="8755974"/>
              <a:ext cx="3568772" cy="347531"/>
              <a:chOff x="3549684" y="8755223"/>
              <a:chExt cx="3568772" cy="347531"/>
            </a:xfrm>
          </p:grpSpPr>
          <p:grpSp>
            <p:nvGrpSpPr>
              <p:cNvPr id="170" name="グループ化 169">
                <a:extLst>
                  <a:ext uri="{FF2B5EF4-FFF2-40B4-BE49-F238E27FC236}">
                    <a16:creationId xmlns:a16="http://schemas.microsoft.com/office/drawing/2014/main" id="{D247C9EF-8859-9747-69C7-DFBD330E4762}"/>
                  </a:ext>
                </a:extLst>
              </p:cNvPr>
              <p:cNvGrpSpPr/>
              <p:nvPr/>
            </p:nvGrpSpPr>
            <p:grpSpPr>
              <a:xfrm>
                <a:off x="3549684" y="8783227"/>
                <a:ext cx="3568772" cy="309913"/>
                <a:chOff x="3549684" y="8784211"/>
                <a:chExt cx="3568772" cy="309913"/>
              </a:xfrm>
            </p:grpSpPr>
            <p:pic>
              <p:nvPicPr>
                <p:cNvPr id="161" name="図 160">
                  <a:extLst>
                    <a:ext uri="{FF2B5EF4-FFF2-40B4-BE49-F238E27FC236}">
                      <a16:creationId xmlns:a16="http://schemas.microsoft.com/office/drawing/2014/main" id="{F99BDAAA-AAB2-D6AC-C129-1E0F4C95B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49684" y="8784211"/>
                  <a:ext cx="305683" cy="308295"/>
                </a:xfrm>
                <a:prstGeom prst="rect">
                  <a:avLst/>
                </a:prstGeom>
              </p:spPr>
            </p:pic>
            <p:pic>
              <p:nvPicPr>
                <p:cNvPr id="163" name="図 162">
                  <a:extLst>
                    <a:ext uri="{FF2B5EF4-FFF2-40B4-BE49-F238E27FC236}">
                      <a16:creationId xmlns:a16="http://schemas.microsoft.com/office/drawing/2014/main" id="{FA34B3FC-56D8-5BA1-3F8C-C5E1391FD2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4753" y="8785829"/>
                  <a:ext cx="303070" cy="308295"/>
                </a:xfrm>
                <a:prstGeom prst="rect">
                  <a:avLst/>
                </a:prstGeom>
              </p:spPr>
            </p:pic>
            <p:pic>
              <p:nvPicPr>
                <p:cNvPr id="165" name="図 164">
                  <a:extLst>
                    <a:ext uri="{FF2B5EF4-FFF2-40B4-BE49-F238E27FC236}">
                      <a16:creationId xmlns:a16="http://schemas.microsoft.com/office/drawing/2014/main" id="{FDA393D6-5BA9-74DC-DC74-36B99EDD7B7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1600" y="8785371"/>
                  <a:ext cx="436316" cy="308295"/>
                </a:xfrm>
                <a:prstGeom prst="rect">
                  <a:avLst/>
                </a:prstGeom>
              </p:spPr>
            </p:pic>
            <p:pic>
              <p:nvPicPr>
                <p:cNvPr id="169" name="図 168">
                  <a:extLst>
                    <a:ext uri="{FF2B5EF4-FFF2-40B4-BE49-F238E27FC236}">
                      <a16:creationId xmlns:a16="http://schemas.microsoft.com/office/drawing/2014/main" id="{6269BEC5-DBE8-5834-115C-4D080CFA11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19958" y="8829323"/>
                  <a:ext cx="1298498" cy="237753"/>
                </a:xfrm>
                <a:prstGeom prst="rect">
                  <a:avLst/>
                </a:prstGeom>
              </p:spPr>
            </p:pic>
          </p:grp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D93EB866-4E89-CF8E-61D2-92483CF68752}"/>
                  </a:ext>
                </a:extLst>
              </p:cNvPr>
              <p:cNvSpPr txBox="1"/>
              <p:nvPr/>
            </p:nvSpPr>
            <p:spPr>
              <a:xfrm>
                <a:off x="3777162" y="8755223"/>
                <a:ext cx="607571" cy="34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650"/>
                  </a:lnSpc>
                </a:pPr>
                <a:r>
                  <a:rPr lang="ja-JP" altLang="en-US" sz="45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ワンタッチ</a:t>
                </a:r>
              </a:p>
              <a:p>
                <a:pPr algn="l">
                  <a:lnSpc>
                    <a:spcPts val="650"/>
                  </a:lnSpc>
                </a:pPr>
                <a:r>
                  <a:rPr lang="ja-JP" altLang="en-US" sz="45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ウォールトップ</a:t>
                </a:r>
              </a:p>
              <a:p>
                <a:pPr algn="l">
                  <a:lnSpc>
                    <a:spcPts val="650"/>
                  </a:lnSpc>
                </a:pPr>
                <a:r>
                  <a:rPr lang="ja-JP" altLang="en-US" sz="45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同梱</a:t>
                </a:r>
                <a:endParaRPr kumimoji="1" lang="ja-JP" altLang="en-US" sz="45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FDE2C4BD-B445-61D9-DB0C-AFA2D5F2D0E5}"/>
                  </a:ext>
                </a:extLst>
              </p:cNvPr>
              <p:cNvSpPr txBox="1"/>
              <p:nvPr/>
            </p:nvSpPr>
            <p:spPr>
              <a:xfrm>
                <a:off x="4480333" y="8755223"/>
                <a:ext cx="800693" cy="347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650"/>
                  </a:lnSpc>
                </a:pPr>
                <a:r>
                  <a:rPr lang="ja-JP" altLang="en-US" sz="45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延長ルーム</a:t>
                </a:r>
              </a:p>
              <a:p>
                <a:pPr algn="l">
                  <a:lnSpc>
                    <a:spcPts val="650"/>
                  </a:lnSpc>
                </a:pPr>
                <a:r>
                  <a:rPr lang="ja-JP" altLang="en-US" sz="45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サーモ付</a:t>
                </a:r>
              </a:p>
              <a:p>
                <a:pPr algn="l">
                  <a:lnSpc>
                    <a:spcPts val="650"/>
                  </a:lnSpc>
                </a:pPr>
                <a:r>
                  <a:rPr lang="ja-JP" altLang="en-US" sz="450" i="0" u="none" strike="noStrike" baseline="0" dirty="0">
                    <a:solidFill>
                      <a:srgbClr val="231815"/>
                    </a:solidFill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（ビルトインタイプのみ）</a:t>
                </a:r>
                <a:endParaRPr kumimoji="1" lang="ja-JP" altLang="en-US" sz="45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</p:grp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0A7D61F8-4C21-2D09-FD2D-2CCE73E06494}"/>
                </a:ext>
              </a:extLst>
            </p:cNvPr>
            <p:cNvSpPr txBox="1"/>
            <p:nvPr/>
          </p:nvSpPr>
          <p:spPr>
            <a:xfrm>
              <a:off x="6267099" y="8893444"/>
              <a:ext cx="43256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101</a:t>
              </a:r>
              <a:r>
                <a:rPr lang="ja-JP" altLang="en-US" sz="5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ja-JP" altLang="en-US" sz="6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79" name="テキスト ボックス 178">
              <a:extLst>
                <a:ext uri="{FF2B5EF4-FFF2-40B4-BE49-F238E27FC236}">
                  <a16:creationId xmlns:a16="http://schemas.microsoft.com/office/drawing/2014/main" id="{EC907888-23B2-08E1-9575-3601C9D707D1}"/>
                </a:ext>
              </a:extLst>
            </p:cNvPr>
            <p:cNvSpPr txBox="1"/>
            <p:nvPr/>
          </p:nvSpPr>
          <p:spPr>
            <a:xfrm>
              <a:off x="6664379" y="8890115"/>
              <a:ext cx="470296" cy="1846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6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87.0</a:t>
              </a:r>
              <a:r>
                <a:rPr lang="ja-JP" altLang="en-US" sz="400" i="0" u="none" strike="noStrike" baseline="0" dirty="0">
                  <a:solidFill>
                    <a:srgbClr val="231815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％</a:t>
              </a:r>
              <a:endParaRPr lang="ja-JP" altLang="en-US" sz="4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182" name="図 181">
            <a:extLst>
              <a:ext uri="{FF2B5EF4-FFF2-40B4-BE49-F238E27FC236}">
                <a16:creationId xmlns:a16="http://schemas.microsoft.com/office/drawing/2014/main" id="{10427602-62F7-8E0D-706B-47CA59B110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4" y="9170989"/>
            <a:ext cx="1491835" cy="1112998"/>
          </a:xfrm>
          <a:prstGeom prst="rect">
            <a:avLst/>
          </a:prstGeom>
        </p:spPr>
      </p:pic>
      <p:sp>
        <p:nvSpPr>
          <p:cNvPr id="183" name="テキスト ボックス 182">
            <a:extLst>
              <a:ext uri="{FF2B5EF4-FFF2-40B4-BE49-F238E27FC236}">
                <a16:creationId xmlns:a16="http://schemas.microsoft.com/office/drawing/2014/main" id="{D5DCBFB3-633E-9309-394E-1D75E591574F}"/>
              </a:ext>
            </a:extLst>
          </p:cNvPr>
          <p:cNvSpPr txBox="1"/>
          <p:nvPr/>
        </p:nvSpPr>
        <p:spPr>
          <a:xfrm>
            <a:off x="384306" y="10203195"/>
            <a:ext cx="799414" cy="16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4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45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）ナチュラルホワイト</a:t>
            </a:r>
            <a:endParaRPr kumimoji="1" lang="ja-JP" altLang="en-US" sz="4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5" name="正方形/長方形 184">
            <a:extLst>
              <a:ext uri="{FF2B5EF4-FFF2-40B4-BE49-F238E27FC236}">
                <a16:creationId xmlns:a16="http://schemas.microsoft.com/office/drawing/2014/main" id="{7A14EB75-751E-1D08-2669-386441A0E02A}"/>
              </a:ext>
            </a:extLst>
          </p:cNvPr>
          <p:cNvSpPr/>
          <p:nvPr/>
        </p:nvSpPr>
        <p:spPr>
          <a:xfrm>
            <a:off x="1928129" y="9211592"/>
            <a:ext cx="3833325" cy="143832"/>
          </a:xfrm>
          <a:prstGeom prst="rect">
            <a:avLst/>
          </a:prstGeom>
          <a:solidFill>
            <a:srgbClr val="CA47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67EAD4F4-057F-74BD-D069-E2A259D85226}"/>
              </a:ext>
            </a:extLst>
          </p:cNvPr>
          <p:cNvSpPr txBox="1"/>
          <p:nvPr/>
        </p:nvSpPr>
        <p:spPr>
          <a:xfrm>
            <a:off x="1966267" y="9180719"/>
            <a:ext cx="229763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ビルトインタイプ・防火性能認証</a:t>
            </a:r>
            <a:r>
              <a:rPr lang="ja-JP" altLang="en-US" sz="700" b="1" i="0" u="none" strike="noStrike" spc="1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品</a:t>
            </a:r>
            <a:r>
              <a:rPr lang="en-US" altLang="ja-JP" sz="55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55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別置タンク式（別売）</a:t>
            </a:r>
            <a:r>
              <a:rPr lang="en-US" altLang="ja-JP" sz="550" b="1" i="0" u="none" strike="noStrike" baseline="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550" b="1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9" name="正方形/長方形 188">
            <a:extLst>
              <a:ext uri="{FF2B5EF4-FFF2-40B4-BE49-F238E27FC236}">
                <a16:creationId xmlns:a16="http://schemas.microsoft.com/office/drawing/2014/main" id="{3871EEE7-9A23-42AC-BB4F-9A7371E13980}"/>
              </a:ext>
            </a:extLst>
          </p:cNvPr>
          <p:cNvSpPr/>
          <p:nvPr/>
        </p:nvSpPr>
        <p:spPr>
          <a:xfrm>
            <a:off x="5898914" y="9208551"/>
            <a:ext cx="1184500" cy="143832"/>
          </a:xfrm>
          <a:prstGeom prst="rect">
            <a:avLst/>
          </a:prstGeom>
          <a:solidFill>
            <a:srgbClr val="77AD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966EABD9-45AB-BC6C-CC46-535B78D1A304}"/>
              </a:ext>
            </a:extLst>
          </p:cNvPr>
          <p:cNvSpPr txBox="1"/>
          <p:nvPr/>
        </p:nvSpPr>
        <p:spPr>
          <a:xfrm>
            <a:off x="5867172" y="9178356"/>
            <a:ext cx="13354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0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標</a:t>
            </a:r>
            <a:r>
              <a:rPr lang="ja-JP" altLang="en-US" sz="700" b="1" i="0" u="none" strike="noStrike" baseline="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準タイ</a:t>
            </a:r>
            <a:r>
              <a:rPr lang="ja-JP" altLang="en-US" sz="700" b="1" i="0" u="none" strike="noStrike" spc="10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プ</a:t>
            </a:r>
            <a:r>
              <a:rPr lang="en-US" altLang="ja-JP" sz="550" b="1" i="0" u="none" strike="noStrike" spc="-3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〈</a:t>
            </a:r>
            <a:r>
              <a:rPr lang="ja-JP" altLang="en-US" sz="550" b="1" i="0" u="none" strike="noStrike" spc="-3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カートリッジタンク式</a:t>
            </a:r>
            <a:r>
              <a:rPr lang="en-US" altLang="ja-JP" sz="550" b="1" i="0" u="none" strike="noStrike" spc="-30" dirty="0">
                <a:solidFill>
                  <a:srgbClr val="FFFFFF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〉</a:t>
            </a:r>
            <a:endParaRPr kumimoji="1" lang="ja-JP" altLang="en-US" sz="550" b="1" spc="-3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08" name="グループ化 207">
            <a:extLst>
              <a:ext uri="{FF2B5EF4-FFF2-40B4-BE49-F238E27FC236}">
                <a16:creationId xmlns:a16="http://schemas.microsoft.com/office/drawing/2014/main" id="{432F63A5-232B-B35F-6691-18C9187A8C99}"/>
              </a:ext>
            </a:extLst>
          </p:cNvPr>
          <p:cNvGrpSpPr/>
          <p:nvPr/>
        </p:nvGrpSpPr>
        <p:grpSpPr>
          <a:xfrm>
            <a:off x="1926790" y="9398888"/>
            <a:ext cx="1188292" cy="382773"/>
            <a:chOff x="1926790" y="9398888"/>
            <a:chExt cx="1188292" cy="382773"/>
          </a:xfrm>
        </p:grpSpPr>
        <p:sp>
          <p:nvSpPr>
            <p:cNvPr id="192" name="正方形/長方形 191">
              <a:extLst>
                <a:ext uri="{FF2B5EF4-FFF2-40B4-BE49-F238E27FC236}">
                  <a16:creationId xmlns:a16="http://schemas.microsoft.com/office/drawing/2014/main" id="{006760DB-B5D7-EEC1-5743-77E79AB69557}"/>
                </a:ext>
              </a:extLst>
            </p:cNvPr>
            <p:cNvSpPr/>
            <p:nvPr/>
          </p:nvSpPr>
          <p:spPr>
            <a:xfrm>
              <a:off x="2026227" y="9398888"/>
              <a:ext cx="1088855" cy="854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" name="正方形/長方形 192">
              <a:extLst>
                <a:ext uri="{FF2B5EF4-FFF2-40B4-BE49-F238E27FC236}">
                  <a16:creationId xmlns:a16="http://schemas.microsoft.com/office/drawing/2014/main" id="{67AC093D-E881-EC77-DD81-B6228F80D965}"/>
                </a:ext>
              </a:extLst>
            </p:cNvPr>
            <p:cNvSpPr/>
            <p:nvPr/>
          </p:nvSpPr>
          <p:spPr>
            <a:xfrm>
              <a:off x="1928129" y="9398888"/>
              <a:ext cx="98098" cy="3793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0" name="直線コネクタ 199">
              <a:extLst>
                <a:ext uri="{FF2B5EF4-FFF2-40B4-BE49-F238E27FC236}">
                  <a16:creationId xmlns:a16="http://schemas.microsoft.com/office/drawing/2014/main" id="{F9179C5F-39C2-1877-890D-423D9F11740F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398888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直線コネクタ 204">
              <a:extLst>
                <a:ext uri="{FF2B5EF4-FFF2-40B4-BE49-F238E27FC236}">
                  <a16:creationId xmlns:a16="http://schemas.microsoft.com/office/drawing/2014/main" id="{A758FE7A-3F88-DC80-8CC1-6405162FABB2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781661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直線コネクタ 206">
              <a:extLst>
                <a:ext uri="{FF2B5EF4-FFF2-40B4-BE49-F238E27FC236}">
                  <a16:creationId xmlns:a16="http://schemas.microsoft.com/office/drawing/2014/main" id="{C055ED29-5956-E320-C2A6-9D4B2929EEEF}"/>
                </a:ext>
              </a:extLst>
            </p:cNvPr>
            <p:cNvCxnSpPr>
              <a:stCxn id="192" idx="0"/>
            </p:cNvCxnSpPr>
            <p:nvPr/>
          </p:nvCxnSpPr>
          <p:spPr>
            <a:xfrm flipH="1">
              <a:off x="2570654" y="9398888"/>
              <a:ext cx="1" cy="37935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9" name="テキスト ボックス 208">
            <a:extLst>
              <a:ext uri="{FF2B5EF4-FFF2-40B4-BE49-F238E27FC236}">
                <a16:creationId xmlns:a16="http://schemas.microsoft.com/office/drawing/2014/main" id="{53A0E362-61C2-36ED-1D60-1800BF64C2DD}"/>
              </a:ext>
            </a:extLst>
          </p:cNvPr>
          <p:cNvSpPr txBox="1"/>
          <p:nvPr/>
        </p:nvSpPr>
        <p:spPr>
          <a:xfrm>
            <a:off x="1850482" y="9378132"/>
            <a:ext cx="253916" cy="44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5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暖房のめやす</a:t>
            </a:r>
            <a:endParaRPr kumimoji="1" lang="ja-JP" altLang="en-US" sz="4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9B09E08B-056C-6216-E84F-7A210C2D32E3}"/>
              </a:ext>
            </a:extLst>
          </p:cNvPr>
          <p:cNvSpPr txBox="1"/>
          <p:nvPr/>
        </p:nvSpPr>
        <p:spPr>
          <a:xfrm>
            <a:off x="2041117" y="9353109"/>
            <a:ext cx="5370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木造（戸建）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6104C97F-700A-9548-5459-1BCC17BA625A}"/>
              </a:ext>
            </a:extLst>
          </p:cNvPr>
          <p:cNvSpPr txBox="1"/>
          <p:nvPr/>
        </p:nvSpPr>
        <p:spPr>
          <a:xfrm>
            <a:off x="2506859" y="9352628"/>
            <a:ext cx="75427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コンクリート（集合）</a:t>
            </a:r>
            <a:endParaRPr lang="ja-JP" altLang="en-US" sz="5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4" name="テキスト ボックス 213">
            <a:extLst>
              <a:ext uri="{FF2B5EF4-FFF2-40B4-BE49-F238E27FC236}">
                <a16:creationId xmlns:a16="http://schemas.microsoft.com/office/drawing/2014/main" id="{4BFE13FB-166E-A73F-BD4B-21768CBA8405}"/>
              </a:ext>
            </a:extLst>
          </p:cNvPr>
          <p:cNvSpPr txBox="1"/>
          <p:nvPr/>
        </p:nvSpPr>
        <p:spPr>
          <a:xfrm>
            <a:off x="1980831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11</a:t>
            </a:r>
          </a:p>
        </p:txBody>
      </p:sp>
      <p:sp>
        <p:nvSpPr>
          <p:cNvPr id="216" name="テキスト ボックス 215">
            <a:extLst>
              <a:ext uri="{FF2B5EF4-FFF2-40B4-BE49-F238E27FC236}">
                <a16:creationId xmlns:a16="http://schemas.microsoft.com/office/drawing/2014/main" id="{5ED76F08-0175-A6DD-F3CB-11C4A0FAFB57}"/>
              </a:ext>
            </a:extLst>
          </p:cNvPr>
          <p:cNvSpPr txBox="1"/>
          <p:nvPr/>
        </p:nvSpPr>
        <p:spPr>
          <a:xfrm>
            <a:off x="2282847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7CD5B320-372F-DF55-8488-1B14373499A0}"/>
              </a:ext>
            </a:extLst>
          </p:cNvPr>
          <p:cNvSpPr txBox="1"/>
          <p:nvPr/>
        </p:nvSpPr>
        <p:spPr>
          <a:xfrm>
            <a:off x="2540215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r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6592ADD6-AB06-301B-173C-D4F6C4255BD1}"/>
              </a:ext>
            </a:extLst>
          </p:cNvPr>
          <p:cNvSpPr txBox="1"/>
          <p:nvPr/>
        </p:nvSpPr>
        <p:spPr>
          <a:xfrm>
            <a:off x="2842231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grpSp>
        <p:nvGrpSpPr>
          <p:cNvPr id="220" name="グループ化 219">
            <a:extLst>
              <a:ext uri="{FF2B5EF4-FFF2-40B4-BE49-F238E27FC236}">
                <a16:creationId xmlns:a16="http://schemas.microsoft.com/office/drawing/2014/main" id="{E5F3954B-5D0A-0530-4CA2-D0AF4EC19D37}"/>
              </a:ext>
            </a:extLst>
          </p:cNvPr>
          <p:cNvGrpSpPr/>
          <p:nvPr/>
        </p:nvGrpSpPr>
        <p:grpSpPr>
          <a:xfrm>
            <a:off x="3249804" y="9398888"/>
            <a:ext cx="1188292" cy="382773"/>
            <a:chOff x="1926790" y="9398888"/>
            <a:chExt cx="1188292" cy="382773"/>
          </a:xfrm>
        </p:grpSpPr>
        <p:sp>
          <p:nvSpPr>
            <p:cNvPr id="221" name="正方形/長方形 220">
              <a:extLst>
                <a:ext uri="{FF2B5EF4-FFF2-40B4-BE49-F238E27FC236}">
                  <a16:creationId xmlns:a16="http://schemas.microsoft.com/office/drawing/2014/main" id="{5015A2B3-B849-F01B-CC1B-2BBEF3387C1A}"/>
                </a:ext>
              </a:extLst>
            </p:cNvPr>
            <p:cNvSpPr/>
            <p:nvPr/>
          </p:nvSpPr>
          <p:spPr>
            <a:xfrm>
              <a:off x="2026227" y="9398888"/>
              <a:ext cx="1088855" cy="854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2" name="正方形/長方形 221">
              <a:extLst>
                <a:ext uri="{FF2B5EF4-FFF2-40B4-BE49-F238E27FC236}">
                  <a16:creationId xmlns:a16="http://schemas.microsoft.com/office/drawing/2014/main" id="{A8DE506F-DFB5-85D5-585F-99ED39981599}"/>
                </a:ext>
              </a:extLst>
            </p:cNvPr>
            <p:cNvSpPr/>
            <p:nvPr/>
          </p:nvSpPr>
          <p:spPr>
            <a:xfrm>
              <a:off x="1928129" y="9398888"/>
              <a:ext cx="98098" cy="3793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3" name="直線コネクタ 222">
              <a:extLst>
                <a:ext uri="{FF2B5EF4-FFF2-40B4-BE49-F238E27FC236}">
                  <a16:creationId xmlns:a16="http://schemas.microsoft.com/office/drawing/2014/main" id="{AE1AF062-38FC-F0BD-9C62-F94AC87D1973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398888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コネクタ 223">
              <a:extLst>
                <a:ext uri="{FF2B5EF4-FFF2-40B4-BE49-F238E27FC236}">
                  <a16:creationId xmlns:a16="http://schemas.microsoft.com/office/drawing/2014/main" id="{94E55CDE-1CD4-838C-4A10-FC16934082B5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781661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コネクタ 224">
              <a:extLst>
                <a:ext uri="{FF2B5EF4-FFF2-40B4-BE49-F238E27FC236}">
                  <a16:creationId xmlns:a16="http://schemas.microsoft.com/office/drawing/2014/main" id="{07A66FF6-4D53-DCBD-1C8F-44D844775160}"/>
                </a:ext>
              </a:extLst>
            </p:cNvPr>
            <p:cNvCxnSpPr>
              <a:stCxn id="221" idx="0"/>
            </p:cNvCxnSpPr>
            <p:nvPr/>
          </p:nvCxnSpPr>
          <p:spPr>
            <a:xfrm flipH="1">
              <a:off x="2570654" y="9398888"/>
              <a:ext cx="1" cy="37935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6" name="テキスト ボックス 225">
            <a:extLst>
              <a:ext uri="{FF2B5EF4-FFF2-40B4-BE49-F238E27FC236}">
                <a16:creationId xmlns:a16="http://schemas.microsoft.com/office/drawing/2014/main" id="{D5FA36D4-591C-E5C0-7D19-97134CB3EB72}"/>
              </a:ext>
            </a:extLst>
          </p:cNvPr>
          <p:cNvSpPr txBox="1"/>
          <p:nvPr/>
        </p:nvSpPr>
        <p:spPr>
          <a:xfrm>
            <a:off x="3173496" y="9378132"/>
            <a:ext cx="253916" cy="44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5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暖房のめやす</a:t>
            </a:r>
            <a:endParaRPr kumimoji="1" lang="ja-JP" altLang="en-US" sz="4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0C5D73A1-5C25-0002-1D8D-CF8B43DE1634}"/>
              </a:ext>
            </a:extLst>
          </p:cNvPr>
          <p:cNvSpPr txBox="1"/>
          <p:nvPr/>
        </p:nvSpPr>
        <p:spPr>
          <a:xfrm>
            <a:off x="3364131" y="9353109"/>
            <a:ext cx="5370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木造（戸建）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8" name="テキスト ボックス 227">
            <a:extLst>
              <a:ext uri="{FF2B5EF4-FFF2-40B4-BE49-F238E27FC236}">
                <a16:creationId xmlns:a16="http://schemas.microsoft.com/office/drawing/2014/main" id="{0DE7CB0C-42ED-43B2-3131-E7172C7AC22C}"/>
              </a:ext>
            </a:extLst>
          </p:cNvPr>
          <p:cNvSpPr txBox="1"/>
          <p:nvPr/>
        </p:nvSpPr>
        <p:spPr>
          <a:xfrm>
            <a:off x="3303845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FB0D41D8-C99B-D0E6-5D50-9FA862237B7F}"/>
              </a:ext>
            </a:extLst>
          </p:cNvPr>
          <p:cNvSpPr txBox="1"/>
          <p:nvPr/>
        </p:nvSpPr>
        <p:spPr>
          <a:xfrm>
            <a:off x="3627091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6DB71350-57F3-72D6-A978-B84C20C3DD74}"/>
              </a:ext>
            </a:extLst>
          </p:cNvPr>
          <p:cNvSpPr txBox="1"/>
          <p:nvPr/>
        </p:nvSpPr>
        <p:spPr>
          <a:xfrm>
            <a:off x="3863229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22</a:t>
            </a:r>
          </a:p>
        </p:txBody>
      </p:sp>
      <p:sp>
        <p:nvSpPr>
          <p:cNvPr id="231" name="テキスト ボックス 230">
            <a:extLst>
              <a:ext uri="{FF2B5EF4-FFF2-40B4-BE49-F238E27FC236}">
                <a16:creationId xmlns:a16="http://schemas.microsoft.com/office/drawing/2014/main" id="{52FEEE59-C9AA-BDFB-C369-33023FE51628}"/>
              </a:ext>
            </a:extLst>
          </p:cNvPr>
          <p:cNvSpPr txBox="1"/>
          <p:nvPr/>
        </p:nvSpPr>
        <p:spPr>
          <a:xfrm>
            <a:off x="4165245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9F81B555-A381-C99F-26F9-E94AA55E0F24}"/>
              </a:ext>
            </a:extLst>
          </p:cNvPr>
          <p:cNvSpPr txBox="1"/>
          <p:nvPr/>
        </p:nvSpPr>
        <p:spPr>
          <a:xfrm>
            <a:off x="3836606" y="9352628"/>
            <a:ext cx="75427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コンクリート（集合）</a:t>
            </a:r>
            <a:endParaRPr lang="ja-JP" altLang="en-US" sz="5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24A3FA19-1962-2585-8522-0159D22303DC}"/>
              </a:ext>
            </a:extLst>
          </p:cNvPr>
          <p:cNvGrpSpPr/>
          <p:nvPr/>
        </p:nvGrpSpPr>
        <p:grpSpPr>
          <a:xfrm>
            <a:off x="4576245" y="9398888"/>
            <a:ext cx="1188292" cy="382773"/>
            <a:chOff x="1926790" y="9398888"/>
            <a:chExt cx="1188292" cy="382773"/>
          </a:xfrm>
        </p:grpSpPr>
        <p:sp>
          <p:nvSpPr>
            <p:cNvPr id="262" name="正方形/長方形 261">
              <a:extLst>
                <a:ext uri="{FF2B5EF4-FFF2-40B4-BE49-F238E27FC236}">
                  <a16:creationId xmlns:a16="http://schemas.microsoft.com/office/drawing/2014/main" id="{2760C6D1-C10D-ABD9-ABDC-7AD676D18F6C}"/>
                </a:ext>
              </a:extLst>
            </p:cNvPr>
            <p:cNvSpPr/>
            <p:nvPr/>
          </p:nvSpPr>
          <p:spPr>
            <a:xfrm>
              <a:off x="2026227" y="9398888"/>
              <a:ext cx="1088855" cy="854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3" name="正方形/長方形 262">
              <a:extLst>
                <a:ext uri="{FF2B5EF4-FFF2-40B4-BE49-F238E27FC236}">
                  <a16:creationId xmlns:a16="http://schemas.microsoft.com/office/drawing/2014/main" id="{0D6FE47D-0413-E334-1C84-48F41E0EB76B}"/>
                </a:ext>
              </a:extLst>
            </p:cNvPr>
            <p:cNvSpPr/>
            <p:nvPr/>
          </p:nvSpPr>
          <p:spPr>
            <a:xfrm>
              <a:off x="1928129" y="9398888"/>
              <a:ext cx="98098" cy="3793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64" name="直線コネクタ 263">
              <a:extLst>
                <a:ext uri="{FF2B5EF4-FFF2-40B4-BE49-F238E27FC236}">
                  <a16:creationId xmlns:a16="http://schemas.microsoft.com/office/drawing/2014/main" id="{520008E8-9ED2-48C9-AA7E-B3B798EBC485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398888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>
              <a:extLst>
                <a:ext uri="{FF2B5EF4-FFF2-40B4-BE49-F238E27FC236}">
                  <a16:creationId xmlns:a16="http://schemas.microsoft.com/office/drawing/2014/main" id="{21623033-E9D5-FFF4-7907-7C9C47389832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781661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>
              <a:extLst>
                <a:ext uri="{FF2B5EF4-FFF2-40B4-BE49-F238E27FC236}">
                  <a16:creationId xmlns:a16="http://schemas.microsoft.com/office/drawing/2014/main" id="{ABF10FDB-B3D7-04A0-220E-330C909BAF3C}"/>
                </a:ext>
              </a:extLst>
            </p:cNvPr>
            <p:cNvCxnSpPr>
              <a:stCxn id="262" idx="0"/>
            </p:cNvCxnSpPr>
            <p:nvPr/>
          </p:nvCxnSpPr>
          <p:spPr>
            <a:xfrm flipH="1">
              <a:off x="2570654" y="9398888"/>
              <a:ext cx="1" cy="37935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7" name="テキスト ボックス 266">
            <a:extLst>
              <a:ext uri="{FF2B5EF4-FFF2-40B4-BE49-F238E27FC236}">
                <a16:creationId xmlns:a16="http://schemas.microsoft.com/office/drawing/2014/main" id="{5CD317C0-D0EC-5E67-8DEE-5C16317F0F2B}"/>
              </a:ext>
            </a:extLst>
          </p:cNvPr>
          <p:cNvSpPr txBox="1"/>
          <p:nvPr/>
        </p:nvSpPr>
        <p:spPr>
          <a:xfrm>
            <a:off x="4499937" y="9378132"/>
            <a:ext cx="253916" cy="44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5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暖房のめやす</a:t>
            </a:r>
            <a:endParaRPr kumimoji="1" lang="ja-JP" altLang="en-US" sz="4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8" name="テキスト ボックス 267">
            <a:extLst>
              <a:ext uri="{FF2B5EF4-FFF2-40B4-BE49-F238E27FC236}">
                <a16:creationId xmlns:a16="http://schemas.microsoft.com/office/drawing/2014/main" id="{45E18EDA-13B9-0BA8-CC03-128768781C48}"/>
              </a:ext>
            </a:extLst>
          </p:cNvPr>
          <p:cNvSpPr txBox="1"/>
          <p:nvPr/>
        </p:nvSpPr>
        <p:spPr>
          <a:xfrm>
            <a:off x="4690572" y="9353109"/>
            <a:ext cx="5370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木造（戸建）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7F078ED8-7913-4308-DD20-DEC93EFB68E6}"/>
              </a:ext>
            </a:extLst>
          </p:cNvPr>
          <p:cNvSpPr txBox="1"/>
          <p:nvPr/>
        </p:nvSpPr>
        <p:spPr>
          <a:xfrm>
            <a:off x="4630286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17</a:t>
            </a:r>
          </a:p>
        </p:txBody>
      </p: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5F94E7B6-4E23-F3FA-9597-D93BF62047D7}"/>
              </a:ext>
            </a:extLst>
          </p:cNvPr>
          <p:cNvSpPr txBox="1"/>
          <p:nvPr/>
        </p:nvSpPr>
        <p:spPr>
          <a:xfrm>
            <a:off x="4940530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71" name="テキスト ボックス 270">
            <a:extLst>
              <a:ext uri="{FF2B5EF4-FFF2-40B4-BE49-F238E27FC236}">
                <a16:creationId xmlns:a16="http://schemas.microsoft.com/office/drawing/2014/main" id="{CD097FBF-F1AC-F4B1-CE1E-EC34A07EE8A8}"/>
              </a:ext>
            </a:extLst>
          </p:cNvPr>
          <p:cNvSpPr txBox="1"/>
          <p:nvPr/>
        </p:nvSpPr>
        <p:spPr>
          <a:xfrm>
            <a:off x="5189670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27</a:t>
            </a:r>
          </a:p>
        </p:txBody>
      </p:sp>
      <p:sp>
        <p:nvSpPr>
          <p:cNvPr id="272" name="テキスト ボックス 271">
            <a:extLst>
              <a:ext uri="{FF2B5EF4-FFF2-40B4-BE49-F238E27FC236}">
                <a16:creationId xmlns:a16="http://schemas.microsoft.com/office/drawing/2014/main" id="{8DE6C081-21C1-3B60-4FED-A6805BADD657}"/>
              </a:ext>
            </a:extLst>
          </p:cNvPr>
          <p:cNvSpPr txBox="1"/>
          <p:nvPr/>
        </p:nvSpPr>
        <p:spPr>
          <a:xfrm>
            <a:off x="5491686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7007D94D-975D-5BDF-FB62-B23AC1AB4068}"/>
              </a:ext>
            </a:extLst>
          </p:cNvPr>
          <p:cNvSpPr txBox="1"/>
          <p:nvPr/>
        </p:nvSpPr>
        <p:spPr>
          <a:xfrm>
            <a:off x="5163047" y="9352628"/>
            <a:ext cx="75427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コンクリート（集合）</a:t>
            </a:r>
            <a:endParaRPr lang="ja-JP" altLang="en-US" sz="5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86" name="グループ化 285">
            <a:extLst>
              <a:ext uri="{FF2B5EF4-FFF2-40B4-BE49-F238E27FC236}">
                <a16:creationId xmlns:a16="http://schemas.microsoft.com/office/drawing/2014/main" id="{BA298C79-834A-209E-4FB5-39A29EAA9823}"/>
              </a:ext>
            </a:extLst>
          </p:cNvPr>
          <p:cNvGrpSpPr/>
          <p:nvPr/>
        </p:nvGrpSpPr>
        <p:grpSpPr>
          <a:xfrm>
            <a:off x="5891803" y="9398888"/>
            <a:ext cx="1188292" cy="382773"/>
            <a:chOff x="1926790" y="9398888"/>
            <a:chExt cx="1188292" cy="382773"/>
          </a:xfrm>
        </p:grpSpPr>
        <p:sp>
          <p:nvSpPr>
            <p:cNvPr id="287" name="正方形/長方形 286">
              <a:extLst>
                <a:ext uri="{FF2B5EF4-FFF2-40B4-BE49-F238E27FC236}">
                  <a16:creationId xmlns:a16="http://schemas.microsoft.com/office/drawing/2014/main" id="{5DEBF64F-8423-8E24-F054-1829D3AFD179}"/>
                </a:ext>
              </a:extLst>
            </p:cNvPr>
            <p:cNvSpPr/>
            <p:nvPr/>
          </p:nvSpPr>
          <p:spPr>
            <a:xfrm>
              <a:off x="2026227" y="9398888"/>
              <a:ext cx="1088855" cy="854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8" name="正方形/長方形 287">
              <a:extLst>
                <a:ext uri="{FF2B5EF4-FFF2-40B4-BE49-F238E27FC236}">
                  <a16:creationId xmlns:a16="http://schemas.microsoft.com/office/drawing/2014/main" id="{9FA7A78D-0096-6E25-0A36-5A8D725B997D}"/>
                </a:ext>
              </a:extLst>
            </p:cNvPr>
            <p:cNvSpPr/>
            <p:nvPr/>
          </p:nvSpPr>
          <p:spPr>
            <a:xfrm>
              <a:off x="1928129" y="9398888"/>
              <a:ext cx="98098" cy="37935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89" name="直線コネクタ 288">
              <a:extLst>
                <a:ext uri="{FF2B5EF4-FFF2-40B4-BE49-F238E27FC236}">
                  <a16:creationId xmlns:a16="http://schemas.microsoft.com/office/drawing/2014/main" id="{3B856606-ADEC-42B6-BD3A-C3D1973B8E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398888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直線コネクタ 289">
              <a:extLst>
                <a:ext uri="{FF2B5EF4-FFF2-40B4-BE49-F238E27FC236}">
                  <a16:creationId xmlns:a16="http://schemas.microsoft.com/office/drawing/2014/main" id="{C13780A1-942D-2104-721B-DD4CDA10A2A1}"/>
                </a:ext>
              </a:extLst>
            </p:cNvPr>
            <p:cNvCxnSpPr>
              <a:cxnSpLocks/>
            </p:cNvCxnSpPr>
            <p:nvPr/>
          </p:nvCxnSpPr>
          <p:spPr>
            <a:xfrm>
              <a:off x="1926790" y="9781661"/>
              <a:ext cx="1188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直線コネクタ 290">
              <a:extLst>
                <a:ext uri="{FF2B5EF4-FFF2-40B4-BE49-F238E27FC236}">
                  <a16:creationId xmlns:a16="http://schemas.microsoft.com/office/drawing/2014/main" id="{EE8A7777-85E7-8C9D-D2E3-A12D5A6FE285}"/>
                </a:ext>
              </a:extLst>
            </p:cNvPr>
            <p:cNvCxnSpPr>
              <a:stCxn id="287" idx="0"/>
            </p:cNvCxnSpPr>
            <p:nvPr/>
          </p:nvCxnSpPr>
          <p:spPr>
            <a:xfrm flipH="1">
              <a:off x="2570654" y="9398888"/>
              <a:ext cx="1" cy="379359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2" name="テキスト ボックス 291">
            <a:extLst>
              <a:ext uri="{FF2B5EF4-FFF2-40B4-BE49-F238E27FC236}">
                <a16:creationId xmlns:a16="http://schemas.microsoft.com/office/drawing/2014/main" id="{E5D406F4-472C-10C3-9569-E6E4CE984017}"/>
              </a:ext>
            </a:extLst>
          </p:cNvPr>
          <p:cNvSpPr txBox="1"/>
          <p:nvPr/>
        </p:nvSpPr>
        <p:spPr>
          <a:xfrm>
            <a:off x="5815495" y="9378132"/>
            <a:ext cx="253916" cy="4418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5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暖房のめやす</a:t>
            </a:r>
            <a:endParaRPr kumimoji="1" lang="ja-JP" altLang="en-US" sz="45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3" name="テキスト ボックス 292">
            <a:extLst>
              <a:ext uri="{FF2B5EF4-FFF2-40B4-BE49-F238E27FC236}">
                <a16:creationId xmlns:a16="http://schemas.microsoft.com/office/drawing/2014/main" id="{6274B556-8EAF-A62B-39CC-505136ABDFDE}"/>
              </a:ext>
            </a:extLst>
          </p:cNvPr>
          <p:cNvSpPr txBox="1"/>
          <p:nvPr/>
        </p:nvSpPr>
        <p:spPr>
          <a:xfrm>
            <a:off x="6006130" y="9353109"/>
            <a:ext cx="53707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00" b="1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木造（戸建）</a:t>
            </a:r>
            <a:endParaRPr kumimoji="1" lang="ja-JP" altLang="en-US" sz="5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94" name="テキスト ボックス 293">
            <a:extLst>
              <a:ext uri="{FF2B5EF4-FFF2-40B4-BE49-F238E27FC236}">
                <a16:creationId xmlns:a16="http://schemas.microsoft.com/office/drawing/2014/main" id="{4B09BE07-8F41-7AEF-9B44-9C040D0025FA}"/>
              </a:ext>
            </a:extLst>
          </p:cNvPr>
          <p:cNvSpPr txBox="1"/>
          <p:nvPr/>
        </p:nvSpPr>
        <p:spPr>
          <a:xfrm>
            <a:off x="5945844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14</a:t>
            </a:r>
          </a:p>
        </p:txBody>
      </p:sp>
      <p:sp>
        <p:nvSpPr>
          <p:cNvPr id="295" name="テキスト ボックス 294">
            <a:extLst>
              <a:ext uri="{FF2B5EF4-FFF2-40B4-BE49-F238E27FC236}">
                <a16:creationId xmlns:a16="http://schemas.microsoft.com/office/drawing/2014/main" id="{2F29CA5A-8916-DB5B-DC03-4E28D0F6D4AB}"/>
              </a:ext>
            </a:extLst>
          </p:cNvPr>
          <p:cNvSpPr txBox="1"/>
          <p:nvPr/>
        </p:nvSpPr>
        <p:spPr>
          <a:xfrm>
            <a:off x="6256088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96" name="テキスト ボックス 295">
            <a:extLst>
              <a:ext uri="{FF2B5EF4-FFF2-40B4-BE49-F238E27FC236}">
                <a16:creationId xmlns:a16="http://schemas.microsoft.com/office/drawing/2014/main" id="{5B64DA8E-CC41-DFED-DD03-3967DA12D25C}"/>
              </a:ext>
            </a:extLst>
          </p:cNvPr>
          <p:cNvSpPr txBox="1"/>
          <p:nvPr/>
        </p:nvSpPr>
        <p:spPr>
          <a:xfrm>
            <a:off x="6505228" y="9420165"/>
            <a:ext cx="6040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200" i="0" u="none" strike="noStrike" spc="-150" baseline="0" dirty="0">
                <a:solidFill>
                  <a:srgbClr val="231815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22</a:t>
            </a:r>
          </a:p>
        </p:txBody>
      </p:sp>
      <p:sp>
        <p:nvSpPr>
          <p:cNvPr id="297" name="テキスト ボックス 296">
            <a:extLst>
              <a:ext uri="{FF2B5EF4-FFF2-40B4-BE49-F238E27FC236}">
                <a16:creationId xmlns:a16="http://schemas.microsoft.com/office/drawing/2014/main" id="{5F730290-33B1-C6A2-F295-3A613E7E4D4C}"/>
              </a:ext>
            </a:extLst>
          </p:cNvPr>
          <p:cNvSpPr txBox="1"/>
          <p:nvPr/>
        </p:nvSpPr>
        <p:spPr>
          <a:xfrm>
            <a:off x="6807244" y="9574820"/>
            <a:ext cx="253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b="1" i="0" u="none" strike="noStrike" spc="-150" baseline="0" dirty="0">
                <a:solidFill>
                  <a:srgbClr val="231815"/>
                </a:solidFill>
                <a:latin typeface="GothicMB101Pro-Medium"/>
              </a:rPr>
              <a:t>畳</a:t>
            </a:r>
            <a:endParaRPr lang="ja-JP" altLang="en-US" sz="900" b="1" spc="-150" dirty="0"/>
          </a:p>
          <a:p>
            <a:endParaRPr kumimoji="1" lang="ja-JP" altLang="en-US" sz="900" dirty="0"/>
          </a:p>
        </p:txBody>
      </p:sp>
      <p:sp>
        <p:nvSpPr>
          <p:cNvPr id="298" name="テキスト ボックス 297">
            <a:extLst>
              <a:ext uri="{FF2B5EF4-FFF2-40B4-BE49-F238E27FC236}">
                <a16:creationId xmlns:a16="http://schemas.microsoft.com/office/drawing/2014/main" id="{F3C96C79-25F4-33ED-51E8-4861DE004FA6}"/>
              </a:ext>
            </a:extLst>
          </p:cNvPr>
          <p:cNvSpPr txBox="1"/>
          <p:nvPr/>
        </p:nvSpPr>
        <p:spPr>
          <a:xfrm>
            <a:off x="6478605" y="9352628"/>
            <a:ext cx="754278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00" b="1" i="0" u="none" strike="noStrike" spc="-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コンクリート（集合）</a:t>
            </a:r>
            <a:endParaRPr lang="ja-JP" altLang="en-US" sz="50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2" name="テキスト ボックス 311">
            <a:extLst>
              <a:ext uri="{FF2B5EF4-FFF2-40B4-BE49-F238E27FC236}">
                <a16:creationId xmlns:a16="http://schemas.microsoft.com/office/drawing/2014/main" id="{851FCBD7-7DC1-F3CB-97ED-9B31D1104851}"/>
              </a:ext>
            </a:extLst>
          </p:cNvPr>
          <p:cNvSpPr txBox="1"/>
          <p:nvPr/>
        </p:nvSpPr>
        <p:spPr>
          <a:xfrm>
            <a:off x="1812893" y="9802724"/>
            <a:ext cx="996664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pl-PL" sz="500" i="0" u="none" strike="noStrike" baseline="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暖房出力：</a:t>
            </a:r>
            <a:r>
              <a:rPr lang="pl-PL" altLang="ja-JP" sz="55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3.99</a:t>
            </a:r>
            <a:r>
              <a:rPr lang="ja-JP" altLang="pl-PL" sz="55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pl-PL" altLang="ja-JP" sz="55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1.49kW</a:t>
            </a:r>
            <a:endParaRPr kumimoji="1" lang="ja-JP" altLang="en-US" sz="55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4" name="テキスト ボックス 313">
            <a:extLst>
              <a:ext uri="{FF2B5EF4-FFF2-40B4-BE49-F238E27FC236}">
                <a16:creationId xmlns:a16="http://schemas.microsoft.com/office/drawing/2014/main" id="{868461FF-CE2E-2FE9-4303-57DD1D805572}"/>
              </a:ext>
            </a:extLst>
          </p:cNvPr>
          <p:cNvSpPr txBox="1"/>
          <p:nvPr/>
        </p:nvSpPr>
        <p:spPr>
          <a:xfrm>
            <a:off x="4464852" y="9802237"/>
            <a:ext cx="978733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pl-PL" sz="50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暖房出力：</a:t>
            </a:r>
            <a:r>
              <a:rPr lang="pl-PL" altLang="ja-JP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6.53</a:t>
            </a:r>
            <a:r>
              <a:rPr lang="ja-JP" altLang="pl-PL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pl-PL" altLang="ja-JP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1.74kW</a:t>
            </a:r>
            <a:endParaRPr kumimoji="1" lang="ja-JP" altLang="en-US" sz="55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5" name="テキスト ボックス 314">
            <a:extLst>
              <a:ext uri="{FF2B5EF4-FFF2-40B4-BE49-F238E27FC236}">
                <a16:creationId xmlns:a16="http://schemas.microsoft.com/office/drawing/2014/main" id="{EB556AD4-CE5C-FCE4-3B60-D55C3FEE0609}"/>
              </a:ext>
            </a:extLst>
          </p:cNvPr>
          <p:cNvSpPr txBox="1"/>
          <p:nvPr/>
        </p:nvSpPr>
        <p:spPr>
          <a:xfrm>
            <a:off x="3143999" y="9802724"/>
            <a:ext cx="95607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pl-PL" sz="500" b="0" i="0" u="none" strike="noStrike" baseline="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暖房出力：</a:t>
            </a:r>
            <a:r>
              <a:rPr lang="pl-PL" altLang="ja-JP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5.18</a:t>
            </a:r>
            <a:r>
              <a:rPr lang="ja-JP" altLang="pl-PL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pl-PL" altLang="ja-JP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1.49kW</a:t>
            </a:r>
            <a:endParaRPr kumimoji="1" lang="ja-JP" altLang="en-US" sz="55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6" name="テキスト ボックス 315">
            <a:extLst>
              <a:ext uri="{FF2B5EF4-FFF2-40B4-BE49-F238E27FC236}">
                <a16:creationId xmlns:a16="http://schemas.microsoft.com/office/drawing/2014/main" id="{579EDD71-71D0-CE1F-FAA9-BC3122B3453E}"/>
              </a:ext>
            </a:extLst>
          </p:cNvPr>
          <p:cNvSpPr txBox="1"/>
          <p:nvPr/>
        </p:nvSpPr>
        <p:spPr>
          <a:xfrm>
            <a:off x="5793044" y="9803295"/>
            <a:ext cx="966100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pl-PL" sz="500" b="0" i="0" u="none" strike="noStrike" baseline="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暖房出力：</a:t>
            </a:r>
            <a:r>
              <a:rPr lang="pl-PL" altLang="ja-JP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5.18</a:t>
            </a:r>
            <a:r>
              <a:rPr lang="ja-JP" altLang="pl-PL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～</a:t>
            </a:r>
            <a:r>
              <a:rPr lang="pl-PL" altLang="ja-JP" sz="550" b="0" i="0" u="none" strike="noStrike" spc="-30" dirty="0">
                <a:solidFill>
                  <a:srgbClr val="CB485D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1.49kW</a:t>
            </a:r>
            <a:endParaRPr kumimoji="1" lang="ja-JP" altLang="en-US" sz="550" spc="-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9CFD4DB7-0092-1134-0AB5-FE9D53C76540}"/>
              </a:ext>
            </a:extLst>
          </p:cNvPr>
          <p:cNvGrpSpPr/>
          <p:nvPr/>
        </p:nvGrpSpPr>
        <p:grpSpPr>
          <a:xfrm>
            <a:off x="6669020" y="9812963"/>
            <a:ext cx="444954" cy="169277"/>
            <a:chOff x="6669020" y="9812963"/>
            <a:chExt cx="444954" cy="169277"/>
          </a:xfrm>
        </p:grpSpPr>
        <p:sp>
          <p:nvSpPr>
            <p:cNvPr id="319" name="四角形: 角を丸くする 318">
              <a:extLst>
                <a:ext uri="{FF2B5EF4-FFF2-40B4-BE49-F238E27FC236}">
                  <a16:creationId xmlns:a16="http://schemas.microsoft.com/office/drawing/2014/main" id="{0300AA32-2AC0-E278-F601-B37B21370F08}"/>
                </a:ext>
              </a:extLst>
            </p:cNvPr>
            <p:cNvSpPr/>
            <p:nvPr/>
          </p:nvSpPr>
          <p:spPr>
            <a:xfrm>
              <a:off x="6706652" y="9862847"/>
              <a:ext cx="362735" cy="76433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0" name="テキスト ボックス 319">
              <a:extLst>
                <a:ext uri="{FF2B5EF4-FFF2-40B4-BE49-F238E27FC236}">
                  <a16:creationId xmlns:a16="http://schemas.microsoft.com/office/drawing/2014/main" id="{FA62DE78-C1C4-A191-93A0-B1984E099270}"/>
                </a:ext>
              </a:extLst>
            </p:cNvPr>
            <p:cNvSpPr txBox="1"/>
            <p:nvPr/>
          </p:nvSpPr>
          <p:spPr>
            <a:xfrm>
              <a:off x="6669020" y="9812963"/>
              <a:ext cx="44495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ガス化式</a:t>
              </a:r>
              <a:endPara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29" name="グループ化 328">
            <a:extLst>
              <a:ext uri="{FF2B5EF4-FFF2-40B4-BE49-F238E27FC236}">
                <a16:creationId xmlns:a16="http://schemas.microsoft.com/office/drawing/2014/main" id="{DFB6E07D-23C9-2A2D-3FDD-78F4F049F569}"/>
              </a:ext>
            </a:extLst>
          </p:cNvPr>
          <p:cNvGrpSpPr/>
          <p:nvPr/>
        </p:nvGrpSpPr>
        <p:grpSpPr>
          <a:xfrm>
            <a:off x="5343201" y="9812963"/>
            <a:ext cx="444954" cy="169277"/>
            <a:chOff x="6669020" y="9812963"/>
            <a:chExt cx="444954" cy="169277"/>
          </a:xfrm>
        </p:grpSpPr>
        <p:sp>
          <p:nvSpPr>
            <p:cNvPr id="330" name="四角形: 角を丸くする 329">
              <a:extLst>
                <a:ext uri="{FF2B5EF4-FFF2-40B4-BE49-F238E27FC236}">
                  <a16:creationId xmlns:a16="http://schemas.microsoft.com/office/drawing/2014/main" id="{D9C66262-0F97-287B-B15A-67DB9F6E70DC}"/>
                </a:ext>
              </a:extLst>
            </p:cNvPr>
            <p:cNvSpPr/>
            <p:nvPr/>
          </p:nvSpPr>
          <p:spPr>
            <a:xfrm>
              <a:off x="6706652" y="9862847"/>
              <a:ext cx="362735" cy="76433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CD1DE0F4-B009-D9A5-E1F0-6F5D4C96E925}"/>
                </a:ext>
              </a:extLst>
            </p:cNvPr>
            <p:cNvSpPr txBox="1"/>
            <p:nvPr/>
          </p:nvSpPr>
          <p:spPr>
            <a:xfrm>
              <a:off x="6669020" y="9812963"/>
              <a:ext cx="44495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ガス化式</a:t>
              </a:r>
              <a:endPara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32" name="グループ化 331">
            <a:extLst>
              <a:ext uri="{FF2B5EF4-FFF2-40B4-BE49-F238E27FC236}">
                <a16:creationId xmlns:a16="http://schemas.microsoft.com/office/drawing/2014/main" id="{2BC04E52-B666-5A6F-7100-06E2109A8892}"/>
              </a:ext>
            </a:extLst>
          </p:cNvPr>
          <p:cNvGrpSpPr/>
          <p:nvPr/>
        </p:nvGrpSpPr>
        <p:grpSpPr>
          <a:xfrm>
            <a:off x="4022308" y="9812963"/>
            <a:ext cx="444954" cy="169277"/>
            <a:chOff x="6669020" y="9812963"/>
            <a:chExt cx="444954" cy="169277"/>
          </a:xfrm>
        </p:grpSpPr>
        <p:sp>
          <p:nvSpPr>
            <p:cNvPr id="333" name="四角形: 角を丸くする 332">
              <a:extLst>
                <a:ext uri="{FF2B5EF4-FFF2-40B4-BE49-F238E27FC236}">
                  <a16:creationId xmlns:a16="http://schemas.microsoft.com/office/drawing/2014/main" id="{884AEBA6-24DE-154F-552D-3AB8F98240B2}"/>
                </a:ext>
              </a:extLst>
            </p:cNvPr>
            <p:cNvSpPr/>
            <p:nvPr/>
          </p:nvSpPr>
          <p:spPr>
            <a:xfrm>
              <a:off x="6706652" y="9862847"/>
              <a:ext cx="362735" cy="76433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4" name="テキスト ボックス 333">
              <a:extLst>
                <a:ext uri="{FF2B5EF4-FFF2-40B4-BE49-F238E27FC236}">
                  <a16:creationId xmlns:a16="http://schemas.microsoft.com/office/drawing/2014/main" id="{B3C72790-F0CB-A1DF-852A-62020E073C4C}"/>
                </a:ext>
              </a:extLst>
            </p:cNvPr>
            <p:cNvSpPr txBox="1"/>
            <p:nvPr/>
          </p:nvSpPr>
          <p:spPr>
            <a:xfrm>
              <a:off x="6669020" y="9812963"/>
              <a:ext cx="44495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ガス化式</a:t>
              </a:r>
              <a:endPara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335" name="グループ化 334">
            <a:extLst>
              <a:ext uri="{FF2B5EF4-FFF2-40B4-BE49-F238E27FC236}">
                <a16:creationId xmlns:a16="http://schemas.microsoft.com/office/drawing/2014/main" id="{47CD7BDC-3649-64D9-538C-D0F311E6AACA}"/>
              </a:ext>
            </a:extLst>
          </p:cNvPr>
          <p:cNvGrpSpPr/>
          <p:nvPr/>
        </p:nvGrpSpPr>
        <p:grpSpPr>
          <a:xfrm>
            <a:off x="2688024" y="9812963"/>
            <a:ext cx="444954" cy="169277"/>
            <a:chOff x="6669020" y="9812963"/>
            <a:chExt cx="444954" cy="169277"/>
          </a:xfrm>
        </p:grpSpPr>
        <p:sp>
          <p:nvSpPr>
            <p:cNvPr id="336" name="四角形: 角を丸くする 335">
              <a:extLst>
                <a:ext uri="{FF2B5EF4-FFF2-40B4-BE49-F238E27FC236}">
                  <a16:creationId xmlns:a16="http://schemas.microsoft.com/office/drawing/2014/main" id="{E768529E-7B4F-DC3A-98C5-DD7FF09546CA}"/>
                </a:ext>
              </a:extLst>
            </p:cNvPr>
            <p:cNvSpPr/>
            <p:nvPr/>
          </p:nvSpPr>
          <p:spPr>
            <a:xfrm>
              <a:off x="6706652" y="9862847"/>
              <a:ext cx="362735" cy="76433"/>
            </a:xfrm>
            <a:prstGeom prst="roundRect">
              <a:avLst>
                <a:gd name="adj" fmla="val 50000"/>
              </a:avLst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7" name="テキスト ボックス 336">
              <a:extLst>
                <a:ext uri="{FF2B5EF4-FFF2-40B4-BE49-F238E27FC236}">
                  <a16:creationId xmlns:a16="http://schemas.microsoft.com/office/drawing/2014/main" id="{45FDA876-EC46-5FFA-1ACB-842BAC8D8136}"/>
                </a:ext>
              </a:extLst>
            </p:cNvPr>
            <p:cNvSpPr txBox="1"/>
            <p:nvPr/>
          </p:nvSpPr>
          <p:spPr>
            <a:xfrm>
              <a:off x="6669020" y="9812963"/>
              <a:ext cx="44495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500" b="1" i="0" u="none" strike="noStrike" baseline="0" dirty="0">
                  <a:solidFill>
                    <a:srgbClr val="FFFFFF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ガス化式</a:t>
              </a:r>
              <a:endParaRPr kumimoji="1" lang="ja-JP" altLang="en-US" sz="5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4CF07584-8117-09AE-D487-38B42313C9E6}"/>
              </a:ext>
            </a:extLst>
          </p:cNvPr>
          <p:cNvSpPr txBox="1"/>
          <p:nvPr/>
        </p:nvSpPr>
        <p:spPr>
          <a:xfrm>
            <a:off x="1815200" y="9912198"/>
            <a:ext cx="103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FF-WG40SJ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400" b="1" spc="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1" name="テキスト ボックス 340">
            <a:extLst>
              <a:ext uri="{FF2B5EF4-FFF2-40B4-BE49-F238E27FC236}">
                <a16:creationId xmlns:a16="http://schemas.microsoft.com/office/drawing/2014/main" id="{50BBC86F-B3CD-E03F-4DCD-74FCCA77F6C2}"/>
              </a:ext>
            </a:extLst>
          </p:cNvPr>
          <p:cNvSpPr txBox="1"/>
          <p:nvPr/>
        </p:nvSpPr>
        <p:spPr>
          <a:xfrm>
            <a:off x="1815200" y="10043009"/>
            <a:ext cx="1374919" cy="25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zh-CN" altLang="en-US" sz="400" i="0" u="none" strike="noStrike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希望小売価格</a:t>
            </a:r>
            <a:r>
              <a:rPr lang="en-US" altLang="zh-CN" sz="700" b="1" i="0" u="none" strike="noStrike" spc="-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222,20</a:t>
            </a:r>
            <a:r>
              <a:rPr lang="en-US" altLang="zh-CN" sz="7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円（税抜</a:t>
            </a:r>
            <a:r>
              <a:rPr lang="en-US" altLang="zh-CN" sz="4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202,000</a:t>
            </a:r>
            <a:r>
              <a:rPr lang="zh-CN" altLang="en-US" sz="4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 algn="l">
              <a:lnSpc>
                <a:spcPts val="700"/>
              </a:lnSpc>
            </a:pPr>
            <a:r>
              <a:rPr lang="ja-JP" altLang="en-US" sz="4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（工事費別・石油タンク、配管部材等別売）</a:t>
            </a:r>
            <a:endParaRPr kumimoji="1" lang="ja-JP" altLang="en-US" sz="4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3" name="テキスト ボックス 342">
            <a:extLst>
              <a:ext uri="{FF2B5EF4-FFF2-40B4-BE49-F238E27FC236}">
                <a16:creationId xmlns:a16="http://schemas.microsoft.com/office/drawing/2014/main" id="{2734D7A1-7BE5-988F-5FC5-3BF64E440AFC}"/>
              </a:ext>
            </a:extLst>
          </p:cNvPr>
          <p:cNvSpPr txBox="1"/>
          <p:nvPr/>
        </p:nvSpPr>
        <p:spPr>
          <a:xfrm>
            <a:off x="3134754" y="9912198"/>
            <a:ext cx="103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FF-WG52SJ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400" b="1" spc="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4" name="テキスト ボックス 343">
            <a:extLst>
              <a:ext uri="{FF2B5EF4-FFF2-40B4-BE49-F238E27FC236}">
                <a16:creationId xmlns:a16="http://schemas.microsoft.com/office/drawing/2014/main" id="{5FD2C968-4AAD-8FE9-3E3C-957F2D677031}"/>
              </a:ext>
            </a:extLst>
          </p:cNvPr>
          <p:cNvSpPr txBox="1"/>
          <p:nvPr/>
        </p:nvSpPr>
        <p:spPr>
          <a:xfrm>
            <a:off x="3134753" y="10044253"/>
            <a:ext cx="1365184" cy="25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zh-CN" altLang="en-US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希望小売価格</a:t>
            </a:r>
            <a:r>
              <a:rPr lang="en-US" altLang="zh-CN" sz="700" b="1" i="0" u="none" strike="noStrike" spc="-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250,80</a:t>
            </a:r>
            <a:r>
              <a:rPr lang="en-US" altLang="zh-CN" sz="7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円（税抜</a:t>
            </a:r>
            <a:r>
              <a:rPr lang="en-US" altLang="zh-CN" sz="4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228,000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</a:p>
          <a:p>
            <a:pPr algn="l">
              <a:lnSpc>
                <a:spcPts val="700"/>
              </a:lnSpc>
            </a:pPr>
            <a:r>
              <a:rPr lang="ja-JP" altLang="en-US" sz="4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（工事費別・石油タンク、配管部材等別売）</a:t>
            </a:r>
            <a:endParaRPr kumimoji="1" lang="ja-JP" altLang="en-US" sz="4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9" name="テキスト ボックス 348">
            <a:extLst>
              <a:ext uri="{FF2B5EF4-FFF2-40B4-BE49-F238E27FC236}">
                <a16:creationId xmlns:a16="http://schemas.microsoft.com/office/drawing/2014/main" id="{F3018957-80AE-52D4-24EC-28F59565A180}"/>
              </a:ext>
            </a:extLst>
          </p:cNvPr>
          <p:cNvSpPr txBox="1"/>
          <p:nvPr/>
        </p:nvSpPr>
        <p:spPr>
          <a:xfrm>
            <a:off x="4464324" y="9912198"/>
            <a:ext cx="103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FF-WG65SJ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400" b="1" spc="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9F537A30-021C-80DF-C3A7-B1E6354A665B}"/>
              </a:ext>
            </a:extLst>
          </p:cNvPr>
          <p:cNvSpPr txBox="1"/>
          <p:nvPr/>
        </p:nvSpPr>
        <p:spPr>
          <a:xfrm>
            <a:off x="4464323" y="10043826"/>
            <a:ext cx="1427479" cy="25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"/>
              </a:lnSpc>
            </a:pPr>
            <a:r>
              <a:rPr lang="zh-CN" altLang="en-US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希望小売価格</a:t>
            </a:r>
            <a:r>
              <a:rPr lang="en-US" altLang="zh-CN" sz="700" b="1" i="0" u="none" strike="noStrike" spc="-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266,20</a:t>
            </a:r>
            <a:r>
              <a:rPr lang="en-US" altLang="zh-CN" sz="7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円（税抜</a:t>
            </a:r>
            <a:r>
              <a:rPr lang="en-US" altLang="zh-CN" sz="4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242,000</a:t>
            </a:r>
            <a:r>
              <a:rPr lang="zh-CN" altLang="en-US" sz="4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</a:p>
          <a:p>
            <a:pPr algn="l">
              <a:lnSpc>
                <a:spcPts val="700"/>
              </a:lnSpc>
            </a:pPr>
            <a:r>
              <a:rPr lang="ja-JP" altLang="en-US" sz="4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（工事費別・石油タンク、配管部材等別売）</a:t>
            </a:r>
            <a:endParaRPr kumimoji="1" lang="ja-JP" altLang="en-US" sz="4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6" name="テキスト ボックス 355">
            <a:extLst>
              <a:ext uri="{FF2B5EF4-FFF2-40B4-BE49-F238E27FC236}">
                <a16:creationId xmlns:a16="http://schemas.microsoft.com/office/drawing/2014/main" id="{243B4FCA-8022-1FE5-E4A4-F3D28D22E6F4}"/>
              </a:ext>
            </a:extLst>
          </p:cNvPr>
          <p:cNvSpPr txBox="1"/>
          <p:nvPr/>
        </p:nvSpPr>
        <p:spPr>
          <a:xfrm>
            <a:off x="5791672" y="9912198"/>
            <a:ext cx="10365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FF-WG52YJ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</a:t>
            </a:r>
            <a:r>
              <a:rPr lang="en-US" altLang="ja-JP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W</a:t>
            </a:r>
            <a:r>
              <a:rPr lang="ja-JP" altLang="en-US" sz="400" b="1" i="0" u="none" strike="noStrike" spc="2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）</a:t>
            </a:r>
            <a:endParaRPr kumimoji="1" lang="ja-JP" altLang="en-US" sz="400" b="1" spc="2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7" name="テキスト ボックス 356">
            <a:extLst>
              <a:ext uri="{FF2B5EF4-FFF2-40B4-BE49-F238E27FC236}">
                <a16:creationId xmlns:a16="http://schemas.microsoft.com/office/drawing/2014/main" id="{484FF9D0-7E87-268D-CA2F-C12026CB3A9D}"/>
              </a:ext>
            </a:extLst>
          </p:cNvPr>
          <p:cNvSpPr txBox="1"/>
          <p:nvPr/>
        </p:nvSpPr>
        <p:spPr>
          <a:xfrm>
            <a:off x="5791672" y="10043826"/>
            <a:ext cx="1374334" cy="256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00"/>
              </a:lnSpc>
            </a:pPr>
            <a:r>
              <a:rPr lang="zh-CN" altLang="en-US" sz="4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希望小売価格</a:t>
            </a:r>
            <a:r>
              <a:rPr lang="en-US" altLang="zh-CN" sz="700" b="1" i="0" u="none" strike="noStrike" spc="-7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250,80</a:t>
            </a:r>
            <a:r>
              <a:rPr lang="en-US" altLang="zh-CN" sz="7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円（税抜</a:t>
            </a:r>
            <a:r>
              <a:rPr lang="en-US" altLang="zh-CN" sz="400" b="1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228,000</a:t>
            </a:r>
            <a:r>
              <a:rPr lang="zh-CN" altLang="en-US" sz="400" i="0" u="none" strike="noStrike" spc="1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円）</a:t>
            </a:r>
          </a:p>
          <a:p>
            <a:pPr algn="l">
              <a:lnSpc>
                <a:spcPts val="700"/>
              </a:lnSpc>
            </a:pPr>
            <a:r>
              <a:rPr lang="ja-JP" altLang="en-US" sz="400" i="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（工事費別）</a:t>
            </a:r>
            <a:endParaRPr kumimoji="1" lang="ja-JP" altLang="en-US" sz="400" spc="3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66" name="図 365">
            <a:extLst>
              <a:ext uri="{FF2B5EF4-FFF2-40B4-BE49-F238E27FC236}">
                <a16:creationId xmlns:a16="http://schemas.microsoft.com/office/drawing/2014/main" id="{0FA09A3D-446D-E0AA-2F86-6A5844DE971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93" y="4611038"/>
            <a:ext cx="1196604" cy="896146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DCA4794-6156-9350-B0B8-3014BB5EF99F}"/>
              </a:ext>
            </a:extLst>
          </p:cNvPr>
          <p:cNvSpPr txBox="1"/>
          <p:nvPr/>
        </p:nvSpPr>
        <p:spPr>
          <a:xfrm>
            <a:off x="1491720" y="8735362"/>
            <a:ext cx="173464" cy="53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endParaRPr lang="en-US" altLang="ja-JP" sz="500" i="0" u="none" strike="noStrike" baseline="0" dirty="0">
              <a:solidFill>
                <a:srgbClr val="23181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</a:p>
          <a:p>
            <a:pPr>
              <a:lnSpc>
                <a:spcPts val="900"/>
              </a:lnSpc>
            </a:pPr>
            <a:r>
              <a: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</a:p>
          <a:p>
            <a:pPr algn="l">
              <a:lnSpc>
                <a:spcPts val="900"/>
              </a:lnSpc>
            </a:pPr>
            <a:endParaRPr lang="ja-JP" altLang="en-US" sz="500" i="0" u="none" strike="noStrike" baseline="0" dirty="0">
              <a:solidFill>
                <a:srgbClr val="23181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2BF61D-A32A-C87C-BD77-35EC3EA9CC1C}"/>
              </a:ext>
            </a:extLst>
          </p:cNvPr>
          <p:cNvSpPr txBox="1"/>
          <p:nvPr/>
        </p:nvSpPr>
        <p:spPr>
          <a:xfrm>
            <a:off x="2345158" y="8735362"/>
            <a:ext cx="173464" cy="534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  <a:endParaRPr lang="en-US" altLang="ja-JP" sz="500" i="0" u="none" strike="noStrike" baseline="0" dirty="0">
              <a:solidFill>
                <a:srgbClr val="23181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900"/>
              </a:lnSpc>
            </a:pPr>
            <a:r>
              <a: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</a:p>
          <a:p>
            <a:pPr>
              <a:lnSpc>
                <a:spcPts val="900"/>
              </a:lnSpc>
            </a:pPr>
            <a:r>
              <a:rPr lang="ja-JP" altLang="en-US" sz="500" i="0" u="none" strike="noStrike" baseline="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</a:t>
            </a:r>
          </a:p>
          <a:p>
            <a:pPr algn="l">
              <a:lnSpc>
                <a:spcPts val="900"/>
              </a:lnSpc>
            </a:pPr>
            <a:endParaRPr lang="ja-JP" altLang="en-US" sz="500" i="0" u="none" strike="noStrike" baseline="0" dirty="0">
              <a:solidFill>
                <a:srgbClr val="23181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12C737-65E9-DBB3-71B7-CA17EB109572}"/>
              </a:ext>
            </a:extLst>
          </p:cNvPr>
          <p:cNvSpPr txBox="1"/>
          <p:nvPr/>
        </p:nvSpPr>
        <p:spPr>
          <a:xfrm>
            <a:off x="4436924" y="7155069"/>
            <a:ext cx="1750682" cy="63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700" u="none" strike="noStrike" spc="6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高効率モーターとディンプルプレート</a:t>
            </a:r>
          </a:p>
          <a:p>
            <a:pPr algn="just">
              <a:lnSpc>
                <a:spcPts val="1100"/>
              </a:lnSpc>
            </a:pPr>
            <a:r>
              <a:rPr lang="ja-JP" altLang="en-US" sz="70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熱交換器、タフバーナ、風切り音を抑え</a:t>
            </a:r>
          </a:p>
          <a:p>
            <a:pPr algn="just">
              <a:lnSpc>
                <a:spcPts val="1100"/>
              </a:lnSpc>
            </a:pPr>
            <a:r>
              <a:rPr lang="ja-JP" altLang="en-US" sz="700" u="none" strike="noStrike" spc="6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たワイドスロープグリルにより最小火</a:t>
            </a:r>
          </a:p>
          <a:p>
            <a:pPr algn="just">
              <a:lnSpc>
                <a:spcPts val="1100"/>
              </a:lnSpc>
            </a:pPr>
            <a:r>
              <a:rPr lang="ja-JP" altLang="en-US" sz="70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力時</a:t>
            </a:r>
            <a:r>
              <a:rPr lang="en-US" altLang="ja-JP" sz="70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20dB</a:t>
            </a:r>
            <a:r>
              <a:rPr lang="ja-JP" altLang="en-US" sz="700" u="none" strike="noStrike" spc="30" dirty="0">
                <a:solidFill>
                  <a:srgbClr val="231815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の運転音を実現しました。</a:t>
            </a:r>
            <a:endParaRPr lang="en-US" altLang="ja-JP" sz="700" u="none" strike="noStrike" spc="30" dirty="0">
              <a:solidFill>
                <a:srgbClr val="231815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576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829</TotalTime>
  <Words>953</Words>
  <Application>Microsoft Office PowerPoint</Application>
  <PresentationFormat>ユーザー設定</PresentationFormat>
  <Paragraphs>187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AvantGardeLT-Medium</vt:lpstr>
      <vt:lpstr>BIZ UDPゴシック</vt:lpstr>
      <vt:lpstr>GothicMB101Pro-Medium</vt:lpstr>
      <vt:lpstr>HGP創英ﾌﾟﾚｾﾞﾝｽEB</vt:lpstr>
      <vt:lpstr>Microsoft JhengHei UI</vt:lpstr>
      <vt:lpstr>Microsoft YaHei Light</vt:lpstr>
      <vt:lpstr>TBUDGoStd-Bold</vt:lpstr>
      <vt:lpstr>TBUDGoStd-Regular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koumoto</dc:creator>
  <cp:lastModifiedBy>koumoto</cp:lastModifiedBy>
  <cp:revision>122</cp:revision>
  <cp:lastPrinted>2024-09-20T08:14:29Z</cp:lastPrinted>
  <dcterms:created xsi:type="dcterms:W3CDTF">2024-09-17T05:57:57Z</dcterms:created>
  <dcterms:modified xsi:type="dcterms:W3CDTF">2024-09-24T00:26:39Z</dcterms:modified>
</cp:coreProperties>
</file>