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656"/>
    <a:srgbClr val="B81C22"/>
    <a:srgbClr val="B91C22"/>
    <a:srgbClr val="BB252B"/>
    <a:srgbClr val="C6A96A"/>
    <a:srgbClr val="D4BF91"/>
    <a:srgbClr val="DECEBD"/>
    <a:srgbClr val="EFE7DE"/>
    <a:srgbClr val="898989"/>
    <a:srgbClr val="C4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7" autoAdjust="0"/>
    <p:restoredTop sz="94046" autoAdjust="0"/>
  </p:normalViewPr>
  <p:slideViewPr>
    <p:cSldViewPr snapToGrid="0">
      <p:cViewPr varScale="1">
        <p:scale>
          <a:sx n="50" d="100"/>
          <a:sy n="50" d="100"/>
        </p:scale>
        <p:origin x="217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0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40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2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4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7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3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5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9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81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9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0379A945-23FD-8DCA-E9B1-5318BB29FA84}"/>
              </a:ext>
            </a:extLst>
          </p:cNvPr>
          <p:cNvSpPr/>
          <p:nvPr/>
        </p:nvSpPr>
        <p:spPr>
          <a:xfrm>
            <a:off x="-3913" y="0"/>
            <a:ext cx="7559675" cy="10942320"/>
          </a:xfrm>
          <a:prstGeom prst="rect">
            <a:avLst/>
          </a:prstGeom>
          <a:solidFill>
            <a:srgbClr val="DECE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4B6DEEF-1785-458A-B0F3-76CE0D8D5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05"/>
            <a:ext cx="7559675" cy="351339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59D1231-556B-4275-4AF1-C2E19F13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8" y="117596"/>
            <a:ext cx="1549314" cy="517309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0C90E2E-29E4-EA9A-F277-0A5A028CBAEE}"/>
              </a:ext>
            </a:extLst>
          </p:cNvPr>
          <p:cNvGrpSpPr/>
          <p:nvPr/>
        </p:nvGrpSpPr>
        <p:grpSpPr>
          <a:xfrm>
            <a:off x="750148" y="871538"/>
            <a:ext cx="4153560" cy="955903"/>
            <a:chOff x="750148" y="871538"/>
            <a:chExt cx="4153560" cy="95590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81F5545-48EE-4795-C7DD-B931B462EE0C}"/>
                </a:ext>
              </a:extLst>
            </p:cNvPr>
            <p:cNvSpPr txBox="1"/>
            <p:nvPr/>
          </p:nvSpPr>
          <p:spPr>
            <a:xfrm>
              <a:off x="750148" y="871538"/>
              <a:ext cx="4153560" cy="955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ja-JP" altLang="en-US" sz="30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暖房</a:t>
              </a:r>
              <a:r>
                <a:rPr lang="ja-JP" altLang="en-US" sz="24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</a:t>
              </a:r>
              <a:r>
                <a:rPr lang="ja-JP" altLang="en-US" sz="30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考えるなら、</a:t>
              </a:r>
            </a:p>
            <a:p>
              <a:pPr algn="l">
                <a:lnSpc>
                  <a:spcPts val="3600"/>
                </a:lnSpc>
              </a:pPr>
              <a:r>
                <a:rPr lang="ja-JP" altLang="en-US" sz="1800" b="0" i="0" u="none" strike="noStrike" spc="5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暮らしをデザインする</a:t>
              </a:r>
              <a:endParaRPr lang="ja-JP" altLang="en-US" spc="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BA4B4DC-3B63-5546-00D9-61F7B0DA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108" y="1416660"/>
              <a:ext cx="1682560" cy="308295"/>
            </a:xfrm>
            <a:prstGeom prst="rect">
              <a:avLst/>
            </a:prstGeom>
          </p:spPr>
        </p:pic>
      </p:grpSp>
      <p:sp>
        <p:nvSpPr>
          <p:cNvPr id="42" name="楕円 41">
            <a:extLst>
              <a:ext uri="{FF2B5EF4-FFF2-40B4-BE49-F238E27FC236}">
                <a16:creationId xmlns:a16="http://schemas.microsoft.com/office/drawing/2014/main" id="{3B983697-1A36-5CA3-5977-208780532DEC}"/>
              </a:ext>
            </a:extLst>
          </p:cNvPr>
          <p:cNvSpPr/>
          <p:nvPr/>
        </p:nvSpPr>
        <p:spPr>
          <a:xfrm>
            <a:off x="882314" y="7213579"/>
            <a:ext cx="2317604" cy="8203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FABB966-7B1D-73E4-6E4B-6CDF707DC260}"/>
              </a:ext>
            </a:extLst>
          </p:cNvPr>
          <p:cNvSpPr txBox="1"/>
          <p:nvPr/>
        </p:nvSpPr>
        <p:spPr>
          <a:xfrm>
            <a:off x="1121137" y="7355932"/>
            <a:ext cx="1870705" cy="522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11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ひとつでもあてはまったら、</a:t>
            </a:r>
          </a:p>
          <a:p>
            <a:pPr algn="ctr">
              <a:lnSpc>
                <a:spcPts val="1800"/>
              </a:lnSpc>
            </a:pPr>
            <a:r>
              <a:rPr lang="ja-JP" altLang="en-US" sz="1400" b="1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是非ご検討ください。</a:t>
            </a:r>
            <a:endParaRPr kumimoji="1" lang="ja-JP" altLang="en-US" sz="1400" b="1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C0ADC25-391C-DE1A-8125-C73E0656345E}"/>
              </a:ext>
            </a:extLst>
          </p:cNvPr>
          <p:cNvGrpSpPr/>
          <p:nvPr/>
        </p:nvGrpSpPr>
        <p:grpSpPr>
          <a:xfrm>
            <a:off x="548639" y="4465504"/>
            <a:ext cx="5643154" cy="4169865"/>
            <a:chOff x="548639" y="4465504"/>
            <a:chExt cx="5643154" cy="4169865"/>
          </a:xfrm>
        </p:grpSpPr>
        <p:sp>
          <p:nvSpPr>
            <p:cNvPr id="26" name="二等辺三角形 25">
              <a:extLst>
                <a:ext uri="{FF2B5EF4-FFF2-40B4-BE49-F238E27FC236}">
                  <a16:creationId xmlns:a16="http://schemas.microsoft.com/office/drawing/2014/main" id="{E9F65ECF-C707-2C5A-A00C-82DF7AFAD9AE}"/>
                </a:ext>
              </a:extLst>
            </p:cNvPr>
            <p:cNvSpPr/>
            <p:nvPr/>
          </p:nvSpPr>
          <p:spPr>
            <a:xfrm rot="5400000">
              <a:off x="2836302" y="8090948"/>
              <a:ext cx="584748" cy="504093"/>
            </a:xfrm>
            <a:prstGeom prst="triangle">
              <a:avLst/>
            </a:prstGeom>
            <a:solidFill>
              <a:srgbClr val="EFE7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CA3F3BEC-5125-FD91-A19C-4466B58F1FB8}"/>
                </a:ext>
              </a:extLst>
            </p:cNvPr>
            <p:cNvSpPr/>
            <p:nvPr/>
          </p:nvSpPr>
          <p:spPr>
            <a:xfrm>
              <a:off x="548639" y="4465504"/>
              <a:ext cx="5643154" cy="3955055"/>
            </a:xfrm>
            <a:custGeom>
              <a:avLst/>
              <a:gdLst>
                <a:gd name="connsiteX0" fmla="*/ 305924 w 5643154"/>
                <a:gd name="connsiteY0" fmla="*/ 0 h 3955055"/>
                <a:gd name="connsiteX1" fmla="*/ 5337230 w 5643154"/>
                <a:gd name="connsiteY1" fmla="*/ 0 h 3955055"/>
                <a:gd name="connsiteX2" fmla="*/ 5643154 w 5643154"/>
                <a:gd name="connsiteY2" fmla="*/ 305924 h 3955055"/>
                <a:gd name="connsiteX3" fmla="*/ 5643154 w 5643154"/>
                <a:gd name="connsiteY3" fmla="*/ 970096 h 3955055"/>
                <a:gd name="connsiteX4" fmla="*/ 5431746 w 5643154"/>
                <a:gd name="connsiteY4" fmla="*/ 970096 h 3955055"/>
                <a:gd name="connsiteX5" fmla="*/ 5431746 w 5643154"/>
                <a:gd name="connsiteY5" fmla="*/ 312196 h 3955055"/>
                <a:gd name="connsiteX6" fmla="*/ 5319654 w 5643154"/>
                <a:gd name="connsiteY6" fmla="*/ 200104 h 3955055"/>
                <a:gd name="connsiteX7" fmla="*/ 312495 w 5643154"/>
                <a:gd name="connsiteY7" fmla="*/ 200104 h 3955055"/>
                <a:gd name="connsiteX8" fmla="*/ 200403 w 5643154"/>
                <a:gd name="connsiteY8" fmla="*/ 312196 h 3955055"/>
                <a:gd name="connsiteX9" fmla="*/ 200403 w 5643154"/>
                <a:gd name="connsiteY9" fmla="*/ 3647608 h 3955055"/>
                <a:gd name="connsiteX10" fmla="*/ 312495 w 5643154"/>
                <a:gd name="connsiteY10" fmla="*/ 3759700 h 3955055"/>
                <a:gd name="connsiteX11" fmla="*/ 2516469 w 5643154"/>
                <a:gd name="connsiteY11" fmla="*/ 3759700 h 3955055"/>
                <a:gd name="connsiteX12" fmla="*/ 2516469 w 5643154"/>
                <a:gd name="connsiteY12" fmla="*/ 3955055 h 3955055"/>
                <a:gd name="connsiteX13" fmla="*/ 305924 w 5643154"/>
                <a:gd name="connsiteY13" fmla="*/ 3955055 h 3955055"/>
                <a:gd name="connsiteX14" fmla="*/ 0 w 5643154"/>
                <a:gd name="connsiteY14" fmla="*/ 3649131 h 3955055"/>
                <a:gd name="connsiteX15" fmla="*/ 0 w 5643154"/>
                <a:gd name="connsiteY15" fmla="*/ 305924 h 3955055"/>
                <a:gd name="connsiteX16" fmla="*/ 305924 w 5643154"/>
                <a:gd name="connsiteY16" fmla="*/ 0 h 395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3154" h="3955055">
                  <a:moveTo>
                    <a:pt x="305924" y="0"/>
                  </a:moveTo>
                  <a:lnTo>
                    <a:pt x="5337230" y="0"/>
                  </a:lnTo>
                  <a:cubicBezTo>
                    <a:pt x="5506187" y="0"/>
                    <a:pt x="5643154" y="136967"/>
                    <a:pt x="5643154" y="305924"/>
                  </a:cubicBezTo>
                  <a:lnTo>
                    <a:pt x="5643154" y="970096"/>
                  </a:lnTo>
                  <a:lnTo>
                    <a:pt x="5431746" y="970096"/>
                  </a:lnTo>
                  <a:lnTo>
                    <a:pt x="5431746" y="312196"/>
                  </a:lnTo>
                  <a:cubicBezTo>
                    <a:pt x="5431746" y="250289"/>
                    <a:pt x="5381561" y="200104"/>
                    <a:pt x="5319654" y="200104"/>
                  </a:cubicBezTo>
                  <a:lnTo>
                    <a:pt x="312495" y="200104"/>
                  </a:lnTo>
                  <a:cubicBezTo>
                    <a:pt x="250588" y="200104"/>
                    <a:pt x="200403" y="250289"/>
                    <a:pt x="200403" y="312196"/>
                  </a:cubicBezTo>
                  <a:lnTo>
                    <a:pt x="200403" y="3647608"/>
                  </a:lnTo>
                  <a:cubicBezTo>
                    <a:pt x="200403" y="3709515"/>
                    <a:pt x="250588" y="3759700"/>
                    <a:pt x="312495" y="3759700"/>
                  </a:cubicBezTo>
                  <a:lnTo>
                    <a:pt x="2516469" y="3759700"/>
                  </a:lnTo>
                  <a:lnTo>
                    <a:pt x="2516469" y="3955055"/>
                  </a:lnTo>
                  <a:lnTo>
                    <a:pt x="305924" y="3955055"/>
                  </a:lnTo>
                  <a:cubicBezTo>
                    <a:pt x="136967" y="3955055"/>
                    <a:pt x="0" y="3818088"/>
                    <a:pt x="0" y="3649131"/>
                  </a:cubicBezTo>
                  <a:lnTo>
                    <a:pt x="0" y="305924"/>
                  </a:lnTo>
                  <a:cubicBezTo>
                    <a:pt x="0" y="136967"/>
                    <a:pt x="136967" y="0"/>
                    <a:pt x="305924" y="0"/>
                  </a:cubicBezTo>
                  <a:close/>
                </a:path>
              </a:pathLst>
            </a:custGeom>
            <a:solidFill>
              <a:srgbClr val="EFE7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ACC47C7-4034-CB78-629A-F3CDAC449AAC}"/>
              </a:ext>
            </a:extLst>
          </p:cNvPr>
          <p:cNvSpPr txBox="1"/>
          <p:nvPr/>
        </p:nvSpPr>
        <p:spPr>
          <a:xfrm>
            <a:off x="1396235" y="5355754"/>
            <a:ext cx="3798509" cy="203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使いはじめてから</a:t>
            </a:r>
            <a:r>
              <a:rPr lang="en-US" altLang="ja-JP" sz="14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年以上経過している。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スイッチの反応が鈍くなってきた。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近ごろ、寒く感じるようになった。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デザインが古く見えてしまう。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灯油代を節約したい。</a:t>
            </a:r>
            <a:endParaRPr lang="ja-JP" altLang="en-US" sz="14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550"/>
              </a:lnSpc>
            </a:pPr>
            <a:endParaRPr kumimoji="1" lang="ja-JP" altLang="en-US" sz="14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843A817-4A99-558F-6E21-E1B5177F25C5}"/>
              </a:ext>
            </a:extLst>
          </p:cNvPr>
          <p:cNvGrpSpPr/>
          <p:nvPr/>
        </p:nvGrpSpPr>
        <p:grpSpPr>
          <a:xfrm>
            <a:off x="1173068" y="5340952"/>
            <a:ext cx="274554" cy="377155"/>
            <a:chOff x="1160930" y="5073528"/>
            <a:chExt cx="274554" cy="377155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BAE2F711-CFE6-DE40-60A1-216EB836036C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D007533-F250-6FA4-E088-3F0341E67913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6E2F87D-2DA4-7D6A-18FA-F6C27786906A}"/>
              </a:ext>
            </a:extLst>
          </p:cNvPr>
          <p:cNvGrpSpPr/>
          <p:nvPr/>
        </p:nvGrpSpPr>
        <p:grpSpPr>
          <a:xfrm>
            <a:off x="1173068" y="5676279"/>
            <a:ext cx="274554" cy="377155"/>
            <a:chOff x="1160930" y="5073528"/>
            <a:chExt cx="274554" cy="377155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9B88231F-8382-D633-AA07-3A5D2889CC66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AD26F253-F234-4949-2819-B52D4EEA9E68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35806D8-84C2-AB11-239E-CA6F65A0585B}"/>
              </a:ext>
            </a:extLst>
          </p:cNvPr>
          <p:cNvGrpSpPr/>
          <p:nvPr/>
        </p:nvGrpSpPr>
        <p:grpSpPr>
          <a:xfrm>
            <a:off x="1173068" y="6003733"/>
            <a:ext cx="274554" cy="377155"/>
            <a:chOff x="1160930" y="5073528"/>
            <a:chExt cx="274554" cy="377155"/>
          </a:xfrm>
        </p:grpSpPr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E5D7087-B58F-22DD-C242-F7A09A3FEC2D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9070C76D-DB39-F9F6-F77B-9A57B1BB3097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C2B27C99-1FC4-7A1A-F567-4E322234742E}"/>
              </a:ext>
            </a:extLst>
          </p:cNvPr>
          <p:cNvGrpSpPr/>
          <p:nvPr/>
        </p:nvGrpSpPr>
        <p:grpSpPr>
          <a:xfrm>
            <a:off x="1173068" y="6338205"/>
            <a:ext cx="274554" cy="377155"/>
            <a:chOff x="1160930" y="5073528"/>
            <a:chExt cx="274554" cy="377155"/>
          </a:xfrm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47FF19B7-0663-87CA-78DA-F280BC5E51D2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3EFD65A5-DAA3-3F56-008B-D75F25437694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73076F7B-E871-A15F-675C-7B301CE2B833}"/>
              </a:ext>
            </a:extLst>
          </p:cNvPr>
          <p:cNvGrpSpPr/>
          <p:nvPr/>
        </p:nvGrpSpPr>
        <p:grpSpPr>
          <a:xfrm>
            <a:off x="1173068" y="6671956"/>
            <a:ext cx="274554" cy="377155"/>
            <a:chOff x="1160930" y="5073528"/>
            <a:chExt cx="274554" cy="377155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B95395E1-751D-BBD6-B7AF-7D92B2D81A29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7265283-C0E2-ADE0-DD5C-9AC1944B2985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462902D-BC82-3942-5678-BDDF6097020D}"/>
              </a:ext>
            </a:extLst>
          </p:cNvPr>
          <p:cNvSpPr txBox="1"/>
          <p:nvPr/>
        </p:nvSpPr>
        <p:spPr>
          <a:xfrm>
            <a:off x="529748" y="8606703"/>
            <a:ext cx="2622576" cy="634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00"/>
              </a:lnSpc>
            </a:pPr>
            <a:r>
              <a:rPr lang="ja-JP" altLang="en-US" sz="1400" b="1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スタイリッシュで薄型</a:t>
            </a:r>
          </a:p>
          <a:p>
            <a:pPr algn="l">
              <a:lnSpc>
                <a:spcPts val="2300"/>
              </a:lnSpc>
            </a:pPr>
            <a:r>
              <a:rPr lang="ja-JP" altLang="en-US" sz="1400" b="1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抜群の遠赤外線効果が魅力</a:t>
            </a:r>
            <a:endParaRPr lang="ja-JP" altLang="en-US" sz="1400" b="1" spc="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07EAEB48-CD02-4169-F950-5E16BB2C6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" y="9298335"/>
            <a:ext cx="2664925" cy="480732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5521BAF-4E49-07F2-DF32-AF676CAAF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02" y="5510335"/>
            <a:ext cx="1951666" cy="1481385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F88A271E-4D0D-EF66-1894-D8680CC9D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40" y="7255764"/>
            <a:ext cx="4031352" cy="3067276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408F40-26AD-562E-8313-4DAFB4757675}"/>
              </a:ext>
            </a:extLst>
          </p:cNvPr>
          <p:cNvGrpSpPr/>
          <p:nvPr/>
        </p:nvGrpSpPr>
        <p:grpSpPr>
          <a:xfrm>
            <a:off x="1213175" y="4933409"/>
            <a:ext cx="4395100" cy="338554"/>
            <a:chOff x="1213175" y="4933409"/>
            <a:chExt cx="4395100" cy="338554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90C3432A-4B6A-27D4-8175-B16ECED7435E}"/>
                </a:ext>
              </a:extLst>
            </p:cNvPr>
            <p:cNvSpPr/>
            <p:nvPr/>
          </p:nvSpPr>
          <p:spPr>
            <a:xfrm>
              <a:off x="1213175" y="4951474"/>
              <a:ext cx="4240336" cy="319266"/>
            </a:xfrm>
            <a:prstGeom prst="rect">
              <a:avLst/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640E0178-EE20-2B70-A401-0C79BF5DEFBE}"/>
                </a:ext>
              </a:extLst>
            </p:cNvPr>
            <p:cNvSpPr txBox="1"/>
            <p:nvPr/>
          </p:nvSpPr>
          <p:spPr>
            <a:xfrm>
              <a:off x="1647114" y="4933409"/>
              <a:ext cx="3961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i="0" u="none" strike="noStrike" spc="2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今</a:t>
              </a:r>
              <a:r>
                <a:rPr lang="ja-JP" altLang="en-US" sz="1600" b="1" i="0" u="none" strike="noStrike" spc="2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lang="ja-JP" altLang="en-US" sz="1600" b="1" i="0" u="none" strike="noStrike" spc="2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お使いのストーブをチェッ</a:t>
              </a:r>
              <a:r>
                <a:rPr lang="ja-JP" altLang="en-US" sz="1600" b="1" i="0" u="none" strike="noStrike" spc="-3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ク</a:t>
              </a:r>
              <a:r>
                <a:rPr lang="ja-JP" altLang="en-US" sz="1600" b="1" i="0" u="none" strike="noStrike" spc="2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kumimoji="1" lang="ja-JP" altLang="en-US" sz="1600" spc="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1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0FD19E2-D588-2C6A-193D-958AE3DE066D}"/>
              </a:ext>
            </a:extLst>
          </p:cNvPr>
          <p:cNvSpPr/>
          <p:nvPr/>
        </p:nvSpPr>
        <p:spPr>
          <a:xfrm>
            <a:off x="0" y="0"/>
            <a:ext cx="7559675" cy="791029"/>
          </a:xfrm>
          <a:prstGeom prst="rect">
            <a:avLst/>
          </a:prstGeom>
          <a:solidFill>
            <a:srgbClr val="DECE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24F891-92C4-CF93-5876-B9D2FD589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9" y="390244"/>
            <a:ext cx="1489223" cy="2847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F392B26-6CCF-D3A1-9948-8BE68A9EA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14" y="379466"/>
            <a:ext cx="2644023" cy="12645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020CC8-B1C3-0149-6892-30A1964A9831}"/>
              </a:ext>
            </a:extLst>
          </p:cNvPr>
          <p:cNvSpPr/>
          <p:nvPr/>
        </p:nvSpPr>
        <p:spPr>
          <a:xfrm>
            <a:off x="3722914" y="1610764"/>
            <a:ext cx="3381829" cy="994551"/>
          </a:xfrm>
          <a:prstGeom prst="rect">
            <a:avLst/>
          </a:prstGeom>
          <a:noFill/>
          <a:ln w="381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D10285-DE00-A1B6-FC05-1F4989191B2F}"/>
              </a:ext>
            </a:extLst>
          </p:cNvPr>
          <p:cNvSpPr txBox="1"/>
          <p:nvPr/>
        </p:nvSpPr>
        <p:spPr>
          <a:xfrm>
            <a:off x="378468" y="836348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6A96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endParaRPr lang="ja-JP" altLang="en-US" sz="4400" dirty="0">
              <a:solidFill>
                <a:srgbClr val="C6A96A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12E463-D360-250D-B621-7AFFF6AD5315}"/>
              </a:ext>
            </a:extLst>
          </p:cNvPr>
          <p:cNvSpPr txBox="1"/>
          <p:nvPr/>
        </p:nvSpPr>
        <p:spPr>
          <a:xfrm>
            <a:off x="831274" y="992681"/>
            <a:ext cx="3381829" cy="60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</a:pPr>
            <a:r>
              <a:rPr lang="ja-JP" altLang="en-US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遠赤外線輻射量が</a:t>
            </a:r>
            <a:r>
              <a:rPr lang="ja-JP" altLang="en-US" sz="1300" b="0" i="0" u="none" strike="noStrike" spc="-15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2800" b="0" i="0" u="none" strike="noStrike" spc="-300" baseline="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en-US" altLang="ja-JP" sz="2800" b="0" i="0" u="none" strike="noStrike" baseline="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en-US" altLang="ja-JP" sz="2000" b="0" i="0" u="none" strike="noStrike" baseline="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%UP</a:t>
            </a:r>
          </a:p>
          <a:p>
            <a:pPr algn="l">
              <a:lnSpc>
                <a:spcPts val="2200"/>
              </a:lnSpc>
            </a:pPr>
            <a:r>
              <a:rPr lang="ja-JP" altLang="en-US" sz="11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大きな遠赤外線パネルから豊かな遠赤外線を発生。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E26EB9-753A-DEED-3DEC-9E2B4BCAD49D}"/>
              </a:ext>
            </a:extLst>
          </p:cNvPr>
          <p:cNvSpPr txBox="1"/>
          <p:nvPr/>
        </p:nvSpPr>
        <p:spPr>
          <a:xfrm>
            <a:off x="955314" y="1758870"/>
            <a:ext cx="346524" cy="32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50"/>
              </a:lnSpc>
            </a:pPr>
            <a:r>
              <a:rPr lang="ja-JP" altLang="en-US" sz="6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従来 機種</a:t>
            </a:r>
            <a:endParaRPr kumimoji="1" lang="ja-JP" altLang="en-US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89F0959-6436-7974-B701-110320D82B61}"/>
              </a:ext>
            </a:extLst>
          </p:cNvPr>
          <p:cNvSpPr/>
          <p:nvPr/>
        </p:nvSpPr>
        <p:spPr>
          <a:xfrm>
            <a:off x="916650" y="1722625"/>
            <a:ext cx="422531" cy="422531"/>
          </a:xfrm>
          <a:prstGeom prst="ellipse">
            <a:avLst/>
          </a:prstGeom>
          <a:noFill/>
          <a:ln w="381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AA7AE47-E9A8-02E9-DD32-BE7E1D6CCE0E}"/>
              </a:ext>
            </a:extLst>
          </p:cNvPr>
          <p:cNvGrpSpPr/>
          <p:nvPr/>
        </p:nvGrpSpPr>
        <p:grpSpPr>
          <a:xfrm>
            <a:off x="1384601" y="1695233"/>
            <a:ext cx="602377" cy="184666"/>
            <a:chOff x="1384601" y="1695233"/>
            <a:chExt cx="602377" cy="184666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C1A5566-01EE-D5AA-7E11-32D13C97F17A}"/>
                </a:ext>
              </a:extLst>
            </p:cNvPr>
            <p:cNvSpPr/>
            <p:nvPr/>
          </p:nvSpPr>
          <p:spPr>
            <a:xfrm>
              <a:off x="1384601" y="1730245"/>
              <a:ext cx="602377" cy="117605"/>
            </a:xfrm>
            <a:prstGeom prst="rect">
              <a:avLst/>
            </a:prstGeom>
            <a:noFill/>
            <a:ln w="381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6C468B4-C7FD-44C0-328B-B60760AF6A6D}"/>
                </a:ext>
              </a:extLst>
            </p:cNvPr>
            <p:cNvSpPr txBox="1"/>
            <p:nvPr/>
          </p:nvSpPr>
          <p:spPr>
            <a:xfrm>
              <a:off x="1472455" y="1695233"/>
              <a:ext cx="4419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停止時</a:t>
              </a:r>
              <a:endParaRPr kumimoji="1" lang="ja-JP" altLang="en-US" sz="600" spc="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6A97091-B014-7786-4D6C-841DABBB57FC}"/>
              </a:ext>
            </a:extLst>
          </p:cNvPr>
          <p:cNvGrpSpPr/>
          <p:nvPr/>
        </p:nvGrpSpPr>
        <p:grpSpPr>
          <a:xfrm>
            <a:off x="2119658" y="1695233"/>
            <a:ext cx="777239" cy="184666"/>
            <a:chOff x="2119658" y="1695233"/>
            <a:chExt cx="777239" cy="184666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ADCB53A-F242-7805-0603-A77F58F4A9A8}"/>
                </a:ext>
              </a:extLst>
            </p:cNvPr>
            <p:cNvSpPr txBox="1"/>
            <p:nvPr/>
          </p:nvSpPr>
          <p:spPr>
            <a:xfrm>
              <a:off x="2119658" y="1695233"/>
              <a:ext cx="7772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運転開始</a:t>
              </a:r>
              <a:r>
                <a:rPr lang="en-US" altLang="zh-TW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分後</a:t>
              </a:r>
              <a:endParaRPr kumimoji="1" lang="ja-JP" altLang="en-US" sz="600" spc="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4A0EC830-1057-25B2-3CC2-53C5B0B6F46D}"/>
                </a:ext>
              </a:extLst>
            </p:cNvPr>
            <p:cNvSpPr/>
            <p:nvPr/>
          </p:nvSpPr>
          <p:spPr>
            <a:xfrm>
              <a:off x="2175860" y="1730245"/>
              <a:ext cx="602377" cy="117605"/>
            </a:xfrm>
            <a:prstGeom prst="rect">
              <a:avLst/>
            </a:prstGeom>
            <a:noFill/>
            <a:ln w="381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3D42CF0-B06D-09C2-F933-F8F33284AA21}"/>
              </a:ext>
            </a:extLst>
          </p:cNvPr>
          <p:cNvGrpSpPr/>
          <p:nvPr/>
        </p:nvGrpSpPr>
        <p:grpSpPr>
          <a:xfrm>
            <a:off x="2913126" y="1694037"/>
            <a:ext cx="722167" cy="184666"/>
            <a:chOff x="2910668" y="1694037"/>
            <a:chExt cx="722167" cy="184666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21C2AFD-7586-CD9A-95D0-91C636F2C9C0}"/>
                </a:ext>
              </a:extLst>
            </p:cNvPr>
            <p:cNvSpPr txBox="1"/>
            <p:nvPr/>
          </p:nvSpPr>
          <p:spPr>
            <a:xfrm>
              <a:off x="2910668" y="1694037"/>
              <a:ext cx="7221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運転停止</a:t>
              </a:r>
              <a:r>
                <a:rPr lang="en-US" altLang="zh-TW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分後</a:t>
              </a:r>
              <a:endParaRPr kumimoji="1" lang="ja-JP" altLang="en-US" sz="600" spc="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9EAFE73-81E8-C08E-2EF9-8AC7E5DC300A}"/>
                </a:ext>
              </a:extLst>
            </p:cNvPr>
            <p:cNvSpPr/>
            <p:nvPr/>
          </p:nvSpPr>
          <p:spPr>
            <a:xfrm>
              <a:off x="2964847" y="1730245"/>
              <a:ext cx="602377" cy="117605"/>
            </a:xfrm>
            <a:prstGeom prst="rect">
              <a:avLst/>
            </a:prstGeom>
            <a:noFill/>
            <a:ln w="381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0066240B-D4F0-008A-E053-38C10782F989}"/>
              </a:ext>
            </a:extLst>
          </p:cNvPr>
          <p:cNvSpPr/>
          <p:nvPr/>
        </p:nvSpPr>
        <p:spPr>
          <a:xfrm rot="5400000">
            <a:off x="2010085" y="2212414"/>
            <a:ext cx="153010" cy="96988"/>
          </a:xfrm>
          <a:prstGeom prst="triangle">
            <a:avLst/>
          </a:prstGeom>
          <a:solidFill>
            <a:srgbClr val="9FA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83109404-2FCD-7DD4-7A68-EAABC75E8EE3}"/>
              </a:ext>
            </a:extLst>
          </p:cNvPr>
          <p:cNvSpPr/>
          <p:nvPr/>
        </p:nvSpPr>
        <p:spPr>
          <a:xfrm rot="5400000">
            <a:off x="2804000" y="2212414"/>
            <a:ext cx="153010" cy="96988"/>
          </a:xfrm>
          <a:prstGeom prst="triangle">
            <a:avLst/>
          </a:prstGeom>
          <a:solidFill>
            <a:srgbClr val="9FA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727AC17-63A8-9190-227C-01D28652E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97" y="1869007"/>
            <a:ext cx="2267799" cy="783801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BC3B4165-F734-8056-5145-8E42670DDDBB}"/>
              </a:ext>
            </a:extLst>
          </p:cNvPr>
          <p:cNvSpPr/>
          <p:nvPr/>
        </p:nvSpPr>
        <p:spPr>
          <a:xfrm>
            <a:off x="3924388" y="1666941"/>
            <a:ext cx="480727" cy="480727"/>
          </a:xfrm>
          <a:prstGeom prst="ellipse">
            <a:avLst/>
          </a:prstGeom>
          <a:solidFill>
            <a:srgbClr val="59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151E5B0-792C-CE91-71B6-B9AF1B10A44A}"/>
              </a:ext>
            </a:extLst>
          </p:cNvPr>
          <p:cNvSpPr txBox="1"/>
          <p:nvPr/>
        </p:nvSpPr>
        <p:spPr>
          <a:xfrm>
            <a:off x="3884993" y="1814812"/>
            <a:ext cx="580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0" i="0" u="none" strike="noStrike" spc="-5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アグレシオ</a:t>
            </a:r>
            <a:endParaRPr kumimoji="1" lang="ja-JP" altLang="en-US" sz="7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3349AF9-0627-0684-187D-073584F7BEF7}"/>
              </a:ext>
            </a:extLst>
          </p:cNvPr>
          <p:cNvSpPr txBox="1"/>
          <p:nvPr/>
        </p:nvSpPr>
        <p:spPr>
          <a:xfrm>
            <a:off x="3627308" y="2129664"/>
            <a:ext cx="1061042" cy="45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700" b="0" i="0" u="none" strike="noStrike" spc="-30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身体のしんまで</a:t>
            </a:r>
          </a:p>
          <a:p>
            <a:pPr algn="ctr">
              <a:lnSpc>
                <a:spcPts val="1000"/>
              </a:lnSpc>
            </a:pPr>
            <a:r>
              <a:rPr lang="ja-JP" altLang="en-US" sz="700" b="0" i="0" u="none" strike="noStrike" spc="-30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すぐに温め、</a:t>
            </a:r>
          </a:p>
          <a:p>
            <a:pPr algn="ctr">
              <a:lnSpc>
                <a:spcPts val="1000"/>
              </a:lnSpc>
            </a:pPr>
            <a:r>
              <a:rPr lang="ja-JP" altLang="en-US" sz="700" b="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ぬくもりが長く続く。</a:t>
            </a:r>
            <a:endParaRPr kumimoji="1" lang="ja-JP" altLang="en-US" sz="7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549573E-D059-50D5-193E-2A203DD77A0B}"/>
              </a:ext>
            </a:extLst>
          </p:cNvPr>
          <p:cNvGrpSpPr/>
          <p:nvPr/>
        </p:nvGrpSpPr>
        <p:grpSpPr>
          <a:xfrm>
            <a:off x="4656702" y="1626389"/>
            <a:ext cx="602377" cy="184666"/>
            <a:chOff x="1384601" y="1695233"/>
            <a:chExt cx="602377" cy="184666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3969F83-88AE-60E6-1615-90542D02C180}"/>
                </a:ext>
              </a:extLst>
            </p:cNvPr>
            <p:cNvSpPr/>
            <p:nvPr/>
          </p:nvSpPr>
          <p:spPr>
            <a:xfrm>
              <a:off x="1384601" y="1730245"/>
              <a:ext cx="602377" cy="117605"/>
            </a:xfrm>
            <a:prstGeom prst="rect">
              <a:avLst/>
            </a:prstGeom>
            <a:noFill/>
            <a:ln w="381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6E0B8AF3-0304-862C-8EE1-A2AC5A20C867}"/>
                </a:ext>
              </a:extLst>
            </p:cNvPr>
            <p:cNvSpPr txBox="1"/>
            <p:nvPr/>
          </p:nvSpPr>
          <p:spPr>
            <a:xfrm>
              <a:off x="1472455" y="1695233"/>
              <a:ext cx="4419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停止時</a:t>
              </a:r>
              <a:endParaRPr kumimoji="1" lang="ja-JP" altLang="en-US" sz="600" spc="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D47423BF-E779-BBB3-5326-F5B6F068C621}"/>
              </a:ext>
            </a:extLst>
          </p:cNvPr>
          <p:cNvGrpSpPr/>
          <p:nvPr/>
        </p:nvGrpSpPr>
        <p:grpSpPr>
          <a:xfrm>
            <a:off x="5394797" y="1626389"/>
            <a:ext cx="777239" cy="184666"/>
            <a:chOff x="2122696" y="1695233"/>
            <a:chExt cx="777239" cy="184666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6E51FC9-8C4E-CC68-3A76-2FE234C1C630}"/>
                </a:ext>
              </a:extLst>
            </p:cNvPr>
            <p:cNvSpPr txBox="1"/>
            <p:nvPr/>
          </p:nvSpPr>
          <p:spPr>
            <a:xfrm>
              <a:off x="2122696" y="1695233"/>
              <a:ext cx="7772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運転開始</a:t>
              </a:r>
              <a:r>
                <a:rPr lang="en-US" altLang="zh-TW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分後</a:t>
              </a:r>
              <a:endParaRPr kumimoji="1" lang="ja-JP" altLang="en-US" sz="600" spc="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6845096E-E64F-A008-2CCA-CE0ED2BB4E0B}"/>
                </a:ext>
              </a:extLst>
            </p:cNvPr>
            <p:cNvSpPr/>
            <p:nvPr/>
          </p:nvSpPr>
          <p:spPr>
            <a:xfrm>
              <a:off x="2175860" y="1730245"/>
              <a:ext cx="602377" cy="117605"/>
            </a:xfrm>
            <a:prstGeom prst="rect">
              <a:avLst/>
            </a:prstGeom>
            <a:noFill/>
            <a:ln w="381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D04A43E-0CBA-48CB-3DAD-6B2F07B88F7B}"/>
              </a:ext>
            </a:extLst>
          </p:cNvPr>
          <p:cNvGrpSpPr/>
          <p:nvPr/>
        </p:nvGrpSpPr>
        <p:grpSpPr>
          <a:xfrm>
            <a:off x="6188265" y="1625193"/>
            <a:ext cx="722167" cy="184666"/>
            <a:chOff x="2913706" y="1694037"/>
            <a:chExt cx="722167" cy="184666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BDFF05C-0E9D-AFCF-7245-25C4EB04607A}"/>
                </a:ext>
              </a:extLst>
            </p:cNvPr>
            <p:cNvSpPr txBox="1"/>
            <p:nvPr/>
          </p:nvSpPr>
          <p:spPr>
            <a:xfrm>
              <a:off x="2913706" y="1694037"/>
              <a:ext cx="7221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運転停止</a:t>
              </a:r>
              <a:r>
                <a:rPr lang="en-US" altLang="zh-TW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zh-TW" altLang="en-US" sz="6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分後</a:t>
              </a:r>
              <a:endParaRPr kumimoji="1" lang="ja-JP" altLang="en-US" sz="600" spc="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62D9EE81-33A3-88C4-CC93-A2A153FA3CB0}"/>
                </a:ext>
              </a:extLst>
            </p:cNvPr>
            <p:cNvSpPr/>
            <p:nvPr/>
          </p:nvSpPr>
          <p:spPr>
            <a:xfrm>
              <a:off x="2964847" y="1730245"/>
              <a:ext cx="602377" cy="117605"/>
            </a:xfrm>
            <a:prstGeom prst="rect">
              <a:avLst/>
            </a:prstGeom>
            <a:noFill/>
            <a:ln w="381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図 42">
            <a:extLst>
              <a:ext uri="{FF2B5EF4-FFF2-40B4-BE49-F238E27FC236}">
                <a16:creationId xmlns:a16="http://schemas.microsoft.com/office/drawing/2014/main" id="{A513CD2B-949D-69B3-775B-F163F33CC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77" y="1776165"/>
            <a:ext cx="2432397" cy="796865"/>
          </a:xfrm>
          <a:prstGeom prst="rect">
            <a:avLst/>
          </a:prstGeom>
        </p:spPr>
      </p:pic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623D24B-9F3A-7374-7227-051F0A42FCA0}"/>
              </a:ext>
            </a:extLst>
          </p:cNvPr>
          <p:cNvCxnSpPr>
            <a:cxnSpLocks/>
          </p:cNvCxnSpPr>
          <p:nvPr/>
        </p:nvCxnSpPr>
        <p:spPr>
          <a:xfrm>
            <a:off x="449557" y="2779807"/>
            <a:ext cx="6655186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8EC4928-8E63-EEE1-1E6B-CDA418C71622}"/>
              </a:ext>
            </a:extLst>
          </p:cNvPr>
          <p:cNvCxnSpPr>
            <a:cxnSpLocks/>
          </p:cNvCxnSpPr>
          <p:nvPr/>
        </p:nvCxnSpPr>
        <p:spPr>
          <a:xfrm>
            <a:off x="449557" y="4329046"/>
            <a:ext cx="6655186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ECC3D84-A81E-5CCE-E935-24746386BC81}"/>
              </a:ext>
            </a:extLst>
          </p:cNvPr>
          <p:cNvSpPr txBox="1"/>
          <p:nvPr/>
        </p:nvSpPr>
        <p:spPr>
          <a:xfrm>
            <a:off x="378468" y="2711742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6A96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endParaRPr lang="ja-JP" altLang="en-US" sz="4400" dirty="0">
              <a:solidFill>
                <a:srgbClr val="C6A96A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D27ACCF-BAC8-5203-02BB-CF5484F0D2E4}"/>
              </a:ext>
            </a:extLst>
          </p:cNvPr>
          <p:cNvSpPr txBox="1"/>
          <p:nvPr/>
        </p:nvSpPr>
        <p:spPr>
          <a:xfrm>
            <a:off x="825450" y="2916119"/>
            <a:ext cx="2719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寒い朝、すばやくお部屋を暖める。</a:t>
            </a:r>
            <a:endParaRPr kumimoji="1" lang="ja-JP" altLang="en-US" sz="1300" spc="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8A4A8762-4FE7-B3FC-C123-5FC811325CC5}"/>
              </a:ext>
            </a:extLst>
          </p:cNvPr>
          <p:cNvGrpSpPr/>
          <p:nvPr/>
        </p:nvGrpSpPr>
        <p:grpSpPr>
          <a:xfrm>
            <a:off x="916650" y="3190782"/>
            <a:ext cx="1121446" cy="246221"/>
            <a:chOff x="916650" y="3565859"/>
            <a:chExt cx="1121446" cy="246221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CF10F0A9-006C-E2DE-1799-EE0751484F8D}"/>
                </a:ext>
              </a:extLst>
            </p:cNvPr>
            <p:cNvSpPr/>
            <p:nvPr/>
          </p:nvSpPr>
          <p:spPr>
            <a:xfrm>
              <a:off x="916650" y="3593587"/>
              <a:ext cx="1121446" cy="199539"/>
            </a:xfrm>
            <a:prstGeom prst="rect">
              <a:avLst/>
            </a:prstGeom>
            <a:solidFill>
              <a:srgbClr val="C6A9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3C04B555-E742-2B1B-0A30-849EFADC2076}"/>
                </a:ext>
              </a:extLst>
            </p:cNvPr>
            <p:cNvSpPr txBox="1"/>
            <p:nvPr/>
          </p:nvSpPr>
          <p:spPr>
            <a:xfrm>
              <a:off x="1053926" y="3565859"/>
              <a:ext cx="8805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b="1" i="0" u="none" strike="noStrike" spc="12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速暖モード</a:t>
              </a:r>
              <a:endParaRPr kumimoji="1" lang="ja-JP" altLang="en-US" sz="1000" spc="12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CCA6750-8AAF-BA8D-AD8C-6348C9F3D8A6}"/>
              </a:ext>
            </a:extLst>
          </p:cNvPr>
          <p:cNvSpPr txBox="1"/>
          <p:nvPr/>
        </p:nvSpPr>
        <p:spPr>
          <a:xfrm>
            <a:off x="815944" y="3497326"/>
            <a:ext cx="2719832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速暖モードはアグレシオの性能を最大限に発揮し、通常の</a:t>
            </a:r>
          </a:p>
          <a:p>
            <a:pPr algn="l">
              <a:lnSpc>
                <a:spcPts val="1200"/>
              </a:lnSpc>
            </a:pP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運転より</a:t>
            </a:r>
            <a:r>
              <a:rPr lang="en-US" altLang="ja-JP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10℃</a:t>
            </a: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までは約</a:t>
            </a:r>
            <a:r>
              <a:rPr lang="en-US" altLang="ja-JP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分、</a:t>
            </a:r>
            <a:r>
              <a:rPr lang="en-US" altLang="ja-JP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20℃</a:t>
            </a: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までは約</a:t>
            </a:r>
            <a:r>
              <a:rPr lang="en-US" altLang="ja-JP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分早く</a:t>
            </a:r>
          </a:p>
          <a:p>
            <a:pPr algn="l">
              <a:lnSpc>
                <a:spcPts val="1200"/>
              </a:lnSpc>
            </a:pP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お部屋を暖めます。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DE61801-B745-2D4A-AD0F-26B9DA674F1D}"/>
              </a:ext>
            </a:extLst>
          </p:cNvPr>
          <p:cNvSpPr txBox="1"/>
          <p:nvPr/>
        </p:nvSpPr>
        <p:spPr>
          <a:xfrm>
            <a:off x="830607" y="4049295"/>
            <a:ext cx="269921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試験条件：当社環境試験室（</a:t>
            </a:r>
            <a:r>
              <a:rPr lang="en-US" altLang="ja-JP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畳）で</a:t>
            </a:r>
            <a:r>
              <a:rPr lang="en-US" altLang="ja-JP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20℃</a:t>
            </a:r>
            <a:r>
              <a:rPr lang="ja-JP" altLang="en-US" sz="550" b="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までの室温を測定し比較。</a:t>
            </a:r>
            <a:endParaRPr kumimoji="1" lang="ja-JP" altLang="en-US" sz="55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2C1D77F-CE13-3B1E-4E05-21F37A4EB4A4}"/>
              </a:ext>
            </a:extLst>
          </p:cNvPr>
          <p:cNvGrpSpPr/>
          <p:nvPr/>
        </p:nvGrpSpPr>
        <p:grpSpPr>
          <a:xfrm>
            <a:off x="3636042" y="3092513"/>
            <a:ext cx="3064664" cy="1097322"/>
            <a:chOff x="3645607" y="4394071"/>
            <a:chExt cx="3064664" cy="1097322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F2207022-D839-A0FE-9119-27337886C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607" y="4394071"/>
              <a:ext cx="3064664" cy="1097322"/>
            </a:xfrm>
            <a:prstGeom prst="rect">
              <a:avLst/>
            </a:prstGeom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6B5DDBDB-6199-F5F1-F8E7-C13A72B8C519}"/>
                </a:ext>
              </a:extLst>
            </p:cNvPr>
            <p:cNvSpPr txBox="1"/>
            <p:nvPr/>
          </p:nvSpPr>
          <p:spPr>
            <a:xfrm>
              <a:off x="3836166" y="4458981"/>
              <a:ext cx="192012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ja-JP" altLang="en-US" sz="55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入</a:t>
              </a:r>
              <a:endParaRPr kumimoji="1" lang="ja-JP" altLang="en-US" sz="5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3D2A4DF9-5C50-6796-0681-A4508BC2BAC0}"/>
              </a:ext>
            </a:extLst>
          </p:cNvPr>
          <p:cNvGrpSpPr/>
          <p:nvPr/>
        </p:nvGrpSpPr>
        <p:grpSpPr>
          <a:xfrm>
            <a:off x="3558393" y="3069528"/>
            <a:ext cx="726304" cy="1252788"/>
            <a:chOff x="3558393" y="3069528"/>
            <a:chExt cx="726304" cy="1252788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740FDBA-3EFA-5DEA-96AE-0E6B482FD47F}"/>
                </a:ext>
              </a:extLst>
            </p:cNvPr>
            <p:cNvSpPr txBox="1"/>
            <p:nvPr/>
          </p:nvSpPr>
          <p:spPr>
            <a:xfrm>
              <a:off x="3783603" y="3069528"/>
              <a:ext cx="3566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ja-JP" altLang="en-US" sz="600" i="0" u="none" strike="noStrike" baseline="0" dirty="0">
                  <a:solidFill>
                    <a:srgbClr val="231815"/>
                  </a:solidFill>
                  <a:latin typeface="TBUDGoStd-Regular"/>
                </a:rPr>
                <a:t>運転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03127698-092A-41DB-A3B0-7DD8FE13969D}"/>
                </a:ext>
              </a:extLst>
            </p:cNvPr>
            <p:cNvSpPr txBox="1"/>
            <p:nvPr/>
          </p:nvSpPr>
          <p:spPr>
            <a:xfrm>
              <a:off x="3749081" y="4033906"/>
              <a:ext cx="5356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TBUDGoStd-Regular"/>
                </a:rPr>
                <a:t>時</a:t>
              </a:r>
              <a:r>
                <a:rPr lang="ja-JP" altLang="en-US" sz="600" b="0" i="0" u="none" strike="noStrike" spc="-300" baseline="0" dirty="0">
                  <a:solidFill>
                    <a:srgbClr val="231815"/>
                  </a:solidFill>
                  <a:latin typeface="TBUDGoStd-Regular"/>
                </a:rPr>
                <a:t>間</a:t>
              </a:r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TBUDGoStd-Regular"/>
                </a:rPr>
                <a:t>（分）</a:t>
              </a:r>
            </a:p>
          </p:txBody>
        </p: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8BFB5215-245D-6281-D0E9-255A6835162A}"/>
                </a:ext>
              </a:extLst>
            </p:cNvPr>
            <p:cNvGrpSpPr/>
            <p:nvPr/>
          </p:nvGrpSpPr>
          <p:grpSpPr>
            <a:xfrm>
              <a:off x="3558393" y="3830101"/>
              <a:ext cx="276999" cy="492215"/>
              <a:chOff x="3469714" y="3824203"/>
              <a:chExt cx="276999" cy="492215"/>
            </a:xfrm>
          </p:grpSpPr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12960BA-FA2A-B5E6-C1FB-084D814253BE}"/>
                  </a:ext>
                </a:extLst>
              </p:cNvPr>
              <p:cNvSpPr txBox="1"/>
              <p:nvPr/>
            </p:nvSpPr>
            <p:spPr>
              <a:xfrm>
                <a:off x="3469714" y="3824203"/>
                <a:ext cx="276999" cy="49221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sz="600" b="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室</a:t>
                </a:r>
                <a:r>
                  <a:rPr lang="ja-JP" altLang="en-US" sz="600" b="0" i="0" u="none" strike="noStrike" spc="-300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温</a:t>
                </a:r>
                <a:r>
                  <a:rPr lang="ja-JP" altLang="en-US" sz="600" b="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（（  ）</a:t>
                </a:r>
                <a:endParaRPr kumimoji="1" lang="ja-JP" altLang="en-US" sz="6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E7B5739-6F05-B6BA-4F0B-FDD4BE35AB50}"/>
                  </a:ext>
                </a:extLst>
              </p:cNvPr>
              <p:cNvSpPr txBox="1"/>
              <p:nvPr/>
            </p:nvSpPr>
            <p:spPr>
              <a:xfrm>
                <a:off x="3478796" y="3991310"/>
                <a:ext cx="2394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b="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℃</a:t>
                </a:r>
                <a:endParaRPr lang="en-US" altLang="ja-JP" sz="6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endParaRPr kumimoji="1" lang="ja-JP" altLang="en-US" sz="6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8FDB82D-D77E-1187-90B9-F5D0DEE9F293}"/>
              </a:ext>
            </a:extLst>
          </p:cNvPr>
          <p:cNvGrpSpPr/>
          <p:nvPr/>
        </p:nvGrpSpPr>
        <p:grpSpPr>
          <a:xfrm>
            <a:off x="3986337" y="3468866"/>
            <a:ext cx="629404" cy="313903"/>
            <a:chOff x="3986337" y="3468866"/>
            <a:chExt cx="629404" cy="313903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D82DF47F-1C32-8B0D-F943-BD808B45AEEB}"/>
                </a:ext>
              </a:extLst>
            </p:cNvPr>
            <p:cNvSpPr txBox="1"/>
            <p:nvPr/>
          </p:nvSpPr>
          <p:spPr>
            <a:xfrm>
              <a:off x="3986337" y="3468866"/>
              <a:ext cx="629404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室温</a:t>
              </a:r>
              <a:r>
                <a:rPr lang="en-US" altLang="ja-JP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10℃</a:t>
              </a:r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まで</a:t>
              </a:r>
              <a:endParaRPr kumimoji="1" lang="ja-JP" altLang="en-US" sz="5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134D3F1-09F2-2D1A-890B-98774ED7364E}"/>
                </a:ext>
              </a:extLst>
            </p:cNvPr>
            <p:cNvSpPr txBox="1"/>
            <p:nvPr/>
          </p:nvSpPr>
          <p:spPr>
            <a:xfrm>
              <a:off x="4083250" y="3536548"/>
              <a:ext cx="494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lang="en-US" altLang="ja-JP" sz="10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CABAEA0-68D5-2202-1C9B-885EB81B42A1}"/>
              </a:ext>
            </a:extLst>
          </p:cNvPr>
          <p:cNvGrpSpPr/>
          <p:nvPr/>
        </p:nvGrpSpPr>
        <p:grpSpPr>
          <a:xfrm>
            <a:off x="4817614" y="3217816"/>
            <a:ext cx="652568" cy="313903"/>
            <a:chOff x="3978229" y="3468866"/>
            <a:chExt cx="652568" cy="313903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EEEED664-9D7A-76B5-5FC4-159E140FC3CF}"/>
                </a:ext>
              </a:extLst>
            </p:cNvPr>
            <p:cNvSpPr txBox="1"/>
            <p:nvPr/>
          </p:nvSpPr>
          <p:spPr>
            <a:xfrm>
              <a:off x="3978229" y="3468866"/>
              <a:ext cx="652568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室温</a:t>
              </a:r>
              <a:r>
                <a:rPr lang="en-US" altLang="ja-JP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20℃</a:t>
              </a:r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まで</a:t>
              </a:r>
              <a:endParaRPr kumimoji="1" lang="ja-JP" altLang="en-US" sz="5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A930870D-2B31-01E7-3004-067F4538A05B}"/>
                </a:ext>
              </a:extLst>
            </p:cNvPr>
            <p:cNvSpPr txBox="1"/>
            <p:nvPr/>
          </p:nvSpPr>
          <p:spPr>
            <a:xfrm>
              <a:off x="4032687" y="3536548"/>
              <a:ext cx="5393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lang="en-US" altLang="ja-JP" sz="10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</a:t>
              </a:r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428DCBB-F842-14BD-3A98-2431C42D69C9}"/>
              </a:ext>
            </a:extLst>
          </p:cNvPr>
          <p:cNvSpPr txBox="1"/>
          <p:nvPr/>
        </p:nvSpPr>
        <p:spPr>
          <a:xfrm>
            <a:off x="5615252" y="3158838"/>
            <a:ext cx="499230" cy="30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550" spc="-3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900" spc="-3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550" spc="-3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</a:t>
            </a:r>
            <a:endParaRPr kumimoji="1" lang="en-US" altLang="ja-JP" sz="550" spc="-3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900"/>
              </a:lnSpc>
            </a:pPr>
            <a:r>
              <a:rPr kumimoji="1" lang="ja-JP" altLang="en-US" sz="700" spc="-3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短縮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A735B4AC-30D2-DDA8-C389-38F8728AAB52}"/>
              </a:ext>
            </a:extLst>
          </p:cNvPr>
          <p:cNvGrpSpPr/>
          <p:nvPr/>
        </p:nvGrpSpPr>
        <p:grpSpPr>
          <a:xfrm>
            <a:off x="4768293" y="3739719"/>
            <a:ext cx="629404" cy="313903"/>
            <a:chOff x="3986337" y="3468866"/>
            <a:chExt cx="629404" cy="313903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6D1031BF-CCD5-8528-3503-5BD752EEB4F6}"/>
                </a:ext>
              </a:extLst>
            </p:cNvPr>
            <p:cNvSpPr txBox="1"/>
            <p:nvPr/>
          </p:nvSpPr>
          <p:spPr>
            <a:xfrm>
              <a:off x="3986337" y="3468866"/>
              <a:ext cx="629404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室温</a:t>
              </a:r>
              <a:r>
                <a:rPr lang="en-US" altLang="ja-JP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10℃</a:t>
              </a:r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まで</a:t>
              </a:r>
              <a:endParaRPr kumimoji="1" lang="ja-JP" altLang="en-US" sz="5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209553C1-C525-ABF7-C9BD-36E9CEA0EE0F}"/>
                </a:ext>
              </a:extLst>
            </p:cNvPr>
            <p:cNvSpPr txBox="1"/>
            <p:nvPr/>
          </p:nvSpPr>
          <p:spPr>
            <a:xfrm>
              <a:off x="4083250" y="3536548"/>
              <a:ext cx="494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lang="en-US" altLang="ja-JP" sz="10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</a:t>
              </a:r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6C64F7F4-9BE5-B558-AFBC-687F130F0EA1}"/>
              </a:ext>
            </a:extLst>
          </p:cNvPr>
          <p:cNvGrpSpPr/>
          <p:nvPr/>
        </p:nvGrpSpPr>
        <p:grpSpPr>
          <a:xfrm>
            <a:off x="5810600" y="3625817"/>
            <a:ext cx="652568" cy="313903"/>
            <a:chOff x="3978229" y="3468866"/>
            <a:chExt cx="652568" cy="313903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EDB3C8A2-2DBF-B311-4C98-F95377A57001}"/>
                </a:ext>
              </a:extLst>
            </p:cNvPr>
            <p:cNvSpPr txBox="1"/>
            <p:nvPr/>
          </p:nvSpPr>
          <p:spPr>
            <a:xfrm>
              <a:off x="3978229" y="3468866"/>
              <a:ext cx="652568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室温</a:t>
              </a:r>
              <a:r>
                <a:rPr lang="en-US" altLang="ja-JP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20℃</a:t>
              </a:r>
              <a:r>
                <a:rPr lang="ja-JP" altLang="en-US" sz="5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まで</a:t>
              </a:r>
              <a:endParaRPr kumimoji="1" lang="ja-JP" altLang="en-US" sz="5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0CCAE685-347B-143F-2FC7-9A8A50F1700F}"/>
                </a:ext>
              </a:extLst>
            </p:cNvPr>
            <p:cNvSpPr txBox="1"/>
            <p:nvPr/>
          </p:nvSpPr>
          <p:spPr>
            <a:xfrm>
              <a:off x="4032687" y="3536548"/>
              <a:ext cx="5393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lang="en-US" altLang="ja-JP" sz="10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30</a:t>
              </a:r>
              <a:r>
                <a:rPr lang="ja-JP" altLang="en-US" sz="6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4CF4067-6576-38BF-4769-EADA059AC714}"/>
              </a:ext>
            </a:extLst>
          </p:cNvPr>
          <p:cNvSpPr txBox="1"/>
          <p:nvPr/>
        </p:nvSpPr>
        <p:spPr>
          <a:xfrm>
            <a:off x="6411395" y="2968491"/>
            <a:ext cx="86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900" b="1" i="0" u="none" strike="noStrike" spc="-10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800" b="0" i="0" u="none" strike="noStrike" spc="-30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</a:t>
            </a:r>
            <a:r>
              <a:rPr lang="en-US" altLang="ja-JP" sz="1800" b="0" i="0" u="none" strike="noStrike" spc="-10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200" b="1" i="0" u="none" strike="noStrike" spc="-10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倍</a:t>
            </a:r>
          </a:p>
          <a:p>
            <a:pPr algn="l"/>
            <a:r>
              <a:rPr lang="ja-JP" altLang="en-US" sz="900" b="1" i="0" u="none" strike="noStrike" spc="-5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早く暖める</a:t>
            </a:r>
            <a:r>
              <a:rPr lang="en-US" altLang="ja-JP" sz="900" b="1" i="0" u="none" strike="noStrike" spc="-5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endParaRPr kumimoji="1" lang="ja-JP" altLang="en-US" sz="900" spc="-50" dirty="0">
              <a:solidFill>
                <a:srgbClr val="B81C2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AFBA3AE-873F-A9C7-5CC2-1AEDFD03E443}"/>
              </a:ext>
            </a:extLst>
          </p:cNvPr>
          <p:cNvSpPr txBox="1"/>
          <p:nvPr/>
        </p:nvSpPr>
        <p:spPr>
          <a:xfrm>
            <a:off x="6595228" y="3638294"/>
            <a:ext cx="573476" cy="50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速暖モード</a:t>
            </a:r>
          </a:p>
          <a:p>
            <a:pPr algn="l">
              <a:lnSpc>
                <a:spcPts val="800"/>
              </a:lnSpc>
            </a:pPr>
            <a:r>
              <a:rPr lang="ja-JP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22℃</a:t>
            </a:r>
            <a:r>
              <a:rPr lang="ja-JP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設定）</a:t>
            </a:r>
          </a:p>
          <a:p>
            <a:pPr algn="l">
              <a:lnSpc>
                <a:spcPts val="900"/>
              </a:lnSpc>
            </a:pPr>
            <a:r>
              <a:rPr lang="ja-JP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</a:t>
            </a:r>
          </a:p>
          <a:p>
            <a:pPr algn="l">
              <a:lnSpc>
                <a:spcPts val="800"/>
              </a:lnSpc>
            </a:pPr>
            <a:r>
              <a:rPr lang="ja-JP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22℃</a:t>
            </a:r>
            <a:r>
              <a:rPr lang="ja-JP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設定）</a:t>
            </a:r>
            <a:endParaRPr kumimoji="1" lang="ja-JP" altLang="en-US" sz="5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90C9392-E5D7-6606-3938-99898202F435}"/>
              </a:ext>
            </a:extLst>
          </p:cNvPr>
          <p:cNvSpPr txBox="1"/>
          <p:nvPr/>
        </p:nvSpPr>
        <p:spPr>
          <a:xfrm>
            <a:off x="378468" y="4273563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6A96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endParaRPr lang="ja-JP" altLang="en-US" sz="4400" dirty="0">
              <a:solidFill>
                <a:srgbClr val="C6A96A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5DC2F98-E869-ACD5-4E14-C738720B3007}"/>
              </a:ext>
            </a:extLst>
          </p:cNvPr>
          <p:cNvSpPr txBox="1"/>
          <p:nvPr/>
        </p:nvSpPr>
        <p:spPr>
          <a:xfrm>
            <a:off x="825450" y="4466056"/>
            <a:ext cx="56785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遠赤外線効果で体感温度が上がる。設定温度を</a:t>
            </a:r>
            <a:r>
              <a:rPr lang="en-US" altLang="ja-JP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1℃</a:t>
            </a:r>
            <a:r>
              <a:rPr lang="ja-JP" altLang="en-US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下げて灯油代を節約。</a:t>
            </a:r>
            <a:endParaRPr kumimoji="1" lang="ja-JP" altLang="en-US" sz="1300" spc="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2B463A1-FE01-459D-A6B1-539331B453B8}"/>
              </a:ext>
            </a:extLst>
          </p:cNvPr>
          <p:cNvSpPr txBox="1"/>
          <p:nvPr/>
        </p:nvSpPr>
        <p:spPr>
          <a:xfrm>
            <a:off x="848853" y="4769917"/>
            <a:ext cx="342729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ja-JP" altLang="en-US" sz="8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遠赤外線効果で、設定温度を下げても心地よい暖房空間をつくりだします。</a:t>
            </a:r>
          </a:p>
          <a:p>
            <a:pPr algn="l">
              <a:lnSpc>
                <a:spcPts val="1200"/>
              </a:lnSpc>
            </a:pPr>
            <a:r>
              <a:rPr lang="ja-JP" altLang="en-US" sz="8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灯油の使用量を抑えながらも、快適な暖かさをお届けします。</a:t>
            </a:r>
            <a:endParaRPr kumimoji="1" lang="ja-JP" altLang="en-US" sz="8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51411EC-6E31-1ADF-702A-E3BC295EDDDD}"/>
              </a:ext>
            </a:extLst>
          </p:cNvPr>
          <p:cNvSpPr txBox="1"/>
          <p:nvPr/>
        </p:nvSpPr>
        <p:spPr>
          <a:xfrm>
            <a:off x="848853" y="5155852"/>
            <a:ext cx="3376270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試算条件：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FF-AG6824H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設定温度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20℃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19℃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との比較。熱損失係数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3.5W/㎡K 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暖房期間 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月～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月、</a:t>
            </a:r>
            <a:endParaRPr lang="en-US" altLang="ja-JP" sz="550" b="0" i="0" u="none" strike="noStrike" spc="-20" dirty="0">
              <a:solidFill>
                <a:srgbClr val="23181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800"/>
              </a:lnSpc>
            </a:pP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床面積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33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㎡灯油価格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117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Ｌ（税込）［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日全国平均店頭価格 資源エネルギー庁発表］</a:t>
            </a:r>
            <a:endParaRPr kumimoji="1" lang="ja-JP" altLang="en-US" sz="550" spc="-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29B648E-A785-F71B-72BF-8E71176DAF8F}"/>
              </a:ext>
            </a:extLst>
          </p:cNvPr>
          <p:cNvGrpSpPr/>
          <p:nvPr/>
        </p:nvGrpSpPr>
        <p:grpSpPr>
          <a:xfrm>
            <a:off x="4100349" y="4723139"/>
            <a:ext cx="3211171" cy="729017"/>
            <a:chOff x="4100349" y="4723139"/>
            <a:chExt cx="3211171" cy="729017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0BE7F4A2-F2AA-1C36-DC09-B56574E18C11}"/>
                </a:ext>
              </a:extLst>
            </p:cNvPr>
            <p:cNvSpPr txBox="1"/>
            <p:nvPr/>
          </p:nvSpPr>
          <p:spPr>
            <a:xfrm>
              <a:off x="4681159" y="4723139"/>
              <a:ext cx="2630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0" i="0" u="none" strike="noStrike" spc="-5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800" b="0" i="0" u="none" strike="noStrike" spc="-5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シーズンで</a:t>
              </a:r>
              <a:r>
                <a:rPr lang="ja-JP" altLang="en-US" sz="1050" b="0" i="0" u="none" strike="noStrike" spc="-5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105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灯油代が約</a:t>
              </a:r>
              <a:r>
                <a:rPr lang="en-US" altLang="ja-JP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85</a:t>
              </a:r>
              <a:r>
                <a:rPr lang="ja-JP" altLang="en-US" b="0" i="0" u="none" strike="noStrike" spc="-7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リットル</a:t>
              </a:r>
              <a:endParaRPr kumimoji="1" lang="ja-JP" altLang="en-US" spc="-7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D2E74862-8BE8-CC8C-49FF-346E3660790D}"/>
                </a:ext>
              </a:extLst>
            </p:cNvPr>
            <p:cNvSpPr txBox="1"/>
            <p:nvPr/>
          </p:nvSpPr>
          <p:spPr>
            <a:xfrm>
              <a:off x="4676052" y="4975102"/>
              <a:ext cx="263036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700" b="0" i="0" u="none" strike="noStrike" baseline="0" dirty="0">
                  <a:solidFill>
                    <a:srgbClr val="B8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lang="en-US" altLang="ja-JP" sz="2500" b="0" i="0" u="none" strike="noStrike" spc="-50" dirty="0">
                  <a:solidFill>
                    <a:srgbClr val="B8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9,95</a:t>
              </a:r>
              <a:r>
                <a:rPr lang="en-US" altLang="ja-JP" sz="2500" b="0" i="0" u="none" strike="noStrike" spc="150" dirty="0">
                  <a:solidFill>
                    <a:srgbClr val="B8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800" b="0" i="0" u="none" strike="noStrike" spc="300" dirty="0">
                  <a:solidFill>
                    <a:srgbClr val="B8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ja-JP" altLang="en-US" sz="1800" b="0" i="0" u="none" strike="noStrike" spc="300" baseline="0" dirty="0">
                  <a:solidFill>
                    <a:srgbClr val="B8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おトク</a:t>
              </a:r>
              <a:r>
                <a:rPr lang="en-US" altLang="ja-JP" sz="1800" b="0" i="0" u="none" strike="noStrike" spc="300" baseline="0" dirty="0">
                  <a:solidFill>
                    <a:srgbClr val="B8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!</a:t>
              </a:r>
              <a:endParaRPr kumimoji="1" lang="ja-JP" altLang="en-US" spc="300" dirty="0">
                <a:solidFill>
                  <a:srgbClr val="B81C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7DA966CA-E0B4-61E8-9187-6A277C9E8E4A}"/>
                </a:ext>
              </a:extLst>
            </p:cNvPr>
            <p:cNvGrpSpPr/>
            <p:nvPr/>
          </p:nvGrpSpPr>
          <p:grpSpPr>
            <a:xfrm>
              <a:off x="4100349" y="4836920"/>
              <a:ext cx="686773" cy="557984"/>
              <a:chOff x="4100349" y="4836920"/>
              <a:chExt cx="686773" cy="557984"/>
            </a:xfrm>
          </p:grpSpPr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FFE35E4A-DBD3-28E1-7226-BD26AD2C8382}"/>
                  </a:ext>
                </a:extLst>
              </p:cNvPr>
              <p:cNvSpPr/>
              <p:nvPr/>
            </p:nvSpPr>
            <p:spPr>
              <a:xfrm>
                <a:off x="4156205" y="4836920"/>
                <a:ext cx="557984" cy="557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E1507EC6-F71A-FBCF-FAA8-DD2A56EC76AA}"/>
                  </a:ext>
                </a:extLst>
              </p:cNvPr>
              <p:cNvSpPr txBox="1"/>
              <p:nvPr/>
            </p:nvSpPr>
            <p:spPr>
              <a:xfrm>
                <a:off x="4100349" y="4884524"/>
                <a:ext cx="686773" cy="45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ja-JP" altLang="en-US" sz="700" b="0" i="0" u="none" strike="noStrike" spc="3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自動運転で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ja-JP" altLang="en-US" sz="700" b="0" i="0" u="none" strike="noStrike" spc="3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設定温度を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ja-JP" sz="700" b="0" i="0" u="none" strike="noStrike" spc="-5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1℃</a:t>
                </a:r>
                <a:r>
                  <a:rPr lang="ja-JP" altLang="en-US" sz="700" b="0" i="0" u="none" strike="noStrike" spc="-5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下げると</a:t>
                </a:r>
                <a:endParaRPr kumimoji="1" lang="ja-JP" altLang="en-US" sz="700" spc="-5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64C358F-0D87-671A-A1B0-7449E8B3BA16}"/>
              </a:ext>
            </a:extLst>
          </p:cNvPr>
          <p:cNvSpPr txBox="1"/>
          <p:nvPr/>
        </p:nvSpPr>
        <p:spPr>
          <a:xfrm>
            <a:off x="378468" y="5494471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6A96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  <a:endParaRPr lang="ja-JP" altLang="en-US" sz="4400" dirty="0">
              <a:solidFill>
                <a:srgbClr val="C6A96A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7CABC96-359F-096B-FB5A-DF28D2641BBD}"/>
              </a:ext>
            </a:extLst>
          </p:cNvPr>
          <p:cNvSpPr txBox="1"/>
          <p:nvPr/>
        </p:nvSpPr>
        <p:spPr>
          <a:xfrm>
            <a:off x="825450" y="5677251"/>
            <a:ext cx="3274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ワンタッチで省エネ、暖めすぎを抑えます。</a:t>
            </a:r>
            <a:endParaRPr kumimoji="1" lang="ja-JP" altLang="en-US" sz="1300" spc="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85DD3755-B5BC-29A7-4F20-6D8DD58D3A09}"/>
              </a:ext>
            </a:extLst>
          </p:cNvPr>
          <p:cNvGrpSpPr/>
          <p:nvPr/>
        </p:nvGrpSpPr>
        <p:grpSpPr>
          <a:xfrm>
            <a:off x="4162012" y="5669978"/>
            <a:ext cx="1121446" cy="276999"/>
            <a:chOff x="916650" y="3158264"/>
            <a:chExt cx="1121446" cy="276999"/>
          </a:xfrm>
        </p:grpSpPr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F4DCF4E5-152B-4D47-91DD-E55239FB9721}"/>
                </a:ext>
              </a:extLst>
            </p:cNvPr>
            <p:cNvSpPr/>
            <p:nvPr/>
          </p:nvSpPr>
          <p:spPr>
            <a:xfrm>
              <a:off x="916650" y="3219916"/>
              <a:ext cx="1121446" cy="199539"/>
            </a:xfrm>
            <a:prstGeom prst="rect">
              <a:avLst/>
            </a:prstGeom>
            <a:solidFill>
              <a:srgbClr val="C6A9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C3EA7D03-259A-C9AC-D208-5EAE35544536}"/>
                </a:ext>
              </a:extLst>
            </p:cNvPr>
            <p:cNvSpPr txBox="1"/>
            <p:nvPr/>
          </p:nvSpPr>
          <p:spPr>
            <a:xfrm>
              <a:off x="1038044" y="3158264"/>
              <a:ext cx="958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i="0" u="none" strike="noStrike" spc="7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1000" b="1" i="0" u="none" strike="noStrike" spc="-5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モード</a:t>
              </a:r>
              <a:endParaRPr kumimoji="1" lang="ja-JP" altLang="en-US" sz="1000" spc="-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00" name="図 99">
            <a:extLst>
              <a:ext uri="{FF2B5EF4-FFF2-40B4-BE49-F238E27FC236}">
                <a16:creationId xmlns:a16="http://schemas.microsoft.com/office/drawing/2014/main" id="{1F99D8FC-2E85-EFB0-1673-F198D8DBD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50" y="6306365"/>
            <a:ext cx="3576747" cy="627041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AAB18C2E-F6C3-C4DA-36F4-A0BEEBFB8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62" y="6579733"/>
            <a:ext cx="708034" cy="574788"/>
          </a:xfrm>
          <a:prstGeom prst="rect">
            <a:avLst/>
          </a:prstGeom>
        </p:spPr>
      </p:pic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2B909473-8859-9409-AB02-9E13BF1711A9}"/>
              </a:ext>
            </a:extLst>
          </p:cNvPr>
          <p:cNvGrpSpPr/>
          <p:nvPr/>
        </p:nvGrpSpPr>
        <p:grpSpPr>
          <a:xfrm>
            <a:off x="2866609" y="6093974"/>
            <a:ext cx="601287" cy="491240"/>
            <a:chOff x="2866609" y="6093974"/>
            <a:chExt cx="601287" cy="491240"/>
          </a:xfrm>
        </p:grpSpPr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6EF043AF-5320-F734-8AAF-AF07DA935F88}"/>
                </a:ext>
              </a:extLst>
            </p:cNvPr>
            <p:cNvSpPr txBox="1"/>
            <p:nvPr/>
          </p:nvSpPr>
          <p:spPr>
            <a:xfrm>
              <a:off x="2866609" y="6159521"/>
              <a:ext cx="601287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50" b="0" i="0" u="none" strike="noStrike" baseline="0" dirty="0">
                  <a:solidFill>
                    <a:srgbClr val="B9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設定温度</a:t>
              </a:r>
            </a:p>
            <a:p>
              <a:pPr algn="ctr"/>
              <a:r>
                <a:rPr lang="en-US" altLang="ja-JP" sz="900" b="0" i="0" u="none" strike="noStrike" baseline="0" dirty="0">
                  <a:solidFill>
                    <a:srgbClr val="B9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r>
                <a:rPr lang="ja-JP" altLang="en-US" sz="600" b="0" i="0" u="none" strike="noStrike" baseline="0" dirty="0">
                  <a:solidFill>
                    <a:srgbClr val="B91C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℃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86C0C939-9805-99D0-B5F1-97736377414F}"/>
                </a:ext>
              </a:extLst>
            </p:cNvPr>
            <p:cNvSpPr/>
            <p:nvPr/>
          </p:nvSpPr>
          <p:spPr>
            <a:xfrm rot="10800000">
              <a:off x="2949077" y="6093974"/>
              <a:ext cx="447266" cy="491240"/>
            </a:xfrm>
            <a:custGeom>
              <a:avLst/>
              <a:gdLst>
                <a:gd name="connsiteX0" fmla="*/ 223633 w 447266"/>
                <a:gd name="connsiteY0" fmla="*/ 491240 h 491240"/>
                <a:gd name="connsiteX1" fmla="*/ 0 w 447266"/>
                <a:gd name="connsiteY1" fmla="*/ 267956 h 491240"/>
                <a:gd name="connsiteX2" fmla="*/ 178563 w 447266"/>
                <a:gd name="connsiteY2" fmla="*/ 49209 h 491240"/>
                <a:gd name="connsiteX3" fmla="*/ 204779 w 447266"/>
                <a:gd name="connsiteY3" fmla="*/ 46570 h 491240"/>
                <a:gd name="connsiteX4" fmla="*/ 227187 w 447266"/>
                <a:gd name="connsiteY4" fmla="*/ 0 h 491240"/>
                <a:gd name="connsiteX5" fmla="*/ 249957 w 447266"/>
                <a:gd name="connsiteY5" fmla="*/ 47322 h 491240"/>
                <a:gd name="connsiteX6" fmla="*/ 268703 w 447266"/>
                <a:gd name="connsiteY6" fmla="*/ 49209 h 491240"/>
                <a:gd name="connsiteX7" fmla="*/ 447266 w 447266"/>
                <a:gd name="connsiteY7" fmla="*/ 267956 h 491240"/>
                <a:gd name="connsiteX8" fmla="*/ 223633 w 447266"/>
                <a:gd name="connsiteY8" fmla="*/ 491240 h 49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266" h="491240">
                  <a:moveTo>
                    <a:pt x="223633" y="491240"/>
                  </a:moveTo>
                  <a:cubicBezTo>
                    <a:pt x="100124" y="491240"/>
                    <a:pt x="0" y="391272"/>
                    <a:pt x="0" y="267956"/>
                  </a:cubicBezTo>
                  <a:cubicBezTo>
                    <a:pt x="0" y="160055"/>
                    <a:pt x="76657" y="70029"/>
                    <a:pt x="178563" y="49209"/>
                  </a:cubicBezTo>
                  <a:lnTo>
                    <a:pt x="204779" y="46570"/>
                  </a:lnTo>
                  <a:lnTo>
                    <a:pt x="227187" y="0"/>
                  </a:lnTo>
                  <a:lnTo>
                    <a:pt x="249957" y="47322"/>
                  </a:lnTo>
                  <a:lnTo>
                    <a:pt x="268703" y="49209"/>
                  </a:lnTo>
                  <a:cubicBezTo>
                    <a:pt x="370609" y="70029"/>
                    <a:pt x="447266" y="160055"/>
                    <a:pt x="447266" y="267956"/>
                  </a:cubicBezTo>
                  <a:cubicBezTo>
                    <a:pt x="447266" y="391272"/>
                    <a:pt x="347142" y="491240"/>
                    <a:pt x="223633" y="491240"/>
                  </a:cubicBezTo>
                  <a:close/>
                </a:path>
              </a:pathLst>
            </a:custGeom>
            <a:noFill/>
            <a:ln>
              <a:solidFill>
                <a:srgbClr val="B81C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A1F3A4CD-844C-0243-2D5F-3BFD2D716B22}"/>
              </a:ext>
            </a:extLst>
          </p:cNvPr>
          <p:cNvGrpSpPr/>
          <p:nvPr/>
        </p:nvGrpSpPr>
        <p:grpSpPr>
          <a:xfrm>
            <a:off x="3558393" y="6049058"/>
            <a:ext cx="878011" cy="200055"/>
            <a:chOff x="3558393" y="6049058"/>
            <a:chExt cx="878011" cy="200055"/>
          </a:xfrm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2ED1C86E-BA73-7477-9653-B38BE17AE505}"/>
                </a:ext>
              </a:extLst>
            </p:cNvPr>
            <p:cNvSpPr/>
            <p:nvPr/>
          </p:nvSpPr>
          <p:spPr>
            <a:xfrm>
              <a:off x="3558393" y="6091667"/>
              <a:ext cx="878011" cy="128077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AA5DA3C2-3823-DE15-AABD-BC92ADB7070E}"/>
                </a:ext>
              </a:extLst>
            </p:cNvPr>
            <p:cNvSpPr txBox="1"/>
            <p:nvPr/>
          </p:nvSpPr>
          <p:spPr>
            <a:xfrm>
              <a:off x="3736304" y="6049058"/>
              <a:ext cx="5180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エコ運転</a:t>
              </a:r>
              <a:endPara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19C4F060-9410-05FC-1AD2-C529CAA6F00A}"/>
              </a:ext>
            </a:extLst>
          </p:cNvPr>
          <p:cNvGrpSpPr/>
          <p:nvPr/>
        </p:nvGrpSpPr>
        <p:grpSpPr>
          <a:xfrm>
            <a:off x="4676052" y="6027001"/>
            <a:ext cx="906601" cy="230832"/>
            <a:chOff x="4676052" y="6027001"/>
            <a:chExt cx="906601" cy="230832"/>
          </a:xfrm>
        </p:grpSpPr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F8513BD5-C6A4-7693-4589-4BCB24B1560B}"/>
                </a:ext>
              </a:extLst>
            </p:cNvPr>
            <p:cNvSpPr/>
            <p:nvPr/>
          </p:nvSpPr>
          <p:spPr>
            <a:xfrm>
              <a:off x="4676053" y="6091667"/>
              <a:ext cx="906600" cy="128077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12AF54BC-2903-3B9A-DBF0-913E60E38BCA}"/>
                </a:ext>
              </a:extLst>
            </p:cNvPr>
            <p:cNvSpPr txBox="1"/>
            <p:nvPr/>
          </p:nvSpPr>
          <p:spPr>
            <a:xfrm>
              <a:off x="4676052" y="6027001"/>
              <a:ext cx="878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7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セーブ運転</a:t>
              </a:r>
              <a:endPara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EC412DF-055C-F527-FEE6-56C33669676F}"/>
              </a:ext>
            </a:extLst>
          </p:cNvPr>
          <p:cNvGrpSpPr/>
          <p:nvPr/>
        </p:nvGrpSpPr>
        <p:grpSpPr>
          <a:xfrm>
            <a:off x="5810600" y="6051061"/>
            <a:ext cx="1278005" cy="200055"/>
            <a:chOff x="5810600" y="6051061"/>
            <a:chExt cx="1278005" cy="200055"/>
          </a:xfrm>
        </p:grpSpPr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BF3042C7-BD0B-B420-C28A-F422A1507FBF}"/>
                </a:ext>
              </a:extLst>
            </p:cNvPr>
            <p:cNvSpPr/>
            <p:nvPr/>
          </p:nvSpPr>
          <p:spPr>
            <a:xfrm>
              <a:off x="5810600" y="6091667"/>
              <a:ext cx="1278005" cy="128077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8E650397-36E6-EEDA-2D71-7760E920129E}"/>
                </a:ext>
              </a:extLst>
            </p:cNvPr>
            <p:cNvSpPr txBox="1"/>
            <p:nvPr/>
          </p:nvSpPr>
          <p:spPr>
            <a:xfrm>
              <a:off x="6005961" y="6051061"/>
              <a:ext cx="87801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セーブ消火</a:t>
              </a:r>
              <a:endParaRPr lang="en-US" altLang="ja-JP" sz="7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AD808895-61EA-4025-FAD0-4EE6BE3D9D3F}"/>
              </a:ext>
            </a:extLst>
          </p:cNvPr>
          <p:cNvSpPr txBox="1"/>
          <p:nvPr/>
        </p:nvSpPr>
        <p:spPr>
          <a:xfrm>
            <a:off x="4593318" y="6338498"/>
            <a:ext cx="261610" cy="3703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室</a:t>
            </a:r>
            <a:r>
              <a:rPr lang="ja-JP" altLang="en-US" sz="500" b="0" i="0" u="none" strike="noStrike" spc="-300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温</a:t>
            </a: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D0BBCF4D-6551-7804-7774-83AE1213C3C7}"/>
              </a:ext>
            </a:extLst>
          </p:cNvPr>
          <p:cNvSpPr txBox="1"/>
          <p:nvPr/>
        </p:nvSpPr>
        <p:spPr>
          <a:xfrm>
            <a:off x="5151584" y="6746348"/>
            <a:ext cx="5356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TBUDGoStd-Regular"/>
              </a:rPr>
              <a:t>時</a:t>
            </a:r>
            <a:r>
              <a:rPr lang="ja-JP" altLang="en-US" sz="500" b="0" i="0" u="none" strike="noStrike" spc="-300" baseline="0" dirty="0">
                <a:solidFill>
                  <a:srgbClr val="231815"/>
                </a:solidFill>
                <a:latin typeface="TBUDGoStd-Regular"/>
              </a:rPr>
              <a:t>間</a:t>
            </a:r>
            <a:endParaRPr lang="ja-JP" altLang="en-US" sz="500" b="0" i="0" u="none" strike="noStrike" baseline="0" dirty="0">
              <a:solidFill>
                <a:srgbClr val="231815"/>
              </a:solidFill>
              <a:latin typeface="TBUDGoStd-Regular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CFB5999-6B29-C2CE-682F-3076060324BF}"/>
              </a:ext>
            </a:extLst>
          </p:cNvPr>
          <p:cNvSpPr txBox="1"/>
          <p:nvPr/>
        </p:nvSpPr>
        <p:spPr>
          <a:xfrm>
            <a:off x="4846467" y="6569794"/>
            <a:ext cx="610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b="0" i="0" u="none" strike="noStrike" spc="-3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eco</a:t>
            </a:r>
            <a:r>
              <a:rPr lang="ja-JP" altLang="en-US" sz="600" b="0" i="0" u="none" strike="noStrike" spc="-3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セーブ</a:t>
            </a:r>
            <a:endParaRPr kumimoji="1" lang="ja-JP" altLang="en-US" sz="6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1CA822-2DCD-72EB-4E11-74581FBC87FD}"/>
              </a:ext>
            </a:extLst>
          </p:cNvPr>
          <p:cNvSpPr txBox="1"/>
          <p:nvPr/>
        </p:nvSpPr>
        <p:spPr>
          <a:xfrm>
            <a:off x="5763818" y="6456070"/>
            <a:ext cx="53561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9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r>
              <a:rPr lang="ja-JP" altLang="en-US" sz="7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℃で</a:t>
            </a:r>
          </a:p>
          <a:p>
            <a:pPr algn="ctr">
              <a:lnSpc>
                <a:spcPts val="1000"/>
              </a:lnSpc>
            </a:pPr>
            <a:r>
              <a:rPr lang="ja-JP" altLang="en-US" sz="9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消火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C6AC3275-D8FF-8BC1-4865-05DED6EACFF1}"/>
              </a:ext>
            </a:extLst>
          </p:cNvPr>
          <p:cNvSpPr txBox="1"/>
          <p:nvPr/>
        </p:nvSpPr>
        <p:spPr>
          <a:xfrm>
            <a:off x="3446021" y="6918633"/>
            <a:ext cx="108063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50" b="0" i="0" u="none" strike="noStrike" spc="-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最大火力を抑えて室内を暖房。</a:t>
            </a:r>
            <a:endParaRPr kumimoji="1" lang="ja-JP" altLang="en-US" sz="550" spc="-1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ADA3733-C9A6-EB4E-5C11-C7C9F2EBB957}"/>
              </a:ext>
            </a:extLst>
          </p:cNvPr>
          <p:cNvSpPr txBox="1"/>
          <p:nvPr/>
        </p:nvSpPr>
        <p:spPr>
          <a:xfrm>
            <a:off x="2867510" y="7044079"/>
            <a:ext cx="16591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※20℃</a:t>
            </a:r>
            <a:r>
              <a:rPr lang="ja-JP" altLang="en-US" sz="50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は初期設定です。お好みにより変更が可能です。</a:t>
            </a:r>
            <a:endParaRPr kumimoji="1" lang="ja-JP" altLang="en-US" sz="500" spc="-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2224AB27-3276-037E-480B-8C9D2358B626}"/>
              </a:ext>
            </a:extLst>
          </p:cNvPr>
          <p:cNvSpPr txBox="1"/>
          <p:nvPr/>
        </p:nvSpPr>
        <p:spPr>
          <a:xfrm>
            <a:off x="4579144" y="6901242"/>
            <a:ext cx="1117145" cy="30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550" b="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ムダな暖めすぎを抑え快適な</a:t>
            </a:r>
          </a:p>
          <a:p>
            <a:pPr algn="l">
              <a:lnSpc>
                <a:spcPts val="900"/>
              </a:lnSpc>
            </a:pPr>
            <a:r>
              <a:rPr lang="ja-JP" altLang="en-US" sz="550" b="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室温をキープします。</a:t>
            </a:r>
            <a:endParaRPr kumimoji="1" lang="ja-JP" altLang="en-US" sz="550" spc="1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C210C810-4295-8E6D-AA11-8F50F2A783F7}"/>
              </a:ext>
            </a:extLst>
          </p:cNvPr>
          <p:cNvSpPr txBox="1"/>
          <p:nvPr/>
        </p:nvSpPr>
        <p:spPr>
          <a:xfrm>
            <a:off x="5710617" y="6902898"/>
            <a:ext cx="1548687" cy="30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室温が設定温度より約</a:t>
            </a:r>
            <a:r>
              <a:rPr lang="en-US" altLang="ja-JP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3℃</a:t>
            </a: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上昇すると消火し、</a:t>
            </a:r>
          </a:p>
          <a:p>
            <a:pPr algn="l">
              <a:lnSpc>
                <a:spcPts val="900"/>
              </a:lnSpc>
            </a:pPr>
            <a:r>
              <a:rPr lang="ja-JP" altLang="en-US" sz="5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設定温度まで下がると再点火します。</a:t>
            </a:r>
            <a:endParaRPr kumimoji="1" lang="ja-JP" altLang="en-US" sz="550" spc="-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D61976B5-F56B-975C-BF01-326A8244D821}"/>
              </a:ext>
            </a:extLst>
          </p:cNvPr>
          <p:cNvSpPr txBox="1"/>
          <p:nvPr/>
        </p:nvSpPr>
        <p:spPr>
          <a:xfrm>
            <a:off x="378468" y="7384229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6A96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</a:t>
            </a:r>
            <a:endParaRPr lang="ja-JP" altLang="en-US" sz="4400" dirty="0">
              <a:solidFill>
                <a:srgbClr val="C6A96A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08A8B748-7E4D-028E-CD11-0832C8023875}"/>
              </a:ext>
            </a:extLst>
          </p:cNvPr>
          <p:cNvSpPr txBox="1"/>
          <p:nvPr/>
        </p:nvSpPr>
        <p:spPr>
          <a:xfrm>
            <a:off x="833904" y="7439073"/>
            <a:ext cx="3602500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ja-JP" altLang="en-US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よく見える、よく分かる。</a:t>
            </a:r>
          </a:p>
          <a:p>
            <a:pPr algn="l">
              <a:lnSpc>
                <a:spcPts val="2000"/>
              </a:lnSpc>
            </a:pPr>
            <a:r>
              <a:rPr lang="ja-JP" altLang="en-US" sz="1300" b="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使う人のことを考えたユニバーサルデザイン。</a:t>
            </a:r>
            <a:endParaRPr kumimoji="1" lang="ja-JP" altLang="en-US" sz="1300" spc="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71263FB6-97EB-21E6-5FC8-33F7642B1C03}"/>
              </a:ext>
            </a:extLst>
          </p:cNvPr>
          <p:cNvSpPr txBox="1"/>
          <p:nvPr/>
        </p:nvSpPr>
        <p:spPr>
          <a:xfrm>
            <a:off x="815944" y="8023643"/>
            <a:ext cx="3826033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立っても座ってもラクラク操作。操作部は、立ったままでも座っていても、無理なく</a:t>
            </a:r>
          </a:p>
          <a:p>
            <a:pPr algn="just">
              <a:lnSpc>
                <a:spcPts val="1200"/>
              </a:lnSpc>
            </a:pPr>
            <a:r>
              <a:rPr lang="ja-JP" altLang="en-US" sz="800" b="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操作ができる位置に設定しまし</a:t>
            </a:r>
            <a:r>
              <a:rPr lang="ja-JP" altLang="en-US" sz="8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た。</a:t>
            </a:r>
            <a:r>
              <a:rPr lang="ja-JP" altLang="en-US" sz="800" b="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</a:t>
            </a:r>
            <a:r>
              <a:rPr lang="ja-JP" altLang="en-US" sz="8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た、</a:t>
            </a:r>
            <a:r>
              <a:rPr lang="ja-JP" altLang="en-US" sz="800" b="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よく使う操作ボタン（運転入</a:t>
            </a:r>
            <a:r>
              <a:rPr lang="en-US" altLang="ja-JP" sz="800" b="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b="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切ボタンと</a:t>
            </a:r>
          </a:p>
          <a:p>
            <a:pPr algn="just">
              <a:lnSpc>
                <a:spcPts val="1200"/>
              </a:lnSpc>
            </a:pP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温度設定</a:t>
            </a:r>
            <a:r>
              <a:rPr lang="en-US" altLang="ja-JP" sz="800" b="0" i="0" u="none" strike="noStrike" spc="-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800" b="0" i="0" u="none" strike="noStrike" spc="-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sz="800" b="0" i="0" u="none" strike="noStrike" spc="-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b="0" i="0" u="none" strike="noStrike" spc="-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</a:t>
            </a:r>
            <a:r>
              <a:rPr lang="en-US" altLang="ja-JP" sz="800" b="0" i="0" u="none" strike="noStrike" spc="-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r>
              <a:rPr lang="ja-JP" altLang="en-US" sz="800" b="0" i="0" u="none" strike="noStrike" spc="-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を集中させることで、分かりやすく誤操作のリスクを抑えました。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02C13C99-5998-F401-6A36-D81FF6B5A4E7}"/>
              </a:ext>
            </a:extLst>
          </p:cNvPr>
          <p:cNvCxnSpPr>
            <a:cxnSpLocks/>
          </p:cNvCxnSpPr>
          <p:nvPr/>
        </p:nvCxnSpPr>
        <p:spPr>
          <a:xfrm>
            <a:off x="449557" y="5558757"/>
            <a:ext cx="6655186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DD230B5E-669E-BD8B-D567-7C8A9DB57A4B}"/>
              </a:ext>
            </a:extLst>
          </p:cNvPr>
          <p:cNvCxnSpPr>
            <a:cxnSpLocks/>
          </p:cNvCxnSpPr>
          <p:nvPr/>
        </p:nvCxnSpPr>
        <p:spPr>
          <a:xfrm>
            <a:off x="449557" y="7334246"/>
            <a:ext cx="6655186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図 137">
            <a:extLst>
              <a:ext uri="{FF2B5EF4-FFF2-40B4-BE49-F238E27FC236}">
                <a16:creationId xmlns:a16="http://schemas.microsoft.com/office/drawing/2014/main" id="{892D101F-3DE7-1C2B-2D20-F1FA4ECB8C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89" y="7498496"/>
            <a:ext cx="2466362" cy="1050294"/>
          </a:xfrm>
          <a:prstGeom prst="rect">
            <a:avLst/>
          </a:prstGeom>
        </p:spPr>
      </p:pic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32D83C27-7F0F-399D-89CA-3F564C24F0DF}"/>
              </a:ext>
            </a:extLst>
          </p:cNvPr>
          <p:cNvCxnSpPr>
            <a:cxnSpLocks/>
          </p:cNvCxnSpPr>
          <p:nvPr/>
        </p:nvCxnSpPr>
        <p:spPr>
          <a:xfrm>
            <a:off x="1632133" y="8846958"/>
            <a:ext cx="5472610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図 142">
            <a:extLst>
              <a:ext uri="{FF2B5EF4-FFF2-40B4-BE49-F238E27FC236}">
                <a16:creationId xmlns:a16="http://schemas.microsoft.com/office/drawing/2014/main" id="{A0208ABF-50A4-120A-7251-1B1549A394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9" y="9045084"/>
            <a:ext cx="1567603" cy="1193991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5438D641-2D0A-4573-C445-D306C6942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38" y="9045083"/>
            <a:ext cx="1567603" cy="1193991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A76991B3-3611-0280-80DC-148B1CDF3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" y="8697470"/>
            <a:ext cx="1248857" cy="271718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5F395522-18C6-CF95-6D23-D4F5BF41C538}"/>
              </a:ext>
            </a:extLst>
          </p:cNvPr>
          <p:cNvSpPr txBox="1"/>
          <p:nvPr/>
        </p:nvSpPr>
        <p:spPr>
          <a:xfrm>
            <a:off x="405226" y="10160698"/>
            <a:ext cx="27893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）フロストパールホワイト　　　　　　　　　　　　　　　　　　（</a:t>
            </a:r>
            <a:r>
              <a:rPr lang="en-US" altLang="ja-JP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TM</a:t>
            </a: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）ダークウッドブラウン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EA7BC277-F30F-D765-0E7B-D320395435E3}"/>
              </a:ext>
            </a:extLst>
          </p:cNvPr>
          <p:cNvGrpSpPr/>
          <p:nvPr/>
        </p:nvGrpSpPr>
        <p:grpSpPr>
          <a:xfrm>
            <a:off x="3510696" y="8993526"/>
            <a:ext cx="1410655" cy="591524"/>
            <a:chOff x="1850482" y="9352628"/>
            <a:chExt cx="1410655" cy="591524"/>
          </a:xfrm>
        </p:grpSpPr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493F41CF-81E3-DC34-A150-27006C20B5AD}"/>
                </a:ext>
              </a:extLst>
            </p:cNvPr>
            <p:cNvGrpSpPr/>
            <p:nvPr/>
          </p:nvGrpSpPr>
          <p:grpSpPr>
            <a:xfrm>
              <a:off x="1926790" y="9398888"/>
              <a:ext cx="1188292" cy="382773"/>
              <a:chOff x="1926790" y="9398888"/>
              <a:chExt cx="1188292" cy="382773"/>
            </a:xfrm>
          </p:grpSpPr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D1400A38-B85B-10E2-1704-790B39681A41}"/>
                  </a:ext>
                </a:extLst>
              </p:cNvPr>
              <p:cNvSpPr/>
              <p:nvPr/>
            </p:nvSpPr>
            <p:spPr>
              <a:xfrm>
                <a:off x="2026227" y="9398888"/>
                <a:ext cx="1088855" cy="854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A95C7515-3098-AE35-9041-E2555C37FF6D}"/>
                  </a:ext>
                </a:extLst>
              </p:cNvPr>
              <p:cNvSpPr/>
              <p:nvPr/>
            </p:nvSpPr>
            <p:spPr>
              <a:xfrm>
                <a:off x="1928129" y="9398888"/>
                <a:ext cx="98098" cy="3793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BA8D79F9-3E81-D8B9-5054-1E16ACE78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790" y="9398888"/>
                <a:ext cx="118829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F5113191-9970-1A99-AC24-86409B17F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790" y="9781661"/>
                <a:ext cx="118829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A8251D69-7BB5-624F-4D4E-E27FF370956A}"/>
                  </a:ext>
                </a:extLst>
              </p:cNvPr>
              <p:cNvCxnSpPr>
                <a:cxnSpLocks/>
                <a:stCxn id="160" idx="0"/>
              </p:cNvCxnSpPr>
              <p:nvPr/>
            </p:nvCxnSpPr>
            <p:spPr>
              <a:xfrm flipH="1">
                <a:off x="2570654" y="9398888"/>
                <a:ext cx="1" cy="37935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4A3CC6EE-869C-9F52-9A2E-DDB89754DFB7}"/>
                </a:ext>
              </a:extLst>
            </p:cNvPr>
            <p:cNvSpPr txBox="1"/>
            <p:nvPr/>
          </p:nvSpPr>
          <p:spPr>
            <a:xfrm>
              <a:off x="1850482" y="9378132"/>
              <a:ext cx="253916" cy="44180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450" b="1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暖房のめやす</a:t>
              </a:r>
              <a:endParaRPr kumimoji="1" lang="ja-JP" altLang="en-US" sz="4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BF6C00F6-8DF1-3846-F340-30E21A31B980}"/>
                </a:ext>
              </a:extLst>
            </p:cNvPr>
            <p:cNvSpPr txBox="1"/>
            <p:nvPr/>
          </p:nvSpPr>
          <p:spPr>
            <a:xfrm>
              <a:off x="2041117" y="9353109"/>
              <a:ext cx="53707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b="1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木造（戸建）</a:t>
              </a:r>
              <a:endPara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94223A76-639C-2C66-BFC5-C60D5F9E0341}"/>
                </a:ext>
              </a:extLst>
            </p:cNvPr>
            <p:cNvSpPr txBox="1"/>
            <p:nvPr/>
          </p:nvSpPr>
          <p:spPr>
            <a:xfrm>
              <a:off x="2506859" y="9352628"/>
              <a:ext cx="754278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500" b="1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コンクリート（集合）</a:t>
              </a:r>
              <a:endParaRPr lang="ja-JP" altLang="en-US" sz="500" spc="-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40604E52-8CB2-C442-704E-E4F74BE0FD55}"/>
                </a:ext>
              </a:extLst>
            </p:cNvPr>
            <p:cNvSpPr txBox="1"/>
            <p:nvPr/>
          </p:nvSpPr>
          <p:spPr>
            <a:xfrm>
              <a:off x="1980831" y="9420165"/>
              <a:ext cx="6040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200" i="0" u="none" strike="noStrike" spc="-150" baseline="0" dirty="0">
                  <a:solidFill>
                    <a:srgbClr val="231815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923E95F2-4AF7-063B-1C19-0094975FA454}"/>
                </a:ext>
              </a:extLst>
            </p:cNvPr>
            <p:cNvSpPr txBox="1"/>
            <p:nvPr/>
          </p:nvSpPr>
          <p:spPr>
            <a:xfrm>
              <a:off x="2282847" y="9574820"/>
              <a:ext cx="25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i="0" u="none" strike="noStrike" spc="-150" baseline="0" dirty="0">
                  <a:solidFill>
                    <a:srgbClr val="231815"/>
                  </a:solidFill>
                  <a:latin typeface="GothicMB101Pro-Medium"/>
                </a:rPr>
                <a:t>畳</a:t>
              </a:r>
              <a:endParaRPr lang="ja-JP" altLang="en-US" sz="900" b="1" spc="-150" dirty="0"/>
            </a:p>
            <a:p>
              <a:endParaRPr kumimoji="1" lang="ja-JP" altLang="en-US" sz="900" dirty="0"/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172347AF-4068-796C-D20D-067C9D55BB81}"/>
                </a:ext>
              </a:extLst>
            </p:cNvPr>
            <p:cNvSpPr txBox="1"/>
            <p:nvPr/>
          </p:nvSpPr>
          <p:spPr>
            <a:xfrm>
              <a:off x="2540215" y="9420165"/>
              <a:ext cx="6040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200" spc="-150" dirty="0">
                  <a:solidFill>
                    <a:srgbClr val="231815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  <a:endPara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95E45904-34D6-57A6-6C97-7FDAA241F5EB}"/>
                </a:ext>
              </a:extLst>
            </p:cNvPr>
            <p:cNvSpPr txBox="1"/>
            <p:nvPr/>
          </p:nvSpPr>
          <p:spPr>
            <a:xfrm>
              <a:off x="2842231" y="9574820"/>
              <a:ext cx="25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i="0" u="none" strike="noStrike" spc="-150" baseline="0" dirty="0">
                  <a:solidFill>
                    <a:srgbClr val="231815"/>
                  </a:solidFill>
                  <a:latin typeface="GothicMB101Pro-Medium"/>
                </a:rPr>
                <a:t>畳</a:t>
              </a:r>
              <a:endParaRPr lang="ja-JP" altLang="en-US" sz="900" b="1" spc="-150" dirty="0"/>
            </a:p>
            <a:p>
              <a:endParaRPr kumimoji="1" lang="ja-JP" altLang="en-US" sz="900" dirty="0"/>
            </a:p>
          </p:txBody>
        </p:sp>
      </p:grp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8C8068A8-350F-244F-8ABD-106AC23ED4F6}"/>
              </a:ext>
            </a:extLst>
          </p:cNvPr>
          <p:cNvSpPr txBox="1"/>
          <p:nvPr/>
        </p:nvSpPr>
        <p:spPr>
          <a:xfrm>
            <a:off x="3486334" y="9376918"/>
            <a:ext cx="14350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0" i="0" u="none" strike="noStrike" baseline="0" dirty="0">
                <a:solidFill>
                  <a:srgbClr val="231815"/>
                </a:solidFill>
                <a:latin typeface="AvenirNext-Medium"/>
              </a:rPr>
              <a:t>FF-AG6824</a:t>
            </a:r>
            <a:r>
              <a:rPr lang="en-US" altLang="ja-JP" sz="1500" b="0" i="0" u="none" strike="noStrike" spc="-300" baseline="0" dirty="0">
                <a:solidFill>
                  <a:srgbClr val="231815"/>
                </a:solidFill>
                <a:latin typeface="AvenirNext-Medium"/>
              </a:rPr>
              <a:t>H</a:t>
            </a:r>
            <a:r>
              <a:rPr lang="ja-JP" altLang="en-US" sz="500" b="1" i="0" u="none" strike="noStrike" spc="-50" baseline="0" dirty="0">
                <a:solidFill>
                  <a:srgbClr val="231815"/>
                </a:solidFill>
                <a:latin typeface="FutoGoB101Pro-Bold"/>
              </a:rPr>
              <a:t>（</a:t>
            </a:r>
            <a:r>
              <a:rPr lang="en-US" altLang="ja-JP" sz="500" b="1" i="0" u="none" strike="noStrike" spc="-50" baseline="0" dirty="0">
                <a:solidFill>
                  <a:srgbClr val="231815"/>
                </a:solidFill>
                <a:latin typeface="FutoGoB101Pro-Bold"/>
              </a:rPr>
              <a:t>W</a:t>
            </a:r>
            <a:r>
              <a:rPr lang="ja-JP" altLang="en-US" sz="500" b="1" i="0" u="none" strike="noStrike" spc="-900" dirty="0">
                <a:solidFill>
                  <a:srgbClr val="231815"/>
                </a:solidFill>
                <a:latin typeface="FutoGoB101Pro-Bold"/>
              </a:rPr>
              <a:t>）</a:t>
            </a:r>
            <a:r>
              <a:rPr lang="ja-JP" altLang="en-US" sz="500" b="1" i="0" u="none" strike="noStrike" spc="-50" dirty="0">
                <a:solidFill>
                  <a:srgbClr val="231815"/>
                </a:solidFill>
                <a:latin typeface="FutoGoB101Pro-Bold"/>
              </a:rPr>
              <a:t>（</a:t>
            </a:r>
            <a:r>
              <a:rPr lang="en-US" altLang="ja-JP" sz="500" b="1" i="0" u="none" strike="noStrike" spc="-50" dirty="0">
                <a:solidFill>
                  <a:srgbClr val="231815"/>
                </a:solidFill>
                <a:latin typeface="FutoGoB101Pro-Bold"/>
              </a:rPr>
              <a:t>TM</a:t>
            </a:r>
            <a:r>
              <a:rPr lang="ja-JP" altLang="en-US" sz="500" b="1" i="0" u="none" strike="noStrike" baseline="0" dirty="0">
                <a:solidFill>
                  <a:srgbClr val="231815"/>
                </a:solidFill>
                <a:latin typeface="FutoGoB101Pro-Bold"/>
              </a:rPr>
              <a:t>）</a:t>
            </a:r>
            <a:endParaRPr kumimoji="1" lang="ja-JP" altLang="en-US" sz="500" dirty="0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530A4CDB-E37A-6D7D-F609-AB11766D22D6}"/>
              </a:ext>
            </a:extLst>
          </p:cNvPr>
          <p:cNvSpPr txBox="1"/>
          <p:nvPr/>
        </p:nvSpPr>
        <p:spPr>
          <a:xfrm>
            <a:off x="3483790" y="9578812"/>
            <a:ext cx="7705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50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別置タンク式（別売）</a:t>
            </a:r>
            <a:r>
              <a:rPr lang="en-US" altLang="ja-JP" sz="50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500" spc="-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83" name="直線コネクタ 182">
            <a:extLst>
              <a:ext uri="{FF2B5EF4-FFF2-40B4-BE49-F238E27FC236}">
                <a16:creationId xmlns:a16="http://schemas.microsoft.com/office/drawing/2014/main" id="{0FEA690B-F908-542F-D137-8B1AE88633BE}"/>
              </a:ext>
            </a:extLst>
          </p:cNvPr>
          <p:cNvCxnSpPr>
            <a:cxnSpLocks/>
          </p:cNvCxnSpPr>
          <p:nvPr/>
        </p:nvCxnSpPr>
        <p:spPr>
          <a:xfrm>
            <a:off x="3587004" y="9718578"/>
            <a:ext cx="1188292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B512AEBF-C9CF-A261-A942-211CF5A53ABE}"/>
              </a:ext>
            </a:extLst>
          </p:cNvPr>
          <p:cNvSpPr txBox="1"/>
          <p:nvPr/>
        </p:nvSpPr>
        <p:spPr>
          <a:xfrm>
            <a:off x="3491337" y="9684876"/>
            <a:ext cx="60901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希望小売価格</a:t>
            </a:r>
            <a:endParaRPr kumimoji="1" lang="ja-JP" altLang="en-US" sz="5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E7B59D1B-639F-98BC-22B2-7E4417285FC3}"/>
              </a:ext>
            </a:extLst>
          </p:cNvPr>
          <p:cNvSpPr txBox="1"/>
          <p:nvPr/>
        </p:nvSpPr>
        <p:spPr>
          <a:xfrm>
            <a:off x="3437328" y="9777484"/>
            <a:ext cx="141652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85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299,200</a:t>
            </a:r>
            <a:r>
              <a:rPr lang="zh-CN" altLang="en-US" sz="7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zh-CN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（税</a:t>
            </a:r>
            <a:r>
              <a:rPr lang="zh-CN" altLang="en-US" sz="550" b="0" i="0" u="none" strike="noStrike" spc="-30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抜</a:t>
            </a:r>
            <a:r>
              <a:rPr lang="en-US" altLang="zh-CN" sz="55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272,00</a:t>
            </a:r>
            <a:r>
              <a:rPr lang="en-US" altLang="zh-CN" sz="55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zh-CN" altLang="en-US" sz="55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</a:p>
          <a:p>
            <a:pPr algn="r"/>
            <a:r>
              <a:rPr lang="ja-JP" altLang="en-US" sz="450" b="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（工事費別・石油タンク、配管部材等別売）</a:t>
            </a:r>
            <a:endParaRPr lang="ja-JP" altLang="en-US" sz="450" spc="-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A7846CC5-B6B2-2024-C0CB-2F4744C80D77}"/>
              </a:ext>
            </a:extLst>
          </p:cNvPr>
          <p:cNvGrpSpPr/>
          <p:nvPr/>
        </p:nvGrpSpPr>
        <p:grpSpPr>
          <a:xfrm>
            <a:off x="3563257" y="10070737"/>
            <a:ext cx="1255667" cy="224947"/>
            <a:chOff x="3563257" y="10379354"/>
            <a:chExt cx="1255667" cy="224947"/>
          </a:xfrm>
        </p:grpSpPr>
        <p:pic>
          <p:nvPicPr>
            <p:cNvPr id="191" name="図 190">
              <a:extLst>
                <a:ext uri="{FF2B5EF4-FFF2-40B4-BE49-F238E27FC236}">
                  <a16:creationId xmlns:a16="http://schemas.microsoft.com/office/drawing/2014/main" id="{04CE51B8-4A06-F575-6BB3-5708FDDF2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257" y="10379354"/>
              <a:ext cx="1220118" cy="201176"/>
            </a:xfrm>
            <a:prstGeom prst="rect">
              <a:avLst/>
            </a:prstGeom>
          </p:spPr>
        </p:pic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168D4695-9121-5BBA-0F0C-48F768F91213}"/>
                </a:ext>
              </a:extLst>
            </p:cNvPr>
            <p:cNvSpPr txBox="1"/>
            <p:nvPr/>
          </p:nvSpPr>
          <p:spPr>
            <a:xfrm>
              <a:off x="3967838" y="10419635"/>
              <a:ext cx="4325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101</a:t>
              </a: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3" name="テキスト ボックス 192">
              <a:extLst>
                <a:ext uri="{FF2B5EF4-FFF2-40B4-BE49-F238E27FC236}">
                  <a16:creationId xmlns:a16="http://schemas.microsoft.com/office/drawing/2014/main" id="{18971E73-B874-6C91-2F0C-D20F8D1F15E6}"/>
                </a:ext>
              </a:extLst>
            </p:cNvPr>
            <p:cNvSpPr txBox="1"/>
            <p:nvPr/>
          </p:nvSpPr>
          <p:spPr>
            <a:xfrm>
              <a:off x="4348628" y="10416306"/>
              <a:ext cx="47029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87.0</a:t>
              </a:r>
              <a:r>
                <a:rPr lang="ja-JP" altLang="en-US" sz="4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96" name="図 195">
            <a:extLst>
              <a:ext uri="{FF2B5EF4-FFF2-40B4-BE49-F238E27FC236}">
                <a16:creationId xmlns:a16="http://schemas.microsoft.com/office/drawing/2014/main" id="{FC30DFE5-709B-6027-6571-D4C7231F30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86" y="8994781"/>
            <a:ext cx="786414" cy="548661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7EAA1C0C-3510-4936-43E4-EF969C6DC7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00" y="8991896"/>
            <a:ext cx="621816" cy="373612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9B25BE42-ED34-0D9F-081C-1CC9AFBB08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85" y="8996292"/>
            <a:ext cx="331809" cy="329197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CCDA667C-5B7F-A780-C82D-0A9ECA00A2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17" y="8996739"/>
            <a:ext cx="331809" cy="329197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FCE8BD48-E362-9989-0FE5-5ABE6BC21B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82" y="9444234"/>
            <a:ext cx="438929" cy="337035"/>
          </a:xfrm>
          <a:prstGeom prst="rect">
            <a:avLst/>
          </a:prstGeom>
        </p:spPr>
      </p:pic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35980336-3A5B-96AD-3FCA-868D0CFB5274}"/>
              </a:ext>
            </a:extLst>
          </p:cNvPr>
          <p:cNvSpPr txBox="1"/>
          <p:nvPr/>
        </p:nvSpPr>
        <p:spPr>
          <a:xfrm>
            <a:off x="6333975" y="9261082"/>
            <a:ext cx="607186" cy="21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500"/>
              </a:lnSpc>
            </a:pPr>
            <a:r>
              <a:rPr lang="ja-JP" altLang="en-US" sz="4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ワンタッチ</a:t>
            </a:r>
          </a:p>
          <a:p>
            <a:pPr algn="l">
              <a:lnSpc>
                <a:spcPts val="500"/>
              </a:lnSpc>
            </a:pPr>
            <a:r>
              <a:rPr lang="ja-JP" altLang="en-US" sz="31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ウォールトップ同梱</a:t>
            </a:r>
            <a:endParaRPr kumimoji="1" lang="ja-JP" altLang="en-US" sz="31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09724A4-3E57-DA41-C2FA-E819C87A3494}"/>
              </a:ext>
            </a:extLst>
          </p:cNvPr>
          <p:cNvSpPr txBox="1"/>
          <p:nvPr/>
        </p:nvSpPr>
        <p:spPr>
          <a:xfrm>
            <a:off x="6714011" y="9268987"/>
            <a:ext cx="438930" cy="21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500"/>
              </a:lnSpc>
            </a:pPr>
            <a:r>
              <a:rPr lang="ja-JP" altLang="en-US" sz="4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延長ルーム</a:t>
            </a:r>
          </a:p>
          <a:p>
            <a:pPr algn="l">
              <a:lnSpc>
                <a:spcPts val="500"/>
              </a:lnSpc>
            </a:pPr>
            <a:r>
              <a:rPr lang="ja-JP" altLang="en-US" sz="4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サーモ付</a:t>
            </a:r>
          </a:p>
        </p:txBody>
      </p: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8C77932A-4B6F-BC7A-FABD-3228DB65C284}"/>
              </a:ext>
            </a:extLst>
          </p:cNvPr>
          <p:cNvGrpSpPr/>
          <p:nvPr/>
        </p:nvGrpSpPr>
        <p:grpSpPr>
          <a:xfrm>
            <a:off x="4818130" y="9513207"/>
            <a:ext cx="1754833" cy="536404"/>
            <a:chOff x="4802247" y="10297826"/>
            <a:chExt cx="1754833" cy="536404"/>
          </a:xfrm>
        </p:grpSpPr>
        <p:sp>
          <p:nvSpPr>
            <p:cNvPr id="234" name="テキスト ボックス 233">
              <a:extLst>
                <a:ext uri="{FF2B5EF4-FFF2-40B4-BE49-F238E27FC236}">
                  <a16:creationId xmlns:a16="http://schemas.microsoft.com/office/drawing/2014/main" id="{4B6858F4-0353-721B-F3C1-66CA2A1B1728}"/>
                </a:ext>
              </a:extLst>
            </p:cNvPr>
            <p:cNvSpPr txBox="1"/>
            <p:nvPr/>
          </p:nvSpPr>
          <p:spPr>
            <a:xfrm>
              <a:off x="5754515" y="10306863"/>
              <a:ext cx="802565" cy="18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50"/>
                </a:lnSpc>
              </a:pPr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壁ピタ設置</a:t>
              </a:r>
            </a:p>
          </p:txBody>
        </p:sp>
        <p:sp>
          <p:nvSpPr>
            <p:cNvPr id="235" name="テキスト ボックス 234">
              <a:extLst>
                <a:ext uri="{FF2B5EF4-FFF2-40B4-BE49-F238E27FC236}">
                  <a16:creationId xmlns:a16="http://schemas.microsoft.com/office/drawing/2014/main" id="{7155042F-7FD1-060D-170B-F2F56D591830}"/>
                </a:ext>
              </a:extLst>
            </p:cNvPr>
            <p:cNvSpPr txBox="1"/>
            <p:nvPr/>
          </p:nvSpPr>
          <p:spPr>
            <a:xfrm>
              <a:off x="4864354" y="10306220"/>
              <a:ext cx="758895" cy="18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50"/>
                </a:lnSpc>
              </a:pPr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ワイド遠赤輻射</a:t>
              </a:r>
            </a:p>
          </p:txBody>
        </p:sp>
        <p:sp>
          <p:nvSpPr>
            <p:cNvPr id="236" name="テキスト ボックス 235">
              <a:extLst>
                <a:ext uri="{FF2B5EF4-FFF2-40B4-BE49-F238E27FC236}">
                  <a16:creationId xmlns:a16="http://schemas.microsoft.com/office/drawing/2014/main" id="{101F195F-0549-18BB-1DC3-182EFFA65438}"/>
                </a:ext>
              </a:extLst>
            </p:cNvPr>
            <p:cNvSpPr txBox="1"/>
            <p:nvPr/>
          </p:nvSpPr>
          <p:spPr>
            <a:xfrm>
              <a:off x="4802247" y="10299853"/>
              <a:ext cx="173464" cy="53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900"/>
                </a:lnSpc>
              </a:pP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  <a:endParaRPr lang="en-US" altLang="ja-JP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</a:p>
            <a:p>
              <a:pPr>
                <a:lnSpc>
                  <a:spcPts val="900"/>
                </a:lnSpc>
              </a:pP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</a:p>
            <a:p>
              <a:pPr algn="l">
                <a:lnSpc>
                  <a:spcPts val="900"/>
                </a:lnSpc>
              </a:pPr>
              <a:endPara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7" name="テキスト ボックス 236">
              <a:extLst>
                <a:ext uri="{FF2B5EF4-FFF2-40B4-BE49-F238E27FC236}">
                  <a16:creationId xmlns:a16="http://schemas.microsoft.com/office/drawing/2014/main" id="{8D5E8F27-8BC4-7D5A-7730-E63B86CDD14A}"/>
                </a:ext>
              </a:extLst>
            </p:cNvPr>
            <p:cNvSpPr txBox="1"/>
            <p:nvPr/>
          </p:nvSpPr>
          <p:spPr>
            <a:xfrm>
              <a:off x="5688250" y="10297826"/>
              <a:ext cx="173464" cy="53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900"/>
                </a:lnSpc>
              </a:pP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  <a:endParaRPr lang="en-US" altLang="ja-JP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</a:p>
            <a:p>
              <a:pPr>
                <a:lnSpc>
                  <a:spcPts val="900"/>
                </a:lnSpc>
              </a:pP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</a:p>
            <a:p>
              <a:pPr algn="l">
                <a:lnSpc>
                  <a:spcPts val="900"/>
                </a:lnSpc>
              </a:pPr>
              <a:endPara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3793F153-6BEA-C30F-5083-100D99D6FD16}"/>
                </a:ext>
              </a:extLst>
            </p:cNvPr>
            <p:cNvSpPr txBox="1"/>
            <p:nvPr/>
          </p:nvSpPr>
          <p:spPr>
            <a:xfrm>
              <a:off x="4864354" y="10534105"/>
              <a:ext cx="964693" cy="18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50"/>
                </a:lnSpc>
              </a:pPr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液晶ボイスクリアビュー</a:t>
              </a:r>
            </a:p>
          </p:txBody>
        </p:sp>
        <p:sp>
          <p:nvSpPr>
            <p:cNvPr id="239" name="テキスト ボックス 238">
              <a:extLst>
                <a:ext uri="{FF2B5EF4-FFF2-40B4-BE49-F238E27FC236}">
                  <a16:creationId xmlns:a16="http://schemas.microsoft.com/office/drawing/2014/main" id="{233C12A6-F63A-3A50-7898-A637383117F9}"/>
                </a:ext>
              </a:extLst>
            </p:cNvPr>
            <p:cNvSpPr txBox="1"/>
            <p:nvPr/>
          </p:nvSpPr>
          <p:spPr>
            <a:xfrm>
              <a:off x="4864355" y="10400616"/>
              <a:ext cx="59234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50"/>
                </a:lnSpc>
              </a:pPr>
              <a:r>
                <a:rPr lang="en-US" altLang="ja-JP" sz="75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ガイド</a:t>
              </a:r>
            </a:p>
          </p:txBody>
        </p:sp>
        <p:sp>
          <p:nvSpPr>
            <p:cNvPr id="240" name="テキスト ボックス 239">
              <a:extLst>
                <a:ext uri="{FF2B5EF4-FFF2-40B4-BE49-F238E27FC236}">
                  <a16:creationId xmlns:a16="http://schemas.microsoft.com/office/drawing/2014/main" id="{67291570-0774-9BBD-9E83-6CF3FD4C77C9}"/>
                </a:ext>
              </a:extLst>
            </p:cNvPr>
            <p:cNvSpPr txBox="1"/>
            <p:nvPr/>
          </p:nvSpPr>
          <p:spPr>
            <a:xfrm>
              <a:off x="5754515" y="10399513"/>
              <a:ext cx="80256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50"/>
                </a:lnSpc>
              </a:pPr>
              <a:r>
                <a:rPr lang="en-US" altLang="ja-JP" sz="75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モード</a:t>
              </a:r>
            </a:p>
          </p:txBody>
        </p:sp>
        <p:sp>
          <p:nvSpPr>
            <p:cNvPr id="241" name="テキスト ボックス 240">
              <a:extLst>
                <a:ext uri="{FF2B5EF4-FFF2-40B4-BE49-F238E27FC236}">
                  <a16:creationId xmlns:a16="http://schemas.microsoft.com/office/drawing/2014/main" id="{0108776B-BA08-70B9-F4F5-AAD79303113B}"/>
                </a:ext>
              </a:extLst>
            </p:cNvPr>
            <p:cNvSpPr txBox="1"/>
            <p:nvPr/>
          </p:nvSpPr>
          <p:spPr>
            <a:xfrm>
              <a:off x="5754515" y="10533798"/>
              <a:ext cx="802565" cy="18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50"/>
                </a:lnSpc>
              </a:pPr>
              <a:r>
                <a:rPr lang="ja-JP" altLang="en-US" sz="600" b="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トップクールタイプ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F4CC491D-8CD7-1D3D-9928-726010C0F5B6}"/>
              </a:ext>
            </a:extLst>
          </p:cNvPr>
          <p:cNvSpPr/>
          <p:nvPr/>
        </p:nvSpPr>
        <p:spPr>
          <a:xfrm>
            <a:off x="4913243" y="9946156"/>
            <a:ext cx="592346" cy="138399"/>
          </a:xfrm>
          <a:prstGeom prst="rect">
            <a:avLst/>
          </a:prstGeom>
          <a:noFill/>
          <a:ln w="381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684963B6-7EB1-BC92-4DDD-D6F5C9E04BA4}"/>
              </a:ext>
            </a:extLst>
          </p:cNvPr>
          <p:cNvSpPr txBox="1"/>
          <p:nvPr/>
        </p:nvSpPr>
        <p:spPr>
          <a:xfrm>
            <a:off x="4870102" y="9917881"/>
            <a:ext cx="673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防火性能認証品</a:t>
            </a:r>
            <a:endParaRPr kumimoji="1" lang="ja-JP" altLang="en-US" sz="6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D9D6BA91-ACBF-6DBE-E56E-6ED1E0CFD948}"/>
              </a:ext>
            </a:extLst>
          </p:cNvPr>
          <p:cNvSpPr/>
          <p:nvPr/>
        </p:nvSpPr>
        <p:spPr>
          <a:xfrm>
            <a:off x="4913243" y="10110700"/>
            <a:ext cx="592346" cy="138399"/>
          </a:xfrm>
          <a:prstGeom prst="rect">
            <a:avLst/>
          </a:prstGeom>
          <a:noFill/>
          <a:ln w="381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372E6A89-FB60-85AB-C8A5-298A7562374C}"/>
              </a:ext>
            </a:extLst>
          </p:cNvPr>
          <p:cNvSpPr txBox="1"/>
          <p:nvPr/>
        </p:nvSpPr>
        <p:spPr>
          <a:xfrm>
            <a:off x="4890374" y="10082425"/>
            <a:ext cx="6354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ビルトイン対応</a:t>
            </a:r>
            <a:endParaRPr kumimoji="1" lang="ja-JP" altLang="en-US" sz="6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5" name="正方形/長方形 254">
            <a:extLst>
              <a:ext uri="{FF2B5EF4-FFF2-40B4-BE49-F238E27FC236}">
                <a16:creationId xmlns:a16="http://schemas.microsoft.com/office/drawing/2014/main" id="{12653C46-5A1C-89BA-9522-C866F10286A9}"/>
              </a:ext>
            </a:extLst>
          </p:cNvPr>
          <p:cNvSpPr/>
          <p:nvPr/>
        </p:nvSpPr>
        <p:spPr>
          <a:xfrm>
            <a:off x="5535358" y="9946156"/>
            <a:ext cx="861337" cy="138399"/>
          </a:xfrm>
          <a:prstGeom prst="rect">
            <a:avLst/>
          </a:prstGeom>
          <a:noFill/>
          <a:ln w="381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298D76F2-5773-FD71-D6DD-1899998F6E51}"/>
              </a:ext>
            </a:extLst>
          </p:cNvPr>
          <p:cNvSpPr txBox="1"/>
          <p:nvPr/>
        </p:nvSpPr>
        <p:spPr>
          <a:xfrm>
            <a:off x="5456700" y="9917881"/>
            <a:ext cx="10068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b="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1500</a:t>
            </a:r>
            <a:r>
              <a:rPr lang="ja-JP" altLang="en-US" sz="600" b="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ｍまで高地対応可</a:t>
            </a:r>
            <a:endParaRPr kumimoji="1" lang="ja-JP" altLang="en-US" sz="4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EE1F2F9E-8767-741B-09E4-BC8FE17524AC}"/>
              </a:ext>
            </a:extLst>
          </p:cNvPr>
          <p:cNvSpPr txBox="1"/>
          <p:nvPr/>
        </p:nvSpPr>
        <p:spPr>
          <a:xfrm>
            <a:off x="6284265" y="9930667"/>
            <a:ext cx="7955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endParaRPr kumimoji="1" lang="ja-JP" altLang="en-US" sz="400" dirty="0"/>
          </a:p>
        </p:txBody>
      </p:sp>
      <p:sp>
        <p:nvSpPr>
          <p:cNvPr id="264" name="正方形/長方形 263">
            <a:extLst>
              <a:ext uri="{FF2B5EF4-FFF2-40B4-BE49-F238E27FC236}">
                <a16:creationId xmlns:a16="http://schemas.microsoft.com/office/drawing/2014/main" id="{858EC607-74DC-3C3B-7EB7-98DA63028D2F}"/>
              </a:ext>
            </a:extLst>
          </p:cNvPr>
          <p:cNvSpPr/>
          <p:nvPr/>
        </p:nvSpPr>
        <p:spPr>
          <a:xfrm>
            <a:off x="5535358" y="10110700"/>
            <a:ext cx="861337" cy="138399"/>
          </a:xfrm>
          <a:prstGeom prst="rect">
            <a:avLst/>
          </a:prstGeom>
          <a:noFill/>
          <a:ln w="381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68785FFD-C3CD-DD87-86F3-88F348436D2E}"/>
              </a:ext>
            </a:extLst>
          </p:cNvPr>
          <p:cNvSpPr txBox="1"/>
          <p:nvPr/>
        </p:nvSpPr>
        <p:spPr>
          <a:xfrm>
            <a:off x="5556649" y="10082425"/>
            <a:ext cx="8772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対震自動消火装置付</a:t>
            </a:r>
            <a:endParaRPr kumimoji="1" lang="ja-JP" altLang="en-US" sz="6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21148E39-CD97-F437-3D90-7BCEF014EEA1}"/>
              </a:ext>
            </a:extLst>
          </p:cNvPr>
          <p:cNvSpPr txBox="1"/>
          <p:nvPr/>
        </p:nvSpPr>
        <p:spPr>
          <a:xfrm>
            <a:off x="6331578" y="9875484"/>
            <a:ext cx="872877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altLang="ja-JP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高地で使用の場合、</a:t>
            </a:r>
          </a:p>
          <a:p>
            <a:pPr algn="l">
              <a:lnSpc>
                <a:spcPts val="7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500" b="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標高調整が必要です。</a:t>
            </a:r>
          </a:p>
          <a:p>
            <a:pPr algn="l">
              <a:lnSpc>
                <a:spcPts val="7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詳しくは工事説明書を</a:t>
            </a:r>
          </a:p>
          <a:p>
            <a:pPr algn="l">
              <a:lnSpc>
                <a:spcPts val="7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ご覧ください。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3EFE175-7C58-5CEC-2E11-6C7BFD8B526F}"/>
              </a:ext>
            </a:extLst>
          </p:cNvPr>
          <p:cNvGrpSpPr/>
          <p:nvPr/>
        </p:nvGrpSpPr>
        <p:grpSpPr>
          <a:xfrm>
            <a:off x="825449" y="5980239"/>
            <a:ext cx="1913361" cy="1309893"/>
            <a:chOff x="825449" y="5980239"/>
            <a:chExt cx="1913361" cy="1309893"/>
          </a:xfrm>
        </p:grpSpPr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B6462346-E805-3C29-44F9-3CC7B4B2B7B4}"/>
                </a:ext>
              </a:extLst>
            </p:cNvPr>
            <p:cNvSpPr txBox="1"/>
            <p:nvPr/>
          </p:nvSpPr>
          <p:spPr>
            <a:xfrm>
              <a:off x="825449" y="5990417"/>
              <a:ext cx="1913361" cy="129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ja-JP" altLang="en-US" sz="800" b="0" i="0" u="none" strike="noStrike" spc="-2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自動運転時に　　　 運転ボタンを押す</a:t>
              </a:r>
            </a:p>
            <a:p>
              <a:pPr algn="just">
                <a:lnSpc>
                  <a:spcPts val="1200"/>
                </a:lnSpc>
              </a:pPr>
              <a:r>
                <a:rPr lang="ja-JP" altLang="en-US" sz="800" b="0" i="0" u="none" strike="noStrike" spc="-1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と、設定温度が</a:t>
              </a:r>
              <a:r>
                <a:rPr lang="en-US" altLang="ja-JP" sz="800" spc="-1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r>
                <a:rPr lang="en-US" altLang="ja-JP" sz="800" b="0" i="0" u="none" strike="noStrike" spc="-1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℃</a:t>
              </a:r>
              <a:r>
                <a:rPr lang="ja-JP" altLang="en-US" sz="800" b="0" i="0" u="none" strike="noStrike" spc="-1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に切り換わり、</a:t>
              </a:r>
              <a:endParaRPr lang="en-US" altLang="ja-JP" sz="800" b="0" i="0" u="none" strike="noStrike" spc="-10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just">
                <a:lnSpc>
                  <a:spcPts val="1200"/>
                </a:lnSpc>
              </a:pPr>
              <a:r>
                <a:rPr lang="ja-JP" altLang="en-US" sz="800" b="0" i="0" u="none" strike="noStrike" spc="-2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セーブ消火と</a:t>
              </a:r>
              <a:r>
                <a:rPr lang="ja-JP" altLang="en-US" sz="800" b="0" i="0" u="none" strike="noStrike" spc="-2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 セーブ運転で体感</a:t>
              </a:r>
            </a:p>
            <a:p>
              <a:pPr algn="just">
                <a:lnSpc>
                  <a:spcPts val="1200"/>
                </a:lnSpc>
              </a:pPr>
              <a:r>
                <a:rPr lang="ja-JP" altLang="en-US" sz="800" b="0" i="0" u="none" strike="noStrike" spc="-2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温度を考えながら灯油を節約します。</a:t>
              </a:r>
            </a:p>
            <a:p>
              <a:pPr algn="just">
                <a:lnSpc>
                  <a:spcPts val="1200"/>
                </a:lnSpc>
              </a:pPr>
              <a:r>
                <a:rPr lang="ja-JP" altLang="en-US" sz="8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また、自動運転は最大火力を</a:t>
              </a:r>
              <a:r>
                <a:rPr lang="en-US" altLang="ja-JP" sz="8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lang="ja-JP" altLang="en-US" sz="800" b="0" i="0" u="none" strike="noStrike" spc="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</a:p>
            <a:p>
              <a:pPr algn="just">
                <a:lnSpc>
                  <a:spcPts val="1200"/>
                </a:lnSpc>
              </a:pPr>
              <a:r>
                <a:rPr lang="en-US" altLang="ja-JP" sz="800" b="0" i="0" u="none" strike="noStrike" spc="-2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90</a:t>
              </a:r>
              <a:r>
                <a:rPr lang="ja-JP" altLang="en-US" sz="800" b="0" i="0" u="none" strike="noStrike" spc="-2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％、手動運転は</a:t>
              </a:r>
              <a:r>
                <a:rPr lang="en-US" altLang="ja-JP" sz="800" b="0" i="0" u="none" strike="noStrike" spc="-2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80</a:t>
              </a:r>
              <a:r>
                <a:rPr lang="ja-JP" altLang="en-US" sz="800" b="0" i="0" u="none" strike="noStrike" spc="-2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800" b="0" i="0" u="none" strike="noStrike" spc="-2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90</a:t>
              </a:r>
              <a:r>
                <a:rPr lang="ja-JP" altLang="en-US" sz="800" b="0" i="0" u="none" strike="noStrike" spc="-2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％に抑え</a:t>
              </a:r>
            </a:p>
            <a:p>
              <a:pPr algn="just">
                <a:lnSpc>
                  <a:spcPts val="1200"/>
                </a:lnSpc>
              </a:pPr>
              <a:r>
                <a:rPr lang="ja-JP" altLang="en-US" sz="800" b="0" i="0" u="none" strike="noStrike" spc="-50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てお部屋の暖めすぎを防止します。</a:t>
              </a:r>
              <a:endParaRPr kumimoji="1" lang="ja-JP" altLang="en-US" sz="800" spc="-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just">
                <a:lnSpc>
                  <a:spcPts val="1200"/>
                </a:lnSpc>
              </a:pPr>
              <a:endParaRPr lang="ja-JP" altLang="en-US" sz="8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DC80E1F0-03DE-3635-16F1-39F6D4BCF2E7}"/>
                </a:ext>
              </a:extLst>
            </p:cNvPr>
            <p:cNvGrpSpPr/>
            <p:nvPr/>
          </p:nvGrpSpPr>
          <p:grpSpPr>
            <a:xfrm>
              <a:off x="1390677" y="5980239"/>
              <a:ext cx="549804" cy="537378"/>
              <a:chOff x="1390677" y="5980239"/>
              <a:chExt cx="549804" cy="537378"/>
            </a:xfrm>
          </p:grpSpPr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07D4A2B7-C4FF-F98D-3520-7818A757F9F3}"/>
                  </a:ext>
                </a:extLst>
              </p:cNvPr>
              <p:cNvSpPr txBox="1"/>
              <p:nvPr/>
            </p:nvSpPr>
            <p:spPr>
              <a:xfrm>
                <a:off x="1410486" y="5980239"/>
                <a:ext cx="480390" cy="23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1100"/>
                  </a:lnSpc>
                </a:pPr>
                <a:r>
                  <a:rPr lang="en-US" altLang="ja-JP" sz="950" b="0" i="0" u="none" strike="noStrike" spc="-3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eco</a:t>
                </a:r>
                <a:endParaRPr kumimoji="1" lang="ja-JP" altLang="en-US" sz="950" spc="-3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D4CC0323-3A49-F88D-119F-712FDA57737C}"/>
                  </a:ext>
                </a:extLst>
              </p:cNvPr>
              <p:cNvSpPr txBox="1"/>
              <p:nvPr/>
            </p:nvSpPr>
            <p:spPr>
              <a:xfrm>
                <a:off x="1739866" y="6174248"/>
                <a:ext cx="200615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" b="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endParaRPr kumimoji="1" lang="ja-JP" altLang="en-US" sz="400" dirty="0"/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094FD9A5-00B9-C193-743F-9B2A239E45D3}"/>
                  </a:ext>
                </a:extLst>
              </p:cNvPr>
              <p:cNvSpPr txBox="1"/>
              <p:nvPr/>
            </p:nvSpPr>
            <p:spPr>
              <a:xfrm>
                <a:off x="1390677" y="6284220"/>
                <a:ext cx="427696" cy="23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1100"/>
                  </a:lnSpc>
                </a:pPr>
                <a:r>
                  <a:rPr lang="en-US" altLang="ja-JP" sz="950" b="0" i="0" u="none" strike="noStrike" spc="-3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eco    </a:t>
                </a:r>
                <a:r>
                  <a:rPr lang="ja-JP" altLang="en-US" sz="950" b="0" i="0" u="none" strike="noStrike" spc="-3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endParaRPr kumimoji="1" lang="ja-JP" altLang="en-US" sz="950" spc="-3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8F9AA7-27D2-CFD4-C051-E00678908581}"/>
              </a:ext>
            </a:extLst>
          </p:cNvPr>
          <p:cNvSpPr txBox="1"/>
          <p:nvPr/>
        </p:nvSpPr>
        <p:spPr>
          <a:xfrm>
            <a:off x="1920458" y="388892"/>
            <a:ext cx="160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0" i="0" u="none" strike="noStrike" spc="-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の優れた特長</a:t>
            </a:r>
            <a:endParaRPr kumimoji="1" lang="ja-JP" altLang="en-US" sz="1600" spc="-4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64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1193</TotalTime>
  <Words>760</Words>
  <Application>Microsoft Office PowerPoint</Application>
  <PresentationFormat>ユーザー設定</PresentationFormat>
  <Paragraphs>146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AvenirNext-Medium</vt:lpstr>
      <vt:lpstr>BIZ UDPゴシック</vt:lpstr>
      <vt:lpstr>FutoGoB101Pro-Bold</vt:lpstr>
      <vt:lpstr>GothicMB101Pro-Medium</vt:lpstr>
      <vt:lpstr>HGP創英ﾌﾟﾚｾﾞﾝｽEB</vt:lpstr>
      <vt:lpstr>Microsoft JhengHei UI</vt:lpstr>
      <vt:lpstr>Microsoft YaHei Light</vt:lpstr>
      <vt:lpstr>TBUDGoStd-Regular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koumoto</dc:creator>
  <cp:lastModifiedBy>koumoto</cp:lastModifiedBy>
  <cp:revision>193</cp:revision>
  <cp:lastPrinted>2024-09-20T08:14:48Z</cp:lastPrinted>
  <dcterms:created xsi:type="dcterms:W3CDTF">2024-09-17T05:57:57Z</dcterms:created>
  <dcterms:modified xsi:type="dcterms:W3CDTF">2024-09-24T00:25:58Z</dcterms:modified>
</cp:coreProperties>
</file>