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45A"/>
    <a:srgbClr val="FFD1D1"/>
    <a:srgbClr val="FF6D6D"/>
    <a:srgbClr val="FEC6F7"/>
    <a:srgbClr val="DFF5CA"/>
    <a:srgbClr val="538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483CD-E131-4CCC-BB62-A0749001F378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960A2-A7F6-421C-AE57-D8196522C0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78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60A2-A7F6-421C-AE57-D8196522C0D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03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09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1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81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0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0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30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06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64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47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33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3AEE4-F97C-4D7A-876F-DA29BFF3A83D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748E-EEF2-4B0F-A759-D964DFC593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39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5" r="23664"/>
          <a:stretch/>
        </p:blipFill>
        <p:spPr>
          <a:xfrm>
            <a:off x="25367" y="8400764"/>
            <a:ext cx="902163" cy="1373407"/>
          </a:xfrm>
          <a:prstGeom prst="rect">
            <a:avLst/>
          </a:prstGeom>
        </p:spPr>
      </p:pic>
      <p:sp>
        <p:nvSpPr>
          <p:cNvPr id="49" name="楕円 48"/>
          <p:cNvSpPr/>
          <p:nvPr/>
        </p:nvSpPr>
        <p:spPr>
          <a:xfrm>
            <a:off x="1679649" y="8340624"/>
            <a:ext cx="1701878" cy="1520786"/>
          </a:xfrm>
          <a:prstGeom prst="ellipse">
            <a:avLst/>
          </a:prstGeom>
          <a:solidFill>
            <a:srgbClr val="FFD1D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b="8389"/>
          <a:stretch/>
        </p:blipFill>
        <p:spPr>
          <a:xfrm flipH="1">
            <a:off x="0" y="14992"/>
            <a:ext cx="6858000" cy="401736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3733747"/>
            <a:ext cx="6858000" cy="2526317"/>
          </a:xfrm>
          <a:prstGeom prst="rect">
            <a:avLst/>
          </a:prstGeom>
          <a:solidFill>
            <a:srgbClr val="DFF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80913" y="4094249"/>
            <a:ext cx="3274904" cy="2054323"/>
          </a:xfrm>
          <a:prstGeom prst="roundRect">
            <a:avLst>
              <a:gd name="adj" fmla="val 73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84336" y="1846385"/>
            <a:ext cx="3729345" cy="1390471"/>
          </a:xfrm>
          <a:prstGeom prst="roundRect">
            <a:avLst>
              <a:gd name="adj" fmla="val 8643"/>
            </a:avLst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65" y="367163"/>
            <a:ext cx="1930490" cy="5363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67" y="1076284"/>
            <a:ext cx="3328784" cy="6696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t="5480" r="14949" b="3480"/>
          <a:stretch/>
        </p:blipFill>
        <p:spPr>
          <a:xfrm>
            <a:off x="109939" y="648617"/>
            <a:ext cx="1236687" cy="111476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9" y="157052"/>
            <a:ext cx="1495776" cy="35912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74" y="227963"/>
            <a:ext cx="1600303" cy="2640978"/>
          </a:xfrm>
          <a:prstGeom prst="rect">
            <a:avLst/>
          </a:prstGeom>
        </p:spPr>
      </p:pic>
      <p:sp>
        <p:nvSpPr>
          <p:cNvPr id="13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252174" y="2543834"/>
            <a:ext cx="2145577" cy="38194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標準排気筒</a:t>
            </a:r>
            <a:r>
              <a:rPr kumimoji="1" lang="en-US" altLang="ja-JP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【UHB-FFEG1】</a:t>
            </a:r>
            <a:r>
              <a:rPr kumimoji="1" lang="ja-JP" altLang="en-US" sz="9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900" baseline="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endParaRPr kumimoji="1" lang="en-US" altLang="ja-JP" sz="900" baseline="0" dirty="0" smtClean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24,200</a:t>
            </a:r>
            <a:r>
              <a:rPr kumimoji="1" lang="ja-JP" altLang="en-US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kumimoji="1" lang="ja-JP" altLang="en-US" sz="7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ja-JP" sz="700" dirty="0" smtClean="0">
                <a:solidFill>
                  <a:srgbClr val="4B545A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税抜</a:t>
            </a:r>
            <a:r>
              <a:rPr kumimoji="1" lang="en-US" altLang="ja-JP" sz="700" dirty="0" smtClean="0">
                <a:solidFill>
                  <a:srgbClr val="4B545A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22,000</a:t>
            </a:r>
            <a:r>
              <a:rPr kumimoji="1" lang="ja-JP" altLang="ja-JP" sz="700" dirty="0" smtClean="0">
                <a:solidFill>
                  <a:srgbClr val="4B545A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lang="ja-JP" altLang="ja-JP" sz="700" dirty="0">
              <a:solidFill>
                <a:srgbClr val="4B545A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130825" y="1910791"/>
            <a:ext cx="1682173" cy="2445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 smtClean="0">
                <a:solidFill>
                  <a:srgbClr val="4B545A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kumimoji="1" lang="en-US" altLang="ja-JP" sz="1400" dirty="0" smtClean="0">
                <a:solidFill>
                  <a:srgbClr val="4B545A"/>
                </a:solidFill>
                <a:latin typeface="Arial Rounded MT Bold" panose="020F0704030504030204" pitchFamily="34" charset="0"/>
                <a:ea typeface="BIZ UDP明朝 Medium" panose="02020500000000000000" pitchFamily="18" charset="-128"/>
              </a:rPr>
              <a:t>UHB-EG121</a:t>
            </a:r>
            <a:r>
              <a:rPr kumimoji="1" lang="en-US" altLang="ja-JP" dirty="0" smtClean="0">
                <a:solidFill>
                  <a:srgbClr val="4B545A"/>
                </a:solidFill>
                <a:latin typeface="Arial Rounded MT Bold" panose="020F0704030504030204" pitchFamily="34" charset="0"/>
                <a:ea typeface="BIZ UDP明朝 Medium" panose="02020500000000000000" pitchFamily="18" charset="-128"/>
              </a:rPr>
              <a:t>(FF)</a:t>
            </a:r>
            <a:endParaRPr kumimoji="1" lang="en-US" altLang="ja-JP" dirty="0">
              <a:solidFill>
                <a:srgbClr val="4B545A"/>
              </a:solidFill>
              <a:latin typeface="Arial Rounded MT Bold" panose="020F0704030504030204" pitchFamily="34" charset="0"/>
              <a:ea typeface="BIZ UDP明朝 Medium" panose="02020500000000000000" pitchFamily="18" charset="-128"/>
            </a:endParaRPr>
          </a:p>
        </p:txBody>
      </p:sp>
      <p:sp>
        <p:nvSpPr>
          <p:cNvPr id="15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237437" y="2866392"/>
            <a:ext cx="2145577" cy="3875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合計希望</a:t>
            </a:r>
            <a:r>
              <a:rPr kumimoji="1" lang="ja-JP" altLang="en-US" sz="10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小売価格 </a:t>
            </a:r>
            <a:endParaRPr kumimoji="1" lang="en-US" altLang="ja-JP" sz="1000" dirty="0" smtClean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0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418,000</a:t>
            </a:r>
            <a:r>
              <a:rPr kumimoji="1" lang="ja-JP" altLang="en-US" sz="10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kumimoji="1" lang="ja-JP" altLang="en-US" sz="8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en-US" sz="8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税抜</a:t>
            </a:r>
            <a:r>
              <a:rPr kumimoji="1" lang="en-US" altLang="ja-JP" sz="8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38</a:t>
            </a:r>
            <a:r>
              <a:rPr kumimoji="1" lang="en-US" altLang="ja-JP" sz="8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kumimoji="1" lang="en-US" altLang="ja-JP" sz="8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,000</a:t>
            </a:r>
            <a:r>
              <a:rPr kumimoji="1" lang="ja-JP" altLang="en-US" sz="8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kumimoji="1" lang="en-US" altLang="ja-JP" sz="800" dirty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000" dirty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08"/>
          <a:stretch/>
        </p:blipFill>
        <p:spPr>
          <a:xfrm>
            <a:off x="1175768" y="2302282"/>
            <a:ext cx="881742" cy="13287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79" y="2900468"/>
            <a:ext cx="1509079" cy="59734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7" y="3280753"/>
            <a:ext cx="1693222" cy="38492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r="6604"/>
          <a:stretch/>
        </p:blipFill>
        <p:spPr>
          <a:xfrm>
            <a:off x="194872" y="4198497"/>
            <a:ext cx="1588958" cy="142109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6" y="3801480"/>
            <a:ext cx="6272597" cy="188282"/>
          </a:xfrm>
          <a:prstGeom prst="rect">
            <a:avLst/>
          </a:prstGeom>
        </p:spPr>
      </p:pic>
      <p:sp>
        <p:nvSpPr>
          <p:cNvPr id="31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11992" y="5569108"/>
            <a:ext cx="2145577" cy="4095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高機能リモコン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200" dirty="0" smtClean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RHB-MD2  26,620</a:t>
            </a:r>
            <a:r>
              <a:rPr lang="ja-JP" altLang="en-US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円（税抜</a:t>
            </a:r>
            <a:r>
              <a:rPr lang="en-US" altLang="ja-JP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24,200</a:t>
            </a:r>
            <a:r>
              <a:rPr lang="ja-JP" altLang="en-US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lang="ja-JP" altLang="ja-JP" sz="800" dirty="0">
              <a:solidFill>
                <a:schemeClr val="accent6">
                  <a:lumMod val="50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2261" y="4189986"/>
            <a:ext cx="151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eco</a:t>
            </a:r>
            <a:r>
              <a:rPr kumimoji="1" lang="ja-JP" altLang="en-US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ガイド搭載</a:t>
            </a:r>
            <a:endParaRPr kumimoji="1" lang="en-US" altLang="ja-JP" sz="10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「節約アドバイス」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「灯油使用量」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「故障かなと思ったら」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51544" y="4871301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  <a:r>
              <a:rPr kumimoji="1" lang="ja-JP" altLang="en-US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時間タイマー機能</a:t>
            </a:r>
            <a:endParaRPr kumimoji="1" lang="en-US" altLang="ja-JP" sz="10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コース設定が可能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851544" y="5252937"/>
            <a:ext cx="1531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・節約運転</a:t>
            </a:r>
            <a:endParaRPr kumimoji="1" lang="en-US" altLang="ja-JP" sz="10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通常運転より温水設定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温度を下げて運転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3481727" y="4094249"/>
            <a:ext cx="3274904" cy="2054323"/>
          </a:xfrm>
          <a:prstGeom prst="roundRect">
            <a:avLst>
              <a:gd name="adj" fmla="val 73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r="10689"/>
          <a:stretch/>
        </p:blipFill>
        <p:spPr>
          <a:xfrm>
            <a:off x="3567660" y="4185055"/>
            <a:ext cx="1543988" cy="1386001"/>
          </a:xfrm>
          <a:prstGeom prst="rect">
            <a:avLst/>
          </a:prstGeom>
        </p:spPr>
      </p:pic>
      <p:sp>
        <p:nvSpPr>
          <p:cNvPr id="32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3304702" y="5569683"/>
            <a:ext cx="2145577" cy="4095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シンプルリモコン</a:t>
            </a:r>
            <a:endParaRPr kumimoji="1" lang="en-US" altLang="ja-JP" sz="1200" dirty="0" smtClean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lang="en-US" altLang="ja-JP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RHB-ME2  19,360</a:t>
            </a:r>
            <a:r>
              <a:rPr lang="ja-JP" altLang="en-US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円（税抜</a:t>
            </a:r>
            <a:r>
              <a:rPr lang="en-US" altLang="ja-JP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17,600</a:t>
            </a:r>
            <a:r>
              <a:rPr lang="ja-JP" altLang="en-US" sz="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lang="ja-JP" altLang="ja-JP" sz="800" dirty="0">
              <a:solidFill>
                <a:schemeClr val="accent6">
                  <a:lumMod val="50000"/>
                </a:schemeClr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138145" y="4290536"/>
            <a:ext cx="15279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・大きな表示</a:t>
            </a:r>
            <a:endParaRPr kumimoji="1" lang="en-US" altLang="ja-JP" sz="10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シンプルで大きな</a:t>
            </a:r>
            <a:r>
              <a:rPr kumimoji="1"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LED</a:t>
            </a: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138145" y="4833662"/>
            <a:ext cx="1648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・入／切タイマー</a:t>
            </a:r>
            <a:endParaRPr kumimoji="1" lang="en-US" altLang="ja-JP" sz="1000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簡単操作でわかりやすい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タイマー設定。</a:t>
            </a:r>
            <a:endParaRPr kumimoji="1"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15" y="6366310"/>
            <a:ext cx="3312088" cy="46873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" y="6361880"/>
            <a:ext cx="3382732" cy="48758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67934" y="6972365"/>
            <a:ext cx="2828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ランニングコストを大幅にカット！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9703" y="7364838"/>
            <a:ext cx="24545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今お使いのボイラーを</a:t>
            </a:r>
            <a:endParaRPr kumimoji="1" lang="en-US" altLang="ja-JP" sz="105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エコフィールに買い替えてみると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楕円 40"/>
          <p:cNvSpPr/>
          <p:nvPr/>
        </p:nvSpPr>
        <p:spPr>
          <a:xfrm>
            <a:off x="33812" y="7297915"/>
            <a:ext cx="594938" cy="594938"/>
          </a:xfrm>
          <a:prstGeom prst="ellipse">
            <a:avLst/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3812" y="744178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例えば</a:t>
            </a:r>
            <a:endParaRPr kumimoji="1"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7265" y="7842843"/>
            <a:ext cx="3147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１年間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r>
              <a:rPr kumimoji="1" lang="ja-JP" altLang="en-US" sz="12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en-US" altLang="ja-JP" sz="16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r>
              <a:rPr kumimoji="1" lang="ja-JP" altLang="en-US" sz="1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灯油節約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09" y="8212926"/>
            <a:ext cx="972954" cy="1605666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1199959" y="9174679"/>
            <a:ext cx="563968" cy="321905"/>
          </a:xfrm>
          <a:prstGeom prst="rightArrow">
            <a:avLst>
              <a:gd name="adj1" fmla="val 50000"/>
              <a:gd name="adj2" fmla="val 69949"/>
            </a:avLst>
          </a:prstGeom>
          <a:solidFill>
            <a:srgbClr val="FF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199" y="9621097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UHB-G120H</a:t>
            </a:r>
            <a:endParaRPr kumimoji="1" lang="ja-JP" altLang="en-US" sz="1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098575" y="9704090"/>
            <a:ext cx="8274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/>
              <a:t>UHB-EG121</a:t>
            </a:r>
            <a:endParaRPr kumimoji="1" lang="ja-JP" altLang="en-US" sz="105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7286" y="8720301"/>
            <a:ext cx="13420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kumimoji="1" lang="en-US" altLang="ja-JP" sz="14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kumimoji="1" lang="en-US" altLang="ja-JP" sz="14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,600</a:t>
            </a:r>
            <a:r>
              <a:rPr kumimoji="1" lang="ja-JP" altLang="en-US" sz="1100" b="1" dirty="0" smtClean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おトク！</a:t>
            </a:r>
            <a:endParaRPr kumimoji="1" lang="en-US" altLang="ja-JP" sz="11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36579" y="6932965"/>
            <a:ext cx="2953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暖房配管口は「左側面」「背面」両方向対応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5"/>
          <a:stretch/>
        </p:blipFill>
        <p:spPr>
          <a:xfrm>
            <a:off x="4850136" y="7344301"/>
            <a:ext cx="1751347" cy="996323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4894276" y="822908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「左側面」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910985" y="8229082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「背面」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646018" y="7337230"/>
            <a:ext cx="1063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様々な入れ替えシーンに対応する省施工・コンパクト設計で施工しやすい</a:t>
            </a:r>
            <a:endParaRPr kumimoji="1"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536579" y="8443302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給排気筒の取り付けがカンタン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666609" y="8761086"/>
            <a:ext cx="3140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既存の壁穴をそのまま利用できるので、開け直す必要なし</a:t>
            </a:r>
            <a:endParaRPr kumimoji="1"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just"/>
            <a:r>
              <a:rPr kumimoji="1"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当社従来機種（同暖房出力）からの入れ替えの場合</a:t>
            </a: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546104" y="9212744"/>
            <a:ext cx="2797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断熱材付きの専用給排気筒が選択可能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666609" y="9504262"/>
            <a:ext cx="3140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設置環境により給排気筒を選択してください。</a:t>
            </a:r>
            <a:endParaRPr kumimoji="1" lang="en-US" altLang="ja-JP" sz="9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090209" y="9691332"/>
            <a:ext cx="16049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詳しくはカタログをご覧ください。</a:t>
            </a:r>
            <a:endParaRPr kumimoji="1" lang="en-US" altLang="ja-JP" sz="7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3567660" y="7209964"/>
            <a:ext cx="29219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3567660" y="8727835"/>
            <a:ext cx="29219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3571920" y="9504262"/>
            <a:ext cx="29219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1644724" y="1952137"/>
            <a:ext cx="1908629" cy="3228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本体</a:t>
            </a:r>
            <a:r>
              <a:rPr kumimoji="1" lang="ja-JP" altLang="en-US" sz="9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希望</a:t>
            </a:r>
            <a:r>
              <a:rPr kumimoji="1" lang="ja-JP" altLang="en-US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小売価格</a:t>
            </a:r>
            <a:r>
              <a:rPr kumimoji="1" lang="ja-JP" altLang="en-US" sz="9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900" dirty="0" smtClean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393,800</a:t>
            </a:r>
            <a:r>
              <a:rPr kumimoji="1" lang="ja-JP" altLang="en-US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kumimoji="1" lang="ja-JP" altLang="en-US" sz="7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en-US" sz="7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税抜</a:t>
            </a:r>
            <a:r>
              <a:rPr kumimoji="1" lang="en-US" altLang="ja-JP" sz="7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358,000</a:t>
            </a:r>
            <a:r>
              <a:rPr kumimoji="1" lang="ja-JP" altLang="en-US" sz="7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kumimoji="1" lang="en-US" altLang="ja-JP" sz="700" dirty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ja-JP" altLang="ja-JP" sz="800" dirty="0">
              <a:solidFill>
                <a:srgbClr val="4B545A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7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2130083" y="2543833"/>
            <a:ext cx="2145577" cy="38194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氷結予防排気筒</a:t>
            </a:r>
            <a:r>
              <a:rPr kumimoji="1" lang="en-US" altLang="ja-JP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【UHB-FFEG2】</a:t>
            </a:r>
            <a:r>
              <a:rPr kumimoji="1" lang="ja-JP" altLang="en-US" sz="9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900" baseline="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</a:t>
            </a:r>
            <a:endParaRPr kumimoji="1" lang="en-US" altLang="ja-JP" sz="900" baseline="0" dirty="0" smtClean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26,400</a:t>
            </a:r>
            <a:r>
              <a:rPr kumimoji="1" lang="ja-JP" altLang="en-US" sz="9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kumimoji="1" lang="ja-JP" altLang="en-US" sz="7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ja-JP" sz="700" dirty="0" smtClean="0">
                <a:solidFill>
                  <a:srgbClr val="4B545A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税抜</a:t>
            </a:r>
            <a:r>
              <a:rPr kumimoji="1" lang="en-US" altLang="ja-JP" sz="700" dirty="0" smtClean="0">
                <a:solidFill>
                  <a:srgbClr val="4B545A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24,000</a:t>
            </a:r>
            <a:r>
              <a:rPr kumimoji="1" lang="ja-JP" altLang="ja-JP" sz="700" dirty="0" smtClean="0">
                <a:solidFill>
                  <a:srgbClr val="4B545A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lang="ja-JP" altLang="ja-JP" sz="700" dirty="0">
              <a:solidFill>
                <a:srgbClr val="4B545A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テキスト ボックス 17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2130083" y="2871480"/>
            <a:ext cx="2145577" cy="38755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合計希望</a:t>
            </a:r>
            <a:r>
              <a:rPr kumimoji="1" lang="ja-JP" altLang="en-US" sz="10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小売価格 </a:t>
            </a:r>
            <a:endParaRPr kumimoji="1" lang="en-US" altLang="ja-JP" sz="1000" dirty="0" smtClean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0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420,200</a:t>
            </a:r>
            <a:r>
              <a:rPr kumimoji="1" lang="ja-JP" altLang="en-US" sz="10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kumimoji="1" lang="ja-JP" altLang="en-US" sz="8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ja-JP" altLang="en-US" sz="8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税抜</a:t>
            </a:r>
            <a:r>
              <a:rPr kumimoji="1" lang="en-US" altLang="ja-JP" sz="800" dirty="0" smtClean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382,000</a:t>
            </a:r>
            <a:r>
              <a:rPr kumimoji="1" lang="ja-JP" altLang="en-US" sz="800" dirty="0">
                <a:solidFill>
                  <a:srgbClr val="4B545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endParaRPr kumimoji="1" lang="en-US" altLang="ja-JP" sz="800" dirty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000" dirty="0">
              <a:solidFill>
                <a:srgbClr val="4B545A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3"/>
          <a:stretch/>
        </p:blipFill>
        <p:spPr>
          <a:xfrm>
            <a:off x="237533" y="2239494"/>
            <a:ext cx="881742" cy="220092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>
            <a:off x="2036976" y="2541620"/>
            <a:ext cx="0" cy="65914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3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</TotalTime>
  <Words>298</Words>
  <Application>Microsoft Office PowerPoint</Application>
  <PresentationFormat>A4 210 x 297 mm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BIZ UDP明朝 Medium</vt:lpstr>
      <vt:lpstr>游ゴシック</vt:lpstr>
      <vt:lpstr>游ゴシック Light</vt:lpstr>
      <vt:lpstr>Arial</vt:lpstr>
      <vt:lpstr>Arial Rounded MT Bold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碧</dc:creator>
  <cp:lastModifiedBy>株式会社コロナ</cp:lastModifiedBy>
  <cp:revision>62</cp:revision>
  <cp:lastPrinted>2025-02-26T01:05:03Z</cp:lastPrinted>
  <dcterms:created xsi:type="dcterms:W3CDTF">2023-10-20T07:56:30Z</dcterms:created>
  <dcterms:modified xsi:type="dcterms:W3CDTF">2025-03-05T07:34:21Z</dcterms:modified>
</cp:coreProperties>
</file>