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5125700" cy="10693400"/>
  <p:notesSz cx="14363700" cy="10007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6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427" y="3314954"/>
            <a:ext cx="1285684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0">
                <a:solidFill>
                  <a:schemeClr val="bg1"/>
                </a:solidFill>
                <a:latin typeface="A-OTF Shin Go Pro U"/>
                <a:cs typeface="A-OTF Shin Go Pro U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8855" y="5988304"/>
            <a:ext cx="1058799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bg1"/>
                </a:solidFill>
                <a:latin typeface="A-OTF Shin Go Pro U"/>
                <a:cs typeface="A-OTF Shin Go Pro U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bg1"/>
                </a:solidFill>
                <a:latin typeface="A-OTF Shin Go Pro U"/>
                <a:cs typeface="A-OTF Shin Go Pro U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628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8973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bg1"/>
                </a:solidFill>
                <a:latin typeface="A-OTF Shin Go Pro U"/>
                <a:cs typeface="A-OTF Shin Go Pro U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60006" y="1080008"/>
            <a:ext cx="14400530" cy="2778760"/>
          </a:xfrm>
          <a:custGeom>
            <a:avLst/>
            <a:gdLst/>
            <a:ahLst/>
            <a:cxnLst/>
            <a:rect l="l" t="t" r="r" b="b"/>
            <a:pathLst>
              <a:path w="14400530" h="2778760">
                <a:moveTo>
                  <a:pt x="14399996" y="0"/>
                </a:moveTo>
                <a:lnTo>
                  <a:pt x="0" y="0"/>
                </a:lnTo>
                <a:lnTo>
                  <a:pt x="0" y="2778734"/>
                </a:lnTo>
                <a:lnTo>
                  <a:pt x="14399996" y="2778734"/>
                </a:lnTo>
                <a:lnTo>
                  <a:pt x="14399996" y="0"/>
                </a:lnTo>
                <a:close/>
              </a:path>
            </a:pathLst>
          </a:custGeom>
          <a:solidFill>
            <a:srgbClr val="FEEF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704004" y="7513160"/>
            <a:ext cx="6804025" cy="2527300"/>
          </a:xfrm>
          <a:custGeom>
            <a:avLst/>
            <a:gdLst/>
            <a:ahLst/>
            <a:cxnLst/>
            <a:rect l="l" t="t" r="r" b="b"/>
            <a:pathLst>
              <a:path w="6804025" h="2527300">
                <a:moveTo>
                  <a:pt x="6695998" y="0"/>
                </a:moveTo>
                <a:lnTo>
                  <a:pt x="108000" y="0"/>
                </a:lnTo>
                <a:lnTo>
                  <a:pt x="66067" y="8522"/>
                </a:lnTo>
                <a:lnTo>
                  <a:pt x="31726" y="31726"/>
                </a:lnTo>
                <a:lnTo>
                  <a:pt x="8522" y="66067"/>
                </a:lnTo>
                <a:lnTo>
                  <a:pt x="0" y="108000"/>
                </a:lnTo>
                <a:lnTo>
                  <a:pt x="0" y="2418740"/>
                </a:lnTo>
                <a:lnTo>
                  <a:pt x="8522" y="2460674"/>
                </a:lnTo>
                <a:lnTo>
                  <a:pt x="31726" y="2495015"/>
                </a:lnTo>
                <a:lnTo>
                  <a:pt x="66067" y="2518218"/>
                </a:lnTo>
                <a:lnTo>
                  <a:pt x="108000" y="2526741"/>
                </a:lnTo>
                <a:lnTo>
                  <a:pt x="6695998" y="2526741"/>
                </a:lnTo>
                <a:lnTo>
                  <a:pt x="6737932" y="2518218"/>
                </a:lnTo>
                <a:lnTo>
                  <a:pt x="6772273" y="2495015"/>
                </a:lnTo>
                <a:lnTo>
                  <a:pt x="6795477" y="2460674"/>
                </a:lnTo>
                <a:lnTo>
                  <a:pt x="6803999" y="2418740"/>
                </a:lnTo>
                <a:lnTo>
                  <a:pt x="6803999" y="108000"/>
                </a:lnTo>
                <a:lnTo>
                  <a:pt x="6795477" y="66067"/>
                </a:lnTo>
                <a:lnTo>
                  <a:pt x="6772273" y="31726"/>
                </a:lnTo>
                <a:lnTo>
                  <a:pt x="6737932" y="8522"/>
                </a:lnTo>
                <a:lnTo>
                  <a:pt x="6695998" y="0"/>
                </a:lnTo>
                <a:close/>
              </a:path>
            </a:pathLst>
          </a:custGeom>
          <a:solidFill>
            <a:srgbClr val="FEEFE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9994" y="1080008"/>
            <a:ext cx="9288005" cy="277873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5595" y="1637220"/>
            <a:ext cx="4356004" cy="2086774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360008" y="360000"/>
            <a:ext cx="14400530" cy="648335"/>
          </a:xfrm>
          <a:custGeom>
            <a:avLst/>
            <a:gdLst/>
            <a:ahLst/>
            <a:cxnLst/>
            <a:rect l="l" t="t" r="r" b="b"/>
            <a:pathLst>
              <a:path w="14400530" h="648335">
                <a:moveTo>
                  <a:pt x="14328000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575995"/>
                </a:lnTo>
                <a:lnTo>
                  <a:pt x="5657" y="604020"/>
                </a:lnTo>
                <a:lnTo>
                  <a:pt x="21086" y="626905"/>
                </a:lnTo>
                <a:lnTo>
                  <a:pt x="43971" y="642334"/>
                </a:lnTo>
                <a:lnTo>
                  <a:pt x="71996" y="647992"/>
                </a:lnTo>
                <a:lnTo>
                  <a:pt x="14328000" y="647992"/>
                </a:lnTo>
                <a:lnTo>
                  <a:pt x="14356025" y="642334"/>
                </a:lnTo>
                <a:lnTo>
                  <a:pt x="14378909" y="626905"/>
                </a:lnTo>
                <a:lnTo>
                  <a:pt x="14394338" y="604020"/>
                </a:lnTo>
                <a:lnTo>
                  <a:pt x="14399996" y="575995"/>
                </a:lnTo>
                <a:lnTo>
                  <a:pt x="14399996" y="71996"/>
                </a:lnTo>
                <a:lnTo>
                  <a:pt x="14394338" y="43971"/>
                </a:lnTo>
                <a:lnTo>
                  <a:pt x="14378909" y="21086"/>
                </a:lnTo>
                <a:lnTo>
                  <a:pt x="14356025" y="5657"/>
                </a:lnTo>
                <a:lnTo>
                  <a:pt x="14328000" y="0"/>
                </a:lnTo>
                <a:close/>
              </a:path>
            </a:pathLst>
          </a:custGeom>
          <a:solidFill>
            <a:srgbClr val="F1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60006" y="1079995"/>
            <a:ext cx="14400530" cy="9252585"/>
          </a:xfrm>
          <a:custGeom>
            <a:avLst/>
            <a:gdLst/>
            <a:ahLst/>
            <a:cxnLst/>
            <a:rect l="l" t="t" r="r" b="b"/>
            <a:pathLst>
              <a:path w="14400530" h="9252585">
                <a:moveTo>
                  <a:pt x="14399996" y="9252000"/>
                </a:moveTo>
                <a:lnTo>
                  <a:pt x="0" y="9252000"/>
                </a:lnTo>
                <a:lnTo>
                  <a:pt x="0" y="0"/>
                </a:lnTo>
                <a:lnTo>
                  <a:pt x="14399996" y="0"/>
                </a:lnTo>
                <a:lnTo>
                  <a:pt x="14399996" y="9252000"/>
                </a:lnTo>
                <a:close/>
              </a:path>
            </a:pathLst>
          </a:custGeom>
          <a:ln w="25399">
            <a:solidFill>
              <a:srgbClr val="F1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52810" y="370940"/>
            <a:ext cx="1863090" cy="619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0">
                <a:solidFill>
                  <a:schemeClr val="bg1"/>
                </a:solidFill>
                <a:latin typeface="A-OTF Shin Go Pro U"/>
                <a:cs typeface="A-OTF Shin Go Pro U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285" y="2459482"/>
            <a:ext cx="1361313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図 104">
            <a:extLst>
              <a:ext uri="{FF2B5EF4-FFF2-40B4-BE49-F238E27FC236}">
                <a16:creationId xmlns:a16="http://schemas.microsoft.com/office/drawing/2014/main" id="{3230745B-552C-70FA-1541-018199C642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352578"/>
            <a:ext cx="14670150" cy="9988243"/>
          </a:xfrm>
          <a:prstGeom prst="rect">
            <a:avLst/>
          </a:prstGeom>
        </p:spPr>
      </p:pic>
      <p:pic>
        <p:nvPicPr>
          <p:cNvPr id="103" name="図 102">
            <a:extLst>
              <a:ext uri="{FF2B5EF4-FFF2-40B4-BE49-F238E27FC236}">
                <a16:creationId xmlns:a16="http://schemas.microsoft.com/office/drawing/2014/main" id="{4B3D0AF6-514A-2D7B-BCAA-FC1D3F9FB5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3" y="3771688"/>
            <a:ext cx="7030699" cy="3498367"/>
          </a:xfrm>
          <a:prstGeom prst="rect">
            <a:avLst/>
          </a:prstGeom>
        </p:spPr>
      </p:pic>
      <p:cxnSp>
        <p:nvCxnSpPr>
          <p:cNvPr id="28" name="コネクタ: カギ線 27">
            <a:extLst>
              <a:ext uri="{FF2B5EF4-FFF2-40B4-BE49-F238E27FC236}">
                <a16:creationId xmlns:a16="http://schemas.microsoft.com/office/drawing/2014/main" id="{A28337D2-ECD3-8A20-54F9-54A4271C9054}"/>
              </a:ext>
            </a:extLst>
          </p:cNvPr>
          <p:cNvCxnSpPr>
            <a:cxnSpLocks/>
          </p:cNvCxnSpPr>
          <p:nvPr/>
        </p:nvCxnSpPr>
        <p:spPr>
          <a:xfrm flipV="1">
            <a:off x="1845095" y="5767388"/>
            <a:ext cx="3598443" cy="786343"/>
          </a:xfrm>
          <a:prstGeom prst="bentConnector3">
            <a:avLst>
              <a:gd name="adj1" fmla="val 55559"/>
            </a:avLst>
          </a:prstGeom>
          <a:ln w="19050">
            <a:solidFill>
              <a:srgbClr val="FF0000"/>
            </a:solidFill>
            <a:rou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コネクタ: カギ線 46">
            <a:extLst>
              <a:ext uri="{FF2B5EF4-FFF2-40B4-BE49-F238E27FC236}">
                <a16:creationId xmlns:a16="http://schemas.microsoft.com/office/drawing/2014/main" id="{CDE32DE0-27B1-ADAE-A4AD-3A5A1A96E595}"/>
              </a:ext>
            </a:extLst>
          </p:cNvPr>
          <p:cNvCxnSpPr>
            <a:cxnSpLocks/>
          </p:cNvCxnSpPr>
          <p:nvPr/>
        </p:nvCxnSpPr>
        <p:spPr>
          <a:xfrm flipV="1">
            <a:off x="1853762" y="5922169"/>
            <a:ext cx="3594538" cy="718026"/>
          </a:xfrm>
          <a:prstGeom prst="bentConnector3">
            <a:avLst>
              <a:gd name="adj1" fmla="val 57154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図 10">
            <a:extLst>
              <a:ext uri="{FF2B5EF4-FFF2-40B4-BE49-F238E27FC236}">
                <a16:creationId xmlns:a16="http://schemas.microsoft.com/office/drawing/2014/main" id="{B8EC8D59-7FE7-2935-D444-395A807D71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71" y="1673721"/>
            <a:ext cx="3830176" cy="197518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F2C2BF8-9B0D-0293-3CB2-A9286D7DB6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072" y="1170237"/>
            <a:ext cx="2118877" cy="1102547"/>
          </a:xfrm>
          <a:prstGeom prst="rect">
            <a:avLst/>
          </a:prstGeom>
        </p:spPr>
      </p:pic>
      <p:sp>
        <p:nvSpPr>
          <p:cNvPr id="15" name="object 21">
            <a:extLst>
              <a:ext uri="{FF2B5EF4-FFF2-40B4-BE49-F238E27FC236}">
                <a16:creationId xmlns:a16="http://schemas.microsoft.com/office/drawing/2014/main" id="{5F9521FC-22BB-A057-732B-282453356B29}"/>
              </a:ext>
            </a:extLst>
          </p:cNvPr>
          <p:cNvSpPr txBox="1"/>
          <p:nvPr/>
        </p:nvSpPr>
        <p:spPr>
          <a:xfrm>
            <a:off x="11613557" y="1290311"/>
            <a:ext cx="98996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65" dirty="0">
                <a:solidFill>
                  <a:srgbClr val="231F20"/>
                </a:solidFill>
                <a:latin typeface="A-OTF UD Shin Go Pro DB"/>
                <a:cs typeface="A-OTF UD Shin Go Pro DB"/>
              </a:rPr>
              <a:t>循環ポンプユニット</a:t>
            </a:r>
            <a:endParaRPr sz="900" b="1" dirty="0">
              <a:latin typeface="A-OTF UD Shin Go Pro DB"/>
              <a:cs typeface="A-OTF UD Shin Go Pro DB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C4A292E7-1115-69F5-3B65-54496FAD2E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278" y="1529242"/>
            <a:ext cx="1510124" cy="121228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A77832E7-ACDF-9EA9-02EF-1EAC2AB924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521" y="1470830"/>
            <a:ext cx="2369693" cy="1580666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45E45BBA-F42C-A2C9-CBEA-FF928A5FDB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3913" y="1736206"/>
            <a:ext cx="1011104" cy="953625"/>
          </a:xfrm>
          <a:prstGeom prst="rect">
            <a:avLst/>
          </a:prstGeom>
        </p:spPr>
      </p:pic>
      <p:sp>
        <p:nvSpPr>
          <p:cNvPr id="22" name="object 14">
            <a:extLst>
              <a:ext uri="{FF2B5EF4-FFF2-40B4-BE49-F238E27FC236}">
                <a16:creationId xmlns:a16="http://schemas.microsoft.com/office/drawing/2014/main" id="{2006541D-99A3-A5D7-FDE9-ECD43F438B71}"/>
              </a:ext>
            </a:extLst>
          </p:cNvPr>
          <p:cNvSpPr txBox="1"/>
          <p:nvPr/>
        </p:nvSpPr>
        <p:spPr>
          <a:xfrm>
            <a:off x="10256481" y="3191827"/>
            <a:ext cx="454025" cy="151765"/>
          </a:xfrm>
          <a:prstGeom prst="rect">
            <a:avLst/>
          </a:prstGeom>
          <a:solidFill>
            <a:srgbClr val="E87B1E"/>
          </a:solidFill>
        </p:spPr>
        <p:txBody>
          <a:bodyPr vert="horz" wrap="square" lIns="0" tIns="22225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75"/>
              </a:spcBef>
            </a:pPr>
            <a:r>
              <a:rPr sz="700" spc="-15" dirty="0">
                <a:solidFill>
                  <a:srgbClr val="FFFFFF"/>
                </a:solidFill>
                <a:latin typeface="A-OTF Shin Go Pro R"/>
                <a:cs typeface="A-OTF Shin Go Pro R"/>
              </a:rPr>
              <a:t>半密閉式</a:t>
            </a:r>
            <a:endParaRPr sz="700">
              <a:latin typeface="A-OTF Shin Go Pro R"/>
              <a:cs typeface="A-OTF Shin Go Pro R"/>
            </a:endParaRPr>
          </a:p>
        </p:txBody>
      </p:sp>
      <p:sp>
        <p:nvSpPr>
          <p:cNvPr id="23" name="object 15">
            <a:extLst>
              <a:ext uri="{FF2B5EF4-FFF2-40B4-BE49-F238E27FC236}">
                <a16:creationId xmlns:a16="http://schemas.microsoft.com/office/drawing/2014/main" id="{9B27BB44-F2A9-1646-E81C-50D15D287A22}"/>
              </a:ext>
            </a:extLst>
          </p:cNvPr>
          <p:cNvSpPr txBox="1"/>
          <p:nvPr/>
        </p:nvSpPr>
        <p:spPr>
          <a:xfrm>
            <a:off x="10214162" y="3377932"/>
            <a:ext cx="2287270" cy="1590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75" spc="15" baseline="8547" dirty="0" err="1">
                <a:solidFill>
                  <a:srgbClr val="231F20"/>
                </a:solidFill>
                <a:latin typeface="A-OTF Shin Go Pro R"/>
                <a:cs typeface="A-OTF Shin Go Pro R"/>
              </a:rPr>
              <a:t>本体希望小売価格</a:t>
            </a:r>
            <a:r>
              <a:rPr sz="975" spc="15" baseline="8547" dirty="0">
                <a:solidFill>
                  <a:srgbClr val="231F20"/>
                </a:solidFill>
                <a:latin typeface="A-OTF Shin Go Pro R"/>
                <a:cs typeface="A-OTF Shin Go Pro R"/>
              </a:rPr>
              <a:t> </a:t>
            </a:r>
            <a:r>
              <a:rPr lang="en-US" sz="975" spc="15" baseline="8547" dirty="0">
                <a:solidFill>
                  <a:srgbClr val="231F20"/>
                </a:solidFill>
                <a:latin typeface="A-OTF Shin Go Pro R"/>
                <a:cs typeface="A-OTF Shin Go Pro R"/>
              </a:rPr>
              <a:t> </a:t>
            </a:r>
            <a:r>
              <a:rPr sz="950" b="1" dirty="0">
                <a:solidFill>
                  <a:srgbClr val="231F2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-OTF Gothic MB101 Pro M"/>
              </a:rPr>
              <a:t>544,500</a:t>
            </a:r>
            <a:r>
              <a:rPr sz="1050" spc="-525" baseline="7936" dirty="0">
                <a:solidFill>
                  <a:srgbClr val="231F20"/>
                </a:solidFill>
                <a:latin typeface="A-OTF Shin Go Pro R"/>
                <a:cs typeface="A-OTF Shin Go Pro R"/>
              </a:rPr>
              <a:t>円</a:t>
            </a:r>
            <a:r>
              <a:rPr sz="1050" baseline="7936" dirty="0">
                <a:solidFill>
                  <a:srgbClr val="231F20"/>
                </a:solidFill>
                <a:latin typeface="A-OTF Shin Go Pro R"/>
                <a:cs typeface="A-OTF Shin Go Pro R"/>
              </a:rPr>
              <a:t>（税抜</a:t>
            </a:r>
            <a:r>
              <a:rPr sz="1000" spc="-15" baseline="7936" dirty="0">
                <a:solidFill>
                  <a:srgbClr val="231F2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-OTF Shin Go Pro R"/>
              </a:rPr>
              <a:t>495,000</a:t>
            </a:r>
            <a:r>
              <a:rPr sz="1050" baseline="7936" dirty="0">
                <a:solidFill>
                  <a:srgbClr val="231F20"/>
                </a:solidFill>
                <a:latin typeface="A-OTF Shin Go Pro R"/>
                <a:cs typeface="A-OTF Shin Go Pro R"/>
              </a:rPr>
              <a:t>円</a:t>
            </a:r>
            <a:r>
              <a:rPr sz="1050" spc="-75" baseline="7936" dirty="0">
                <a:solidFill>
                  <a:srgbClr val="231F20"/>
                </a:solidFill>
                <a:latin typeface="A-OTF Shin Go Pro R"/>
                <a:cs typeface="A-OTF Shin Go Pro R"/>
              </a:rPr>
              <a:t>）</a:t>
            </a:r>
            <a:endParaRPr sz="1050" baseline="7936" dirty="0">
              <a:latin typeface="A-OTF Shin Go Pro R"/>
              <a:cs typeface="A-OTF Shin Go Pro R"/>
            </a:endParaRPr>
          </a:p>
        </p:txBody>
      </p:sp>
      <p:sp>
        <p:nvSpPr>
          <p:cNvPr id="24" name="object 16">
            <a:extLst>
              <a:ext uri="{FF2B5EF4-FFF2-40B4-BE49-F238E27FC236}">
                <a16:creationId xmlns:a16="http://schemas.microsoft.com/office/drawing/2014/main" id="{88A8B51D-9C3E-7854-92E1-D3610F20B62B}"/>
              </a:ext>
            </a:extLst>
          </p:cNvPr>
          <p:cNvSpPr txBox="1"/>
          <p:nvPr/>
        </p:nvSpPr>
        <p:spPr>
          <a:xfrm>
            <a:off x="10778468" y="3087659"/>
            <a:ext cx="1280616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120" dirty="0">
                <a:solidFill>
                  <a:srgbClr val="231F20"/>
                </a:solidFill>
                <a:latin typeface="A-OTF Shin Go Pro DB"/>
                <a:cs typeface="A-OTF UD Shin Go Pro M"/>
              </a:rPr>
              <a:t>ERS-</a:t>
            </a:r>
            <a:r>
              <a:rPr sz="2100" spc="100" dirty="0">
                <a:solidFill>
                  <a:srgbClr val="231F20"/>
                </a:solidFill>
                <a:latin typeface="A-OTF Shin Go Pro DB"/>
                <a:cs typeface="A-OTF UD Shin Go Pro M"/>
              </a:rPr>
              <a:t>60C</a:t>
            </a:r>
            <a:r>
              <a:rPr sz="2100" spc="-20" dirty="0">
                <a:solidFill>
                  <a:srgbClr val="231F20"/>
                </a:solidFill>
                <a:latin typeface="A-OTF Shin Go Pro DB"/>
                <a:cs typeface="A-OTF UD Shin Go Pro M"/>
              </a:rPr>
              <a:t>H</a:t>
            </a:r>
            <a:endParaRPr sz="2100" dirty="0">
              <a:latin typeface="A-OTF Shin Go Pro DB"/>
              <a:cs typeface="A-OTF UD Shin Go Pro M"/>
            </a:endParaRPr>
          </a:p>
        </p:txBody>
      </p:sp>
      <p:sp>
        <p:nvSpPr>
          <p:cNvPr id="25" name="object 22">
            <a:extLst>
              <a:ext uri="{FF2B5EF4-FFF2-40B4-BE49-F238E27FC236}">
                <a16:creationId xmlns:a16="http://schemas.microsoft.com/office/drawing/2014/main" id="{D45AE2F5-23A4-F1B4-3165-ACD27D4E3267}"/>
              </a:ext>
            </a:extLst>
          </p:cNvPr>
          <p:cNvSpPr txBox="1"/>
          <p:nvPr/>
        </p:nvSpPr>
        <p:spPr>
          <a:xfrm>
            <a:off x="11652684" y="2742119"/>
            <a:ext cx="40640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15" dirty="0">
                <a:solidFill>
                  <a:srgbClr val="231F20"/>
                </a:solidFill>
                <a:latin typeface="A-OTF Shin Go Pro M"/>
                <a:cs typeface="A-OTF Shin Go Pro M"/>
              </a:rPr>
              <a:t>半密閉式</a:t>
            </a:r>
            <a:endParaRPr sz="750" dirty="0">
              <a:latin typeface="A-OTF Shin Go Pro M"/>
              <a:cs typeface="A-OTF Shin Go Pro M"/>
            </a:endParaRPr>
          </a:p>
        </p:txBody>
      </p:sp>
      <p:sp>
        <p:nvSpPr>
          <p:cNvPr id="26" name="object 124">
            <a:extLst>
              <a:ext uri="{FF2B5EF4-FFF2-40B4-BE49-F238E27FC236}">
                <a16:creationId xmlns:a16="http://schemas.microsoft.com/office/drawing/2014/main" id="{DECA432B-D1DA-D7B6-3B8F-6706A0A7A093}"/>
              </a:ext>
            </a:extLst>
          </p:cNvPr>
          <p:cNvSpPr txBox="1"/>
          <p:nvPr/>
        </p:nvSpPr>
        <p:spPr>
          <a:xfrm>
            <a:off x="12021073" y="3191801"/>
            <a:ext cx="542773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-10" dirty="0">
                <a:solidFill>
                  <a:srgbClr val="231F20"/>
                </a:solidFill>
                <a:latin typeface="A-OTF Gothic BBB Pro"/>
                <a:cs typeface="A-OTF Gothic BBB Pro"/>
              </a:rPr>
              <a:t>0974008</a:t>
            </a:r>
            <a:endParaRPr sz="750" dirty="0">
              <a:latin typeface="A-OTF Gothic BBB Pro"/>
              <a:cs typeface="A-OTF Gothic BBB Pro"/>
            </a:endParaRPr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id="{26E23D27-E672-4259-E1C6-5F9C0BDC2152}"/>
              </a:ext>
            </a:extLst>
          </p:cNvPr>
          <p:cNvSpPr txBox="1"/>
          <p:nvPr/>
        </p:nvSpPr>
        <p:spPr>
          <a:xfrm>
            <a:off x="10236565" y="2944308"/>
            <a:ext cx="593725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b="1" spc="-25" dirty="0">
                <a:solidFill>
                  <a:srgbClr val="231F20"/>
                </a:solidFill>
                <a:latin typeface="A-OTF UD Shin Go Pro DB"/>
                <a:cs typeface="A-OTF UD Shin Go Pro DB"/>
              </a:rPr>
              <a:t>システム型式</a:t>
            </a:r>
            <a:endParaRPr sz="750" dirty="0">
              <a:latin typeface="A-OTF UD Shin Go Pro DB"/>
              <a:cs typeface="A-OTF UD Shin Go Pro DB"/>
            </a:endParaRPr>
          </a:p>
        </p:txBody>
      </p:sp>
      <p:sp>
        <p:nvSpPr>
          <p:cNvPr id="39" name="object 12">
            <a:extLst>
              <a:ext uri="{FF2B5EF4-FFF2-40B4-BE49-F238E27FC236}">
                <a16:creationId xmlns:a16="http://schemas.microsoft.com/office/drawing/2014/main" id="{690BE1FA-9FBB-8309-599C-6541C17F259D}"/>
              </a:ext>
            </a:extLst>
          </p:cNvPr>
          <p:cNvSpPr txBox="1"/>
          <p:nvPr/>
        </p:nvSpPr>
        <p:spPr>
          <a:xfrm>
            <a:off x="13446689" y="1284402"/>
            <a:ext cx="82676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F15B5B"/>
                </a:solidFill>
                <a:latin typeface="A-OTF UD Shin Go Pro DB"/>
                <a:cs typeface="A-OTF UD Shin Go Pro DB"/>
              </a:rPr>
              <a:t>簡単リモコンで</a:t>
            </a:r>
            <a:endParaRPr sz="900" dirty="0">
              <a:latin typeface="A-OTF UD Shin Go Pro DB"/>
              <a:cs typeface="A-OTF UD Shin Go Pro DB"/>
            </a:endParaRPr>
          </a:p>
        </p:txBody>
      </p:sp>
      <p:sp>
        <p:nvSpPr>
          <p:cNvPr id="40" name="object 13">
            <a:extLst>
              <a:ext uri="{FF2B5EF4-FFF2-40B4-BE49-F238E27FC236}">
                <a16:creationId xmlns:a16="http://schemas.microsoft.com/office/drawing/2014/main" id="{BE5B088C-FD9F-D5A2-DE1C-4CDEE63F5315}"/>
              </a:ext>
            </a:extLst>
          </p:cNvPr>
          <p:cNvSpPr txBox="1"/>
          <p:nvPr/>
        </p:nvSpPr>
        <p:spPr>
          <a:xfrm>
            <a:off x="13289526" y="1421563"/>
            <a:ext cx="11880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solidFill>
                  <a:srgbClr val="F15B5B"/>
                </a:solidFill>
                <a:latin typeface="A-OTF UD Shin Go Pro DB"/>
                <a:cs typeface="A-OTF UD Shin Go Pro DB"/>
              </a:rPr>
              <a:t>操作もラクラクです。</a:t>
            </a:r>
            <a:endParaRPr sz="900" dirty="0">
              <a:latin typeface="A-OTF UD Shin Go Pro DB"/>
              <a:cs typeface="A-OTF UD Shin Go Pro DB"/>
            </a:endParaRPr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5B743610-1866-B126-F98C-C33106B9B81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7165" y="1737559"/>
            <a:ext cx="1011104" cy="953625"/>
          </a:xfrm>
          <a:prstGeom prst="rect">
            <a:avLst/>
          </a:prstGeom>
        </p:spPr>
      </p:pic>
      <p:sp>
        <p:nvSpPr>
          <p:cNvPr id="43" name="object 30">
            <a:extLst>
              <a:ext uri="{FF2B5EF4-FFF2-40B4-BE49-F238E27FC236}">
                <a16:creationId xmlns:a16="http://schemas.microsoft.com/office/drawing/2014/main" id="{FBEF6E8C-B6B8-AD80-A347-96A70526D3AD}"/>
              </a:ext>
            </a:extLst>
          </p:cNvPr>
          <p:cNvSpPr txBox="1"/>
          <p:nvPr/>
        </p:nvSpPr>
        <p:spPr>
          <a:xfrm>
            <a:off x="13261111" y="2879292"/>
            <a:ext cx="626339" cy="133678"/>
          </a:xfrm>
          <a:prstGeom prst="rect">
            <a:avLst/>
          </a:prstGeom>
          <a:solidFill>
            <a:srgbClr val="939598"/>
          </a:solidFill>
        </p:spPr>
        <p:txBody>
          <a:bodyPr vert="horz" wrap="square" lIns="0" tIns="18000" rIns="0" bIns="0" rtlCol="0">
            <a:noAutofit/>
          </a:bodyPr>
          <a:lstStyle/>
          <a:p>
            <a:pPr marL="57150">
              <a:lnSpc>
                <a:spcPct val="100000"/>
              </a:lnSpc>
              <a:spcBef>
                <a:spcPts val="175"/>
              </a:spcBef>
            </a:pPr>
            <a:r>
              <a:rPr sz="700" spc="-10" dirty="0">
                <a:solidFill>
                  <a:srgbClr val="FFFFFF"/>
                </a:solidFill>
                <a:latin typeface="A-OTF Shin Go Pro R"/>
                <a:cs typeface="A-OTF Shin Go Pro R"/>
              </a:rPr>
              <a:t>別売必須部材</a:t>
            </a:r>
            <a:endParaRPr sz="700" dirty="0">
              <a:latin typeface="A-OTF Shin Go Pro R"/>
              <a:cs typeface="A-OTF Shin Go Pro R"/>
            </a:endParaRPr>
          </a:p>
        </p:txBody>
      </p:sp>
      <p:sp>
        <p:nvSpPr>
          <p:cNvPr id="44" name="object 123">
            <a:extLst>
              <a:ext uri="{FF2B5EF4-FFF2-40B4-BE49-F238E27FC236}">
                <a16:creationId xmlns:a16="http://schemas.microsoft.com/office/drawing/2014/main" id="{1BB4247E-3C12-5A68-05E1-A2E6FA4166D5}"/>
              </a:ext>
            </a:extLst>
          </p:cNvPr>
          <p:cNvSpPr txBox="1"/>
          <p:nvPr/>
        </p:nvSpPr>
        <p:spPr>
          <a:xfrm>
            <a:off x="13239563" y="3062189"/>
            <a:ext cx="1284605" cy="3928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65" dirty="0" err="1">
                <a:solidFill>
                  <a:srgbClr val="231F20"/>
                </a:solidFill>
                <a:latin typeface="A-OTF Gothic MB101 Pro M"/>
                <a:cs typeface="A-OTF Gothic MB101 Pro M"/>
              </a:rPr>
              <a:t>リモコン</a:t>
            </a:r>
            <a:endParaRPr sz="750" dirty="0">
              <a:latin typeface="A-OTF Gothic MB101 Pro M"/>
              <a:cs typeface="A-OTF Gothic MB101 Pro M"/>
            </a:endParaRPr>
          </a:p>
          <a:p>
            <a:pPr marL="20955">
              <a:lnSpc>
                <a:spcPts val="910"/>
              </a:lnSpc>
              <a:spcBef>
                <a:spcPts val="50"/>
              </a:spcBef>
            </a:pPr>
            <a:r>
              <a:rPr sz="1000" dirty="0">
                <a:solidFill>
                  <a:srgbClr val="231F20"/>
                </a:solidFill>
                <a:latin typeface="A-OTF UD Shin Go Pro M"/>
                <a:cs typeface="A-OTF Gothic MB101 Pro M"/>
              </a:rPr>
              <a:t>RFC-C01</a:t>
            </a:r>
            <a:r>
              <a:rPr sz="1000" spc="60" dirty="0">
                <a:solidFill>
                  <a:srgbClr val="231F20"/>
                </a:solidFill>
                <a:latin typeface="A-OTF UD Shin Go Pro M"/>
                <a:cs typeface="A-OTF Gothic MB101 Pro M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-OTF Gothic BBB Pro"/>
                <a:cs typeface="A-OTF Gothic BBB Pro"/>
              </a:rPr>
              <a:t>0983032</a:t>
            </a:r>
          </a:p>
          <a:p>
            <a:pPr marL="20955" algn="l">
              <a:lnSpc>
                <a:spcPts val="1150"/>
              </a:lnSpc>
            </a:pPr>
            <a:r>
              <a:rPr sz="850" b="1" dirty="0">
                <a:solidFill>
                  <a:srgbClr val="231F2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-OTF Gothic MB101 Pro M"/>
              </a:rPr>
              <a:t>33,000</a:t>
            </a:r>
            <a:r>
              <a:rPr sz="650" spc="-300" dirty="0">
                <a:solidFill>
                  <a:srgbClr val="231F20"/>
                </a:solidFill>
                <a:latin typeface="A-OTF Gothic BBB Pro"/>
                <a:cs typeface="A-OTF Gothic BBB Pro"/>
              </a:rPr>
              <a:t>円</a:t>
            </a:r>
            <a:r>
              <a:rPr sz="650" dirty="0">
                <a:solidFill>
                  <a:srgbClr val="231F20"/>
                </a:solidFill>
                <a:latin typeface="A-OTF Gothic BBB Pro"/>
                <a:cs typeface="A-OTF Gothic BBB Pro"/>
              </a:rPr>
              <a:t>（税抜</a:t>
            </a:r>
            <a:r>
              <a:rPr sz="650" dirty="0">
                <a:solidFill>
                  <a:srgbClr val="231F2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-OTF Gothic BBB Pro"/>
              </a:rPr>
              <a:t>30,000</a:t>
            </a:r>
            <a:r>
              <a:rPr sz="650" dirty="0">
                <a:solidFill>
                  <a:srgbClr val="231F20"/>
                </a:solidFill>
                <a:latin typeface="A-OTF Gothic BBB Pro"/>
                <a:cs typeface="A-OTF Gothic BBB Pro"/>
              </a:rPr>
              <a:t>円）</a:t>
            </a:r>
            <a:endParaRPr sz="650" dirty="0">
              <a:latin typeface="A-OTF Gothic BBB Pro"/>
              <a:cs typeface="A-OTF Gothic BBB Pro"/>
            </a:endParaRPr>
          </a:p>
        </p:txBody>
      </p:sp>
      <p:sp>
        <p:nvSpPr>
          <p:cNvPr id="46" name="object 45">
            <a:extLst>
              <a:ext uri="{FF2B5EF4-FFF2-40B4-BE49-F238E27FC236}">
                <a16:creationId xmlns:a16="http://schemas.microsoft.com/office/drawing/2014/main" id="{3DB675F6-6DCD-AAF4-A94D-EB5745EE0CC5}"/>
              </a:ext>
            </a:extLst>
          </p:cNvPr>
          <p:cNvSpPr txBox="1"/>
          <p:nvPr/>
        </p:nvSpPr>
        <p:spPr>
          <a:xfrm>
            <a:off x="4101472" y="3990105"/>
            <a:ext cx="7392930" cy="328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spc="5" dirty="0">
                <a:solidFill>
                  <a:srgbClr val="231F20"/>
                </a:solidFill>
                <a:latin typeface="A-OTF UD Shin Go Pro R"/>
                <a:cs typeface="A-OTF UD Shin Go Pro R"/>
              </a:rPr>
              <a:t>高効率ヒートポンプを採用。地球環境にも配慮しています。</a:t>
            </a:r>
            <a:endParaRPr sz="2050" dirty="0">
              <a:latin typeface="A-OTF UD Shin Go Pro R"/>
              <a:cs typeface="A-OTF UD Shin Go Pro R"/>
            </a:endParaRPr>
          </a:p>
        </p:txBody>
      </p:sp>
      <p:sp>
        <p:nvSpPr>
          <p:cNvPr id="49" name="object 31">
            <a:extLst>
              <a:ext uri="{FF2B5EF4-FFF2-40B4-BE49-F238E27FC236}">
                <a16:creationId xmlns:a16="http://schemas.microsoft.com/office/drawing/2014/main" id="{F527AADE-6C95-D184-5452-861B30CE5E7B}"/>
              </a:ext>
            </a:extLst>
          </p:cNvPr>
          <p:cNvSpPr txBox="1"/>
          <p:nvPr/>
        </p:nvSpPr>
        <p:spPr>
          <a:xfrm>
            <a:off x="2352658" y="4400039"/>
            <a:ext cx="387985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95" dirty="0">
                <a:solidFill>
                  <a:srgbClr val="FFFFFF"/>
                </a:solidFill>
                <a:latin typeface="A-OTF UD Shin Go Pr6 DB"/>
                <a:cs typeface="A-OTF UD Shin Go Pr6 M"/>
              </a:rPr>
              <a:t>温水ルームヒーターが使えるのはコロナだけ。</a:t>
            </a:r>
            <a:endParaRPr sz="1500" b="1" dirty="0">
              <a:latin typeface="A-OTF UD Shin Go Pr6 DB"/>
              <a:cs typeface="A-OTF UD Shin Go Pr6 M"/>
            </a:endParaRPr>
          </a:p>
        </p:txBody>
      </p:sp>
      <p:sp>
        <p:nvSpPr>
          <p:cNvPr id="50" name="object 50">
            <a:extLst>
              <a:ext uri="{FF2B5EF4-FFF2-40B4-BE49-F238E27FC236}">
                <a16:creationId xmlns:a16="http://schemas.microsoft.com/office/drawing/2014/main" id="{F44AC1B8-FBCF-928C-49DA-C263AF79E603}"/>
              </a:ext>
            </a:extLst>
          </p:cNvPr>
          <p:cNvSpPr txBox="1"/>
          <p:nvPr/>
        </p:nvSpPr>
        <p:spPr>
          <a:xfrm>
            <a:off x="736808" y="4782995"/>
            <a:ext cx="3120390" cy="585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" algn="ctr">
              <a:lnSpc>
                <a:spcPts val="1995"/>
              </a:lnSpc>
              <a:spcBef>
                <a:spcPts val="100"/>
              </a:spcBef>
            </a:pPr>
            <a:r>
              <a:rPr lang="ja-JP" altLang="en-US" sz="1700" b="1" spc="-55" dirty="0">
                <a:solidFill>
                  <a:srgbClr val="FFFFFF"/>
                </a:solidFill>
                <a:latin typeface="A-OTF Shin Go Pro DB"/>
                <a:cs typeface="A-OTF Shin Go Pro DB"/>
              </a:rPr>
              <a:t>半密閉式配管システム</a:t>
            </a:r>
            <a:endParaRPr lang="ja-JP" altLang="en-US" sz="1700" dirty="0">
              <a:latin typeface="A-OTF Shin Go Pro DB"/>
              <a:cs typeface="A-OTF Shin Go Pro DB"/>
            </a:endParaRPr>
          </a:p>
          <a:p>
            <a:pPr algn="ctr">
              <a:lnSpc>
                <a:spcPts val="1215"/>
              </a:lnSpc>
              <a:tabLst>
                <a:tab pos="1188720" algn="l"/>
                <a:tab pos="3094355" algn="l"/>
              </a:tabLst>
            </a:pPr>
            <a:r>
              <a:rPr sz="1400" b="1" spc="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-OTF UD Shin Go Pr6 DB"/>
                <a:cs typeface="A-OTF UD Shin Go Pr6 DB"/>
              </a:rPr>
              <a:t>ERS-</a:t>
            </a:r>
            <a:r>
              <a:rPr sz="1400" b="1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-OTF UD Shin Go Pr6 DB"/>
                <a:cs typeface="A-OTF UD Shin Go Pr6 DB"/>
              </a:rPr>
              <a:t>60CH</a:t>
            </a:r>
            <a:endParaRPr lang="en-US" sz="1400" b="1" spc="-20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-OTF UD Shin Go Pr6 DB"/>
              <a:cs typeface="A-OTF UD Shin Go Pr6 DB"/>
            </a:endParaRPr>
          </a:p>
          <a:p>
            <a:pPr algn="ctr">
              <a:lnSpc>
                <a:spcPts val="1215"/>
              </a:lnSpc>
              <a:tabLst>
                <a:tab pos="1188720" algn="l"/>
                <a:tab pos="3094355" algn="l"/>
              </a:tabLst>
            </a:pPr>
            <a:endParaRPr sz="1400" dirty="0">
              <a:latin typeface="A-OTF UD Shin Go Pr6 DB"/>
              <a:cs typeface="A-OTF UD Shin Go Pr6 DB"/>
            </a:endParaRPr>
          </a:p>
        </p:txBody>
      </p:sp>
      <p:sp>
        <p:nvSpPr>
          <p:cNvPr id="51" name="object 51">
            <a:extLst>
              <a:ext uri="{FF2B5EF4-FFF2-40B4-BE49-F238E27FC236}">
                <a16:creationId xmlns:a16="http://schemas.microsoft.com/office/drawing/2014/main" id="{99413B95-0C27-3C2C-7F97-98EE2ADEA8D1}"/>
              </a:ext>
            </a:extLst>
          </p:cNvPr>
          <p:cNvSpPr txBox="1"/>
          <p:nvPr/>
        </p:nvSpPr>
        <p:spPr>
          <a:xfrm>
            <a:off x="1189345" y="5293355"/>
            <a:ext cx="664417" cy="26597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50165" marR="20955" indent="-38100" algn="ctr">
              <a:lnSpc>
                <a:spcPts val="1000"/>
              </a:lnSpc>
              <a:spcBef>
                <a:spcPts val="60"/>
              </a:spcBef>
            </a:pPr>
            <a:r>
              <a:rPr lang="ja-JP" altLang="en-US" sz="800" spc="-110" dirty="0">
                <a:solidFill>
                  <a:srgbClr val="FFFFFF"/>
                </a:solidFill>
                <a:latin typeface="A-OTF UD Shin Go Pr6 M"/>
                <a:cs typeface="A-OTF UD Shin Go Pr6 M"/>
              </a:rPr>
              <a:t>    室外</a:t>
            </a:r>
            <a:r>
              <a:rPr sz="800" spc="-110" dirty="0" err="1">
                <a:solidFill>
                  <a:srgbClr val="FFFFFF"/>
                </a:solidFill>
                <a:latin typeface="A-OTF UD Shin Go Pr6 M"/>
                <a:cs typeface="A-OTF UD Shin Go Pr6 M"/>
              </a:rPr>
              <a:t>ユニット</a:t>
            </a:r>
            <a:r>
              <a:rPr sz="800" dirty="0">
                <a:solidFill>
                  <a:srgbClr val="FFFFFF"/>
                </a:solidFill>
                <a:latin typeface="A-OTF UD Shin Go Pr6 M"/>
                <a:cs typeface="A-OTF UD Shin Go Pr6 M"/>
              </a:rPr>
              <a:t> </a:t>
            </a:r>
            <a:r>
              <a:rPr sz="1000" dirty="0">
                <a:solidFill>
                  <a:srgbClr val="FFFFFF"/>
                </a:solidFill>
                <a:latin typeface="A-OTF UD Shin Go Pr6 M"/>
                <a:cs typeface="A-OTF UD Shin Go Pr6 M"/>
              </a:rPr>
              <a:t>ERB-S60C</a:t>
            </a:r>
            <a:endParaRPr sz="800" dirty="0">
              <a:latin typeface="A-OTF UD Shin Go Pr6 M"/>
              <a:cs typeface="A-OTF UD Shin Go Pr6 M"/>
            </a:endParaRPr>
          </a:p>
        </p:txBody>
      </p:sp>
      <p:sp>
        <p:nvSpPr>
          <p:cNvPr id="52" name="object 52">
            <a:extLst>
              <a:ext uri="{FF2B5EF4-FFF2-40B4-BE49-F238E27FC236}">
                <a16:creationId xmlns:a16="http://schemas.microsoft.com/office/drawing/2014/main" id="{A6DD06C3-5966-244E-E0EB-7AF9A6F70CEB}"/>
              </a:ext>
            </a:extLst>
          </p:cNvPr>
          <p:cNvSpPr txBox="1"/>
          <p:nvPr/>
        </p:nvSpPr>
        <p:spPr>
          <a:xfrm>
            <a:off x="2668494" y="5279707"/>
            <a:ext cx="876935" cy="26597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57480" marR="19050" indent="-145415">
              <a:lnSpc>
                <a:spcPts val="1000"/>
              </a:lnSpc>
            </a:pPr>
            <a:r>
              <a:rPr sz="800" spc="-85" dirty="0">
                <a:solidFill>
                  <a:srgbClr val="FFFFFF"/>
                </a:solidFill>
                <a:latin typeface="A-OTF UD Shin Go Pr6 M"/>
                <a:cs typeface="A-OTF UD Shin Go Pr6 M"/>
              </a:rPr>
              <a:t>循環ポンプユニット</a:t>
            </a:r>
            <a:r>
              <a:rPr sz="800" dirty="0">
                <a:solidFill>
                  <a:srgbClr val="FFFFFF"/>
                </a:solidFill>
                <a:latin typeface="A-OTF UD Shin Go Pr6 M"/>
                <a:cs typeface="A-OTF UD Shin Go Pr6 M"/>
              </a:rPr>
              <a:t> </a:t>
            </a:r>
            <a:r>
              <a:rPr sz="1000" dirty="0">
                <a:solidFill>
                  <a:srgbClr val="FFFFFF"/>
                </a:solidFill>
                <a:latin typeface="A-OTF UD Shin Go Pr6 M"/>
                <a:cs typeface="A-OTF UD Shin Go Pr6 M"/>
              </a:rPr>
              <a:t>ERP-S60CH</a:t>
            </a:r>
            <a:endParaRPr sz="800" dirty="0">
              <a:latin typeface="A-OTF UD Shin Go Pr6 M"/>
              <a:cs typeface="A-OTF UD Shin Go Pr6 M"/>
            </a:endParaRPr>
          </a:p>
        </p:txBody>
      </p:sp>
      <p:sp>
        <p:nvSpPr>
          <p:cNvPr id="53" name="object 53">
            <a:extLst>
              <a:ext uri="{FF2B5EF4-FFF2-40B4-BE49-F238E27FC236}">
                <a16:creationId xmlns:a16="http://schemas.microsoft.com/office/drawing/2014/main" id="{0DA42949-BD6B-CE82-E559-9A0D56DC622A}"/>
              </a:ext>
            </a:extLst>
          </p:cNvPr>
          <p:cNvSpPr txBox="1"/>
          <p:nvPr/>
        </p:nvSpPr>
        <p:spPr>
          <a:xfrm>
            <a:off x="2194925" y="5289115"/>
            <a:ext cx="217804" cy="256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b="1" spc="-50" dirty="0">
                <a:solidFill>
                  <a:srgbClr val="FFFFFF"/>
                </a:solidFill>
                <a:latin typeface="A-OTF Gothic MB101 Pro U"/>
                <a:cs typeface="A-OTF Gothic MB101 Pro U"/>
              </a:rPr>
              <a:t>＋</a:t>
            </a:r>
            <a:endParaRPr sz="1500">
              <a:latin typeface="A-OTF Gothic MB101 Pro U"/>
              <a:cs typeface="A-OTF Gothic MB101 Pro U"/>
            </a:endParaRPr>
          </a:p>
        </p:txBody>
      </p:sp>
      <p:sp>
        <p:nvSpPr>
          <p:cNvPr id="54" name="object 75">
            <a:extLst>
              <a:ext uri="{FF2B5EF4-FFF2-40B4-BE49-F238E27FC236}">
                <a16:creationId xmlns:a16="http://schemas.microsoft.com/office/drawing/2014/main" id="{8C1DFE50-E105-D264-F115-A29A520962D0}"/>
              </a:ext>
            </a:extLst>
          </p:cNvPr>
          <p:cNvSpPr txBox="1"/>
          <p:nvPr/>
        </p:nvSpPr>
        <p:spPr>
          <a:xfrm>
            <a:off x="848152" y="5806273"/>
            <a:ext cx="58166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75" dirty="0">
                <a:solidFill>
                  <a:srgbClr val="231F20"/>
                </a:solidFill>
                <a:latin typeface="A-OTF UD Shin Go Pr6 DB"/>
                <a:cs typeface="A-OTF UD Shin Go Pr6 M"/>
              </a:rPr>
              <a:t>室外ユニット</a:t>
            </a:r>
            <a:endParaRPr sz="800" dirty="0">
              <a:latin typeface="A-OTF UD Shin Go Pr6 DB"/>
              <a:cs typeface="A-OTF UD Shin Go Pr6 M"/>
            </a:endParaRPr>
          </a:p>
        </p:txBody>
      </p:sp>
      <p:sp>
        <p:nvSpPr>
          <p:cNvPr id="55" name="object 76">
            <a:extLst>
              <a:ext uri="{FF2B5EF4-FFF2-40B4-BE49-F238E27FC236}">
                <a16:creationId xmlns:a16="http://schemas.microsoft.com/office/drawing/2014/main" id="{746B048D-F3EA-E595-6EAF-D4A2CCA2977E}"/>
              </a:ext>
            </a:extLst>
          </p:cNvPr>
          <p:cNvSpPr txBox="1"/>
          <p:nvPr/>
        </p:nvSpPr>
        <p:spPr>
          <a:xfrm>
            <a:off x="2671568" y="5806273"/>
            <a:ext cx="8769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5" dirty="0">
                <a:solidFill>
                  <a:srgbClr val="231F20"/>
                </a:solidFill>
                <a:latin typeface="A-OTF UD Shin Go Pr6 DB"/>
                <a:cs typeface="A-OTF UD Shin Go Pr6 M"/>
              </a:rPr>
              <a:t>循環ポンプユニット</a:t>
            </a:r>
            <a:endParaRPr sz="800" dirty="0">
              <a:latin typeface="A-OTF UD Shin Go Pr6 DB"/>
              <a:cs typeface="A-OTF UD Shin Go Pr6 M"/>
            </a:endParaRPr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id="{F3D1DAA9-BFD3-9831-BEA8-979586CF11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909"/>
          <a:stretch>
            <a:fillRect/>
          </a:stretch>
        </p:blipFill>
        <p:spPr>
          <a:xfrm>
            <a:off x="834740" y="6087850"/>
            <a:ext cx="1143001" cy="937949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34709661-9B2E-68B2-F0AF-A76C29D9361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6" t="6860" r="22885" b="17918"/>
          <a:stretch>
            <a:fillRect/>
          </a:stretch>
        </p:blipFill>
        <p:spPr>
          <a:xfrm>
            <a:off x="2659053" y="6119814"/>
            <a:ext cx="1032206" cy="919766"/>
          </a:xfrm>
          <a:prstGeom prst="rect">
            <a:avLst/>
          </a:prstGeom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FE2FEC94-C95B-8C25-AC56-4141EF2D3C9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384" y="5332252"/>
            <a:ext cx="917048" cy="977139"/>
          </a:xfrm>
          <a:prstGeom prst="rect">
            <a:avLst/>
          </a:prstGeom>
        </p:spPr>
      </p:pic>
      <p:sp>
        <p:nvSpPr>
          <p:cNvPr id="62" name="object 163">
            <a:extLst>
              <a:ext uri="{FF2B5EF4-FFF2-40B4-BE49-F238E27FC236}">
                <a16:creationId xmlns:a16="http://schemas.microsoft.com/office/drawing/2014/main" id="{ED066F82-1F1A-FA33-C60F-274190A49CDD}"/>
              </a:ext>
            </a:extLst>
          </p:cNvPr>
          <p:cNvSpPr txBox="1"/>
          <p:nvPr/>
        </p:nvSpPr>
        <p:spPr>
          <a:xfrm>
            <a:off x="4537896" y="5723577"/>
            <a:ext cx="29210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231F20"/>
                </a:solidFill>
                <a:latin typeface="A-OTF Shin Go Pro DB"/>
                <a:cs typeface="A-OTF UD Shin Go Pr6 M"/>
              </a:rPr>
              <a:t>据置台</a:t>
            </a:r>
            <a:endParaRPr sz="700" dirty="0">
              <a:latin typeface="A-OTF Shin Go Pro DB"/>
              <a:cs typeface="A-OTF UD Shin Go Pr6 M"/>
            </a:endParaRPr>
          </a:p>
        </p:txBody>
      </p:sp>
      <p:sp>
        <p:nvSpPr>
          <p:cNvPr id="63" name="object 164">
            <a:extLst>
              <a:ext uri="{FF2B5EF4-FFF2-40B4-BE49-F238E27FC236}">
                <a16:creationId xmlns:a16="http://schemas.microsoft.com/office/drawing/2014/main" id="{6D4E3FE6-EB43-0D54-218C-CA8EA0DE4192}"/>
              </a:ext>
            </a:extLst>
          </p:cNvPr>
          <p:cNvSpPr txBox="1"/>
          <p:nvPr/>
        </p:nvSpPr>
        <p:spPr>
          <a:xfrm>
            <a:off x="4389878" y="5830257"/>
            <a:ext cx="58864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A-OTF Shin Go Pro DB"/>
                <a:cs typeface="A-OTF UD Shin Go Pr6 M"/>
              </a:rPr>
              <a:t>ERS-</a:t>
            </a:r>
            <a:r>
              <a:rPr sz="900" spc="-10" dirty="0">
                <a:solidFill>
                  <a:srgbClr val="231F20"/>
                </a:solidFill>
                <a:latin typeface="A-OTF Shin Go Pro DB"/>
                <a:cs typeface="A-OTF UD Shin Go Pr6 M"/>
              </a:rPr>
              <a:t>SDN120</a:t>
            </a:r>
            <a:endParaRPr sz="900" dirty="0">
              <a:latin typeface="A-OTF Shin Go Pro DB"/>
              <a:cs typeface="A-OTF UD Shin Go Pr6 M"/>
            </a:endParaRPr>
          </a:p>
        </p:txBody>
      </p:sp>
      <p:sp>
        <p:nvSpPr>
          <p:cNvPr id="64" name="object 166">
            <a:extLst>
              <a:ext uri="{FF2B5EF4-FFF2-40B4-BE49-F238E27FC236}">
                <a16:creationId xmlns:a16="http://schemas.microsoft.com/office/drawing/2014/main" id="{E0C74EF4-5047-C189-1BA8-1070DA705337}"/>
              </a:ext>
            </a:extLst>
          </p:cNvPr>
          <p:cNvSpPr txBox="1"/>
          <p:nvPr/>
        </p:nvSpPr>
        <p:spPr>
          <a:xfrm>
            <a:off x="4216014" y="6953439"/>
            <a:ext cx="1303084" cy="192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700"/>
              </a:lnSpc>
              <a:spcBef>
                <a:spcPts val="110"/>
              </a:spcBef>
            </a:pPr>
            <a:r>
              <a:rPr sz="650" spc="-105" dirty="0">
                <a:solidFill>
                  <a:srgbClr val="231F20"/>
                </a:solidFill>
                <a:latin typeface="A-OTF Gothic BBB Pro"/>
                <a:cs typeface="A-OTF Gothic BBB Pro"/>
              </a:rPr>
              <a:t>※ベストーパーツ</a:t>
            </a:r>
            <a:endParaRPr sz="650" dirty="0">
              <a:latin typeface="A-OTF Gothic BBB Pro"/>
              <a:cs typeface="A-OTF Gothic BBB Pro"/>
            </a:endParaRPr>
          </a:p>
          <a:p>
            <a:pPr marL="31750">
              <a:lnSpc>
                <a:spcPts val="700"/>
              </a:lnSpc>
            </a:pPr>
            <a:r>
              <a:rPr sz="600" spc="-75" dirty="0">
                <a:solidFill>
                  <a:srgbClr val="231F20"/>
                </a:solidFill>
                <a:latin typeface="A-OTF Gothic BBB Pro"/>
                <a:cs typeface="A-OTF Gothic BBB Pro"/>
              </a:rPr>
              <a:t>（</a:t>
            </a:r>
            <a:r>
              <a:rPr sz="600" dirty="0">
                <a:solidFill>
                  <a:srgbClr val="231F20"/>
                </a:solidFill>
                <a:latin typeface="A-OTF Gothic BBB Pro"/>
                <a:cs typeface="A-OTF Gothic BBB Pro"/>
              </a:rPr>
              <a:t>コロナ推奨品</a:t>
            </a:r>
            <a:r>
              <a:rPr sz="600" spc="-35" dirty="0">
                <a:solidFill>
                  <a:srgbClr val="231F20"/>
                </a:solidFill>
                <a:latin typeface="A-OTF Gothic BBB Pro"/>
                <a:cs typeface="A-OTF Gothic BBB Pro"/>
              </a:rPr>
              <a:t> 市場調達部材</a:t>
            </a:r>
            <a:r>
              <a:rPr sz="600" spc="-50" dirty="0">
                <a:solidFill>
                  <a:srgbClr val="231F20"/>
                </a:solidFill>
                <a:latin typeface="A-OTF Gothic BBB Pro"/>
                <a:cs typeface="A-OTF Gothic BBB Pro"/>
              </a:rPr>
              <a:t>）</a:t>
            </a:r>
            <a:endParaRPr sz="600" dirty="0">
              <a:latin typeface="A-OTF Gothic BBB Pro"/>
              <a:cs typeface="A-OTF Gothic BBB Pro"/>
            </a:endParaRPr>
          </a:p>
        </p:txBody>
      </p:sp>
      <p:pic>
        <p:nvPicPr>
          <p:cNvPr id="69" name="図 68">
            <a:extLst>
              <a:ext uri="{FF2B5EF4-FFF2-40B4-BE49-F238E27FC236}">
                <a16:creationId xmlns:a16="http://schemas.microsoft.com/office/drawing/2014/main" id="{AB0802E9-E42E-6655-689A-28854099F5D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377" y="6232746"/>
            <a:ext cx="1005879" cy="734161"/>
          </a:xfrm>
          <a:prstGeom prst="rect">
            <a:avLst/>
          </a:prstGeom>
        </p:spPr>
      </p:pic>
      <p:sp>
        <p:nvSpPr>
          <p:cNvPr id="67" name="楕円 66">
            <a:extLst>
              <a:ext uri="{FF2B5EF4-FFF2-40B4-BE49-F238E27FC236}">
                <a16:creationId xmlns:a16="http://schemas.microsoft.com/office/drawing/2014/main" id="{DF956D56-6133-4C98-7BDA-F0CA5C8C7B48}"/>
              </a:ext>
            </a:extLst>
          </p:cNvPr>
          <p:cNvSpPr/>
          <p:nvPr/>
        </p:nvSpPr>
        <p:spPr>
          <a:xfrm>
            <a:off x="4610100" y="6331668"/>
            <a:ext cx="161524" cy="1615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object 166">
            <a:extLst>
              <a:ext uri="{FF2B5EF4-FFF2-40B4-BE49-F238E27FC236}">
                <a16:creationId xmlns:a16="http://schemas.microsoft.com/office/drawing/2014/main" id="{8444CCD2-A6A5-DDA3-CC69-B97D923E9579}"/>
              </a:ext>
            </a:extLst>
          </p:cNvPr>
          <p:cNvSpPr txBox="1"/>
          <p:nvPr/>
        </p:nvSpPr>
        <p:spPr>
          <a:xfrm>
            <a:off x="4548604" y="6305170"/>
            <a:ext cx="50192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22250" algn="ctr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231F20"/>
                </a:solidFill>
                <a:latin typeface="A-OTF UD Shin Go Pr6 DB"/>
                <a:cs typeface="A-OTF UD Shin Go Pr6 M"/>
              </a:rPr>
              <a:t>＋</a:t>
            </a:r>
            <a:endParaRPr sz="1200" dirty="0">
              <a:latin typeface="A-OTF UD Shin Go Pr6 DB"/>
              <a:cs typeface="A-OTF UD Shin Go Pr6 M"/>
            </a:endParaRPr>
          </a:p>
        </p:txBody>
      </p:sp>
      <p:pic>
        <p:nvPicPr>
          <p:cNvPr id="73" name="図 72">
            <a:extLst>
              <a:ext uri="{FF2B5EF4-FFF2-40B4-BE49-F238E27FC236}">
                <a16:creationId xmlns:a16="http://schemas.microsoft.com/office/drawing/2014/main" id="{AD7B6029-EED5-DB92-1C54-EA68C0AFBC3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294" y="4356100"/>
            <a:ext cx="7088178" cy="2970607"/>
          </a:xfrm>
          <a:prstGeom prst="rect">
            <a:avLst/>
          </a:prstGeom>
        </p:spPr>
      </p:pic>
      <p:pic>
        <p:nvPicPr>
          <p:cNvPr id="75" name="図 74">
            <a:extLst>
              <a:ext uri="{FF2B5EF4-FFF2-40B4-BE49-F238E27FC236}">
                <a16:creationId xmlns:a16="http://schemas.microsoft.com/office/drawing/2014/main" id="{C423E61B-F8A6-CD7B-FA14-EB062372BCE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92" y="7456755"/>
            <a:ext cx="6986283" cy="2691052"/>
          </a:xfrm>
          <a:prstGeom prst="rect">
            <a:avLst/>
          </a:prstGeom>
        </p:spPr>
      </p:pic>
      <p:sp>
        <p:nvSpPr>
          <p:cNvPr id="2" name="object 21">
            <a:extLst>
              <a:ext uri="{FF2B5EF4-FFF2-40B4-BE49-F238E27FC236}">
                <a16:creationId xmlns:a16="http://schemas.microsoft.com/office/drawing/2014/main" id="{18C81EB1-9C8F-DE0B-5D7C-1A1BB2975A2A}"/>
              </a:ext>
            </a:extLst>
          </p:cNvPr>
          <p:cNvSpPr txBox="1"/>
          <p:nvPr/>
        </p:nvSpPr>
        <p:spPr>
          <a:xfrm>
            <a:off x="10006871" y="1290311"/>
            <a:ext cx="763519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900" b="1" spc="-65" dirty="0">
                <a:solidFill>
                  <a:srgbClr val="231F20"/>
                </a:solidFill>
                <a:latin typeface="A-OTF UD Shin Go Pro DB"/>
                <a:cs typeface="A-OTF UD Shin Go Pro DB"/>
              </a:rPr>
              <a:t>室外ユニット</a:t>
            </a:r>
            <a:endParaRPr lang="en-US" altLang="ja-JP" sz="900" b="1" spc="-65" dirty="0">
              <a:solidFill>
                <a:srgbClr val="231F20"/>
              </a:solidFill>
              <a:latin typeface="A-OTF UD Shin Go Pro DB"/>
              <a:cs typeface="A-OTF UD Shin Go Pro DB"/>
            </a:endParaRPr>
          </a:p>
        </p:txBody>
      </p:sp>
      <p:pic>
        <p:nvPicPr>
          <p:cNvPr id="77" name="図 76">
            <a:extLst>
              <a:ext uri="{FF2B5EF4-FFF2-40B4-BE49-F238E27FC236}">
                <a16:creationId xmlns:a16="http://schemas.microsoft.com/office/drawing/2014/main" id="{BBD83096-5FDF-F96F-3E86-1242C5AE381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446" y="7527116"/>
            <a:ext cx="6808622" cy="2529066"/>
          </a:xfrm>
          <a:prstGeom prst="rect">
            <a:avLst/>
          </a:prstGeom>
        </p:spPr>
      </p:pic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DD31D4E4-610C-3B1C-1B4F-FB563C27B873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10830290" y="3014158"/>
            <a:ext cx="1773232" cy="3680"/>
          </a:xfrm>
          <a:prstGeom prst="line">
            <a:avLst/>
          </a:prstGeom>
          <a:ln w="381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D33DCD4C-64D8-3ACD-3A51-50092FABC59C}"/>
              </a:ext>
            </a:extLst>
          </p:cNvPr>
          <p:cNvCxnSpPr>
            <a:cxnSpLocks/>
          </p:cNvCxnSpPr>
          <p:nvPr/>
        </p:nvCxnSpPr>
        <p:spPr>
          <a:xfrm>
            <a:off x="10214162" y="3629240"/>
            <a:ext cx="2389360" cy="0"/>
          </a:xfrm>
          <a:prstGeom prst="line">
            <a:avLst/>
          </a:prstGeom>
          <a:ln w="381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bject 166">
            <a:extLst>
              <a:ext uri="{FF2B5EF4-FFF2-40B4-BE49-F238E27FC236}">
                <a16:creationId xmlns:a16="http://schemas.microsoft.com/office/drawing/2014/main" id="{857FEFCA-A19C-8EAD-1427-1052429C29DC}"/>
              </a:ext>
            </a:extLst>
          </p:cNvPr>
          <p:cNvSpPr txBox="1"/>
          <p:nvPr/>
        </p:nvSpPr>
        <p:spPr>
          <a:xfrm>
            <a:off x="4214593" y="6723075"/>
            <a:ext cx="1303084" cy="232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250" marR="379730" indent="-118110">
              <a:lnSpc>
                <a:spcPts val="900"/>
              </a:lnSpc>
            </a:pPr>
            <a:r>
              <a:rPr sz="900" dirty="0">
                <a:solidFill>
                  <a:srgbClr val="231F20"/>
                </a:solidFill>
                <a:latin typeface="A-OTF Shin Go Pro DB"/>
                <a:cs typeface="A-OTF UD Shin Go Pr6 M"/>
              </a:rPr>
              <a:t>7</a:t>
            </a:r>
            <a:r>
              <a:rPr sz="700" dirty="0">
                <a:solidFill>
                  <a:srgbClr val="231F20"/>
                </a:solidFill>
                <a:latin typeface="A-OTF Shin Go Pro DB"/>
                <a:cs typeface="A-OTF UD Shin Go Pr6 M"/>
              </a:rPr>
              <a:t>回路ヘッダー</a:t>
            </a:r>
            <a:r>
              <a:rPr sz="600" dirty="0">
                <a:solidFill>
                  <a:srgbClr val="231F20"/>
                </a:solidFill>
                <a:latin typeface="A-OTF Shin Go Pro DB"/>
                <a:cs typeface="A-OTF UD Shin Go Pr6 M"/>
              </a:rPr>
              <a:t> </a:t>
            </a:r>
            <a:r>
              <a:rPr sz="900" dirty="0">
                <a:solidFill>
                  <a:srgbClr val="231F20"/>
                </a:solidFill>
                <a:latin typeface="A-OTF Shin Go Pro DB"/>
                <a:cs typeface="A-OTF UD Shin Go Pr6 M"/>
              </a:rPr>
              <a:t>CH-6S</a:t>
            </a:r>
            <a:r>
              <a:rPr lang="en-US" sz="900" dirty="0">
                <a:solidFill>
                  <a:srgbClr val="231F20"/>
                </a:solidFill>
                <a:latin typeface="A-OTF Shin Go Pro DB"/>
                <a:cs typeface="A-OTF UD Shin Go Pr6 M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796960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63</Words>
  <Application>Microsoft Office PowerPoint</Application>
  <PresentationFormat>ユーザー設定</PresentationFormat>
  <Paragraphs>29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6" baseType="lpstr">
      <vt:lpstr>A-OTF Gothic BBB Pro</vt:lpstr>
      <vt:lpstr>A-OTF Gothic MB101 Pro M</vt:lpstr>
      <vt:lpstr>A-OTF Gothic MB101 Pro U</vt:lpstr>
      <vt:lpstr>A-OTF Shin Go Pro DB</vt:lpstr>
      <vt:lpstr>A-OTF Shin Go Pro M</vt:lpstr>
      <vt:lpstr>A-OTF Shin Go Pro R</vt:lpstr>
      <vt:lpstr>A-OTF Shin Go Pro U</vt:lpstr>
      <vt:lpstr>A-OTF UD Shin Go Pr6 DB</vt:lpstr>
      <vt:lpstr>A-OTF UD Shin Go Pr6 M</vt:lpstr>
      <vt:lpstr>A-OTF UD Shin Go Pro DB</vt:lpstr>
      <vt:lpstr>A-OTF UD Shin Go Pro M</vt:lpstr>
      <vt:lpstr>A-OTF UD Shin Go Pro R</vt:lpstr>
      <vt:lpstr>BIZ UDPゴシック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下絵_2025_エコ暖システム6プレゼンシート</dc:title>
  <dc:creator>Hallmaker</dc:creator>
  <cp:lastModifiedBy>Hallmaker</cp:lastModifiedBy>
  <cp:revision>19</cp:revision>
  <cp:lastPrinted>2025-09-30T02:36:02Z</cp:lastPrinted>
  <dcterms:created xsi:type="dcterms:W3CDTF">2025-09-29T02:20:29Z</dcterms:created>
  <dcterms:modified xsi:type="dcterms:W3CDTF">2025-09-30T02:39:22Z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2025-09-29T00:00:00Z</vt:filetime>
  </property>
  <property fmtid="{D5CDD505-2E9C-101B-9397-08002B2CF9AE}" pid="3" name="Creator">
    <vt:lpwstr>Adobe Illustrator 27.9 (Macintosh)</vt:lpwstr>
  </property>
  <property fmtid="{D5CDD505-2E9C-101B-9397-08002B2CF9AE}" pid="4" name="GTS_PDFXVersion">
    <vt:lpwstr>PDF/X-4</vt:lpwstr>
  </property>
  <property fmtid="{D5CDD505-2E9C-101B-9397-08002B2CF9AE}" pid="5" name="LastSaved">
    <vt:filetime>2025-09-29T00:00:00Z</vt:filetime>
  </property>
  <property fmtid="{D5CDD505-2E9C-101B-9397-08002B2CF9AE}" pid="6" name="Producer">
    <vt:lpwstr>Adobe PDF library 17.00</vt:lpwstr>
  </property>
</Properties>
</file>