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12801600" cy="9601200" type="A3"/>
  <p:notesSz cx="14295438"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E86"/>
    <a:srgbClr val="03A9AD"/>
    <a:srgbClr val="E9546B"/>
    <a:srgbClr val="869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100" d="100"/>
          <a:sy n="100"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4"/>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D904AB4-176D-4235-86DF-14B52C3FD553}" type="datetimeFigureOut">
              <a:rPr kumimoji="1" lang="ja-JP" altLang="en-US" smtClean="0"/>
              <a:t>2026/2/19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20C5E-47B9-45C3-8BA3-9EF25AD05AC5}" type="slidenum">
              <a:rPr kumimoji="1" lang="ja-JP" altLang="en-US" smtClean="0"/>
              <a:t>‹#›</a:t>
            </a:fld>
            <a:endParaRPr kumimoji="1" lang="ja-JP" altLang="en-US"/>
          </a:p>
        </p:txBody>
      </p:sp>
    </p:spTree>
    <p:extLst>
      <p:ext uri="{BB962C8B-B14F-4D97-AF65-F5344CB8AC3E}">
        <p14:creationId xmlns:p14="http://schemas.microsoft.com/office/powerpoint/2010/main" val="384085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904AB4-176D-4235-86DF-14B52C3FD553}" type="datetimeFigureOut">
              <a:rPr kumimoji="1" lang="ja-JP" altLang="en-US" smtClean="0"/>
              <a:t>2026/2/19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20C5E-47B9-45C3-8BA3-9EF25AD05AC5}" type="slidenum">
              <a:rPr kumimoji="1" lang="ja-JP" altLang="en-US" smtClean="0"/>
              <a:t>‹#›</a:t>
            </a:fld>
            <a:endParaRPr kumimoji="1" lang="ja-JP" altLang="en-US"/>
          </a:p>
        </p:txBody>
      </p:sp>
    </p:spTree>
    <p:extLst>
      <p:ext uri="{BB962C8B-B14F-4D97-AF65-F5344CB8AC3E}">
        <p14:creationId xmlns:p14="http://schemas.microsoft.com/office/powerpoint/2010/main" val="368859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7" y="511177"/>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2" y="511177"/>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904AB4-176D-4235-86DF-14B52C3FD553}" type="datetimeFigureOut">
              <a:rPr kumimoji="1" lang="ja-JP" altLang="en-US" smtClean="0"/>
              <a:t>2026/2/19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20C5E-47B9-45C3-8BA3-9EF25AD05AC5}" type="slidenum">
              <a:rPr kumimoji="1" lang="ja-JP" altLang="en-US" smtClean="0"/>
              <a:t>‹#›</a:t>
            </a:fld>
            <a:endParaRPr kumimoji="1" lang="ja-JP" altLang="en-US"/>
          </a:p>
        </p:txBody>
      </p:sp>
    </p:spTree>
    <p:extLst>
      <p:ext uri="{BB962C8B-B14F-4D97-AF65-F5344CB8AC3E}">
        <p14:creationId xmlns:p14="http://schemas.microsoft.com/office/powerpoint/2010/main" val="368768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904AB4-176D-4235-86DF-14B52C3FD553}" type="datetimeFigureOut">
              <a:rPr kumimoji="1" lang="ja-JP" altLang="en-US" smtClean="0"/>
              <a:t>2026/2/19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20C5E-47B9-45C3-8BA3-9EF25AD05AC5}" type="slidenum">
              <a:rPr kumimoji="1" lang="ja-JP" altLang="en-US" smtClean="0"/>
              <a:t>‹#›</a:t>
            </a:fld>
            <a:endParaRPr kumimoji="1" lang="ja-JP" altLang="en-US"/>
          </a:p>
        </p:txBody>
      </p:sp>
    </p:spTree>
    <p:extLst>
      <p:ext uri="{BB962C8B-B14F-4D97-AF65-F5344CB8AC3E}">
        <p14:creationId xmlns:p14="http://schemas.microsoft.com/office/powerpoint/2010/main" val="217009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904AB4-176D-4235-86DF-14B52C3FD553}" type="datetimeFigureOut">
              <a:rPr kumimoji="1" lang="ja-JP" altLang="en-US" smtClean="0"/>
              <a:t>2026/2/19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20C5E-47B9-45C3-8BA3-9EF25AD05AC5}" type="slidenum">
              <a:rPr kumimoji="1" lang="ja-JP" altLang="en-US" smtClean="0"/>
              <a:t>‹#›</a:t>
            </a:fld>
            <a:endParaRPr kumimoji="1" lang="ja-JP" altLang="en-US"/>
          </a:p>
        </p:txBody>
      </p:sp>
    </p:spTree>
    <p:extLst>
      <p:ext uri="{BB962C8B-B14F-4D97-AF65-F5344CB8AC3E}">
        <p14:creationId xmlns:p14="http://schemas.microsoft.com/office/powerpoint/2010/main" val="320843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6"/>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6"/>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904AB4-176D-4235-86DF-14B52C3FD553}" type="datetimeFigureOut">
              <a:rPr kumimoji="1" lang="ja-JP" altLang="en-US" smtClean="0"/>
              <a:t>2026/2/19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220C5E-47B9-45C3-8BA3-9EF25AD05AC5}" type="slidenum">
              <a:rPr kumimoji="1" lang="ja-JP" altLang="en-US" smtClean="0"/>
              <a:t>‹#›</a:t>
            </a:fld>
            <a:endParaRPr kumimoji="1" lang="ja-JP" altLang="en-US"/>
          </a:p>
        </p:txBody>
      </p:sp>
    </p:spTree>
    <p:extLst>
      <p:ext uri="{BB962C8B-B14F-4D97-AF65-F5344CB8AC3E}">
        <p14:creationId xmlns:p14="http://schemas.microsoft.com/office/powerpoint/2010/main" val="241771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80" y="2353630"/>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80" y="3507107"/>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2" y="2353630"/>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7"/>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D904AB4-176D-4235-86DF-14B52C3FD553}" type="datetimeFigureOut">
              <a:rPr kumimoji="1" lang="ja-JP" altLang="en-US" smtClean="0"/>
              <a:t>2026/2/19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220C5E-47B9-45C3-8BA3-9EF25AD05AC5}" type="slidenum">
              <a:rPr kumimoji="1" lang="ja-JP" altLang="en-US" smtClean="0"/>
              <a:t>‹#›</a:t>
            </a:fld>
            <a:endParaRPr kumimoji="1" lang="ja-JP" altLang="en-US"/>
          </a:p>
        </p:txBody>
      </p:sp>
    </p:spTree>
    <p:extLst>
      <p:ext uri="{BB962C8B-B14F-4D97-AF65-F5344CB8AC3E}">
        <p14:creationId xmlns:p14="http://schemas.microsoft.com/office/powerpoint/2010/main" val="132072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D904AB4-176D-4235-86DF-14B52C3FD553}" type="datetimeFigureOut">
              <a:rPr kumimoji="1" lang="ja-JP" altLang="en-US" smtClean="0"/>
              <a:t>2026/2/19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220C5E-47B9-45C3-8BA3-9EF25AD05AC5}" type="slidenum">
              <a:rPr kumimoji="1" lang="ja-JP" altLang="en-US" smtClean="0"/>
              <a:t>‹#›</a:t>
            </a:fld>
            <a:endParaRPr kumimoji="1" lang="ja-JP" altLang="en-US"/>
          </a:p>
        </p:txBody>
      </p:sp>
    </p:spTree>
    <p:extLst>
      <p:ext uri="{BB962C8B-B14F-4D97-AF65-F5344CB8AC3E}">
        <p14:creationId xmlns:p14="http://schemas.microsoft.com/office/powerpoint/2010/main" val="49688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04AB4-176D-4235-86DF-14B52C3FD553}" type="datetimeFigureOut">
              <a:rPr kumimoji="1" lang="ja-JP" altLang="en-US" smtClean="0"/>
              <a:t>2026/2/19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220C5E-47B9-45C3-8BA3-9EF25AD05AC5}" type="slidenum">
              <a:rPr kumimoji="1" lang="ja-JP" altLang="en-US" smtClean="0"/>
              <a:t>‹#›</a:t>
            </a:fld>
            <a:endParaRPr kumimoji="1" lang="ja-JP" altLang="en-US"/>
          </a:p>
        </p:txBody>
      </p:sp>
    </p:spTree>
    <p:extLst>
      <p:ext uri="{BB962C8B-B14F-4D97-AF65-F5344CB8AC3E}">
        <p14:creationId xmlns:p14="http://schemas.microsoft.com/office/powerpoint/2010/main" val="257506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9"/>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904AB4-176D-4235-86DF-14B52C3FD553}" type="datetimeFigureOut">
              <a:rPr kumimoji="1" lang="ja-JP" altLang="en-US" smtClean="0"/>
              <a:t>2026/2/19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220C5E-47B9-45C3-8BA3-9EF25AD05AC5}" type="slidenum">
              <a:rPr kumimoji="1" lang="ja-JP" altLang="en-US" smtClean="0"/>
              <a:t>‹#›</a:t>
            </a:fld>
            <a:endParaRPr kumimoji="1" lang="ja-JP" altLang="en-US"/>
          </a:p>
        </p:txBody>
      </p:sp>
    </p:spTree>
    <p:extLst>
      <p:ext uri="{BB962C8B-B14F-4D97-AF65-F5344CB8AC3E}">
        <p14:creationId xmlns:p14="http://schemas.microsoft.com/office/powerpoint/2010/main" val="43216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9"/>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904AB4-176D-4235-86DF-14B52C3FD553}" type="datetimeFigureOut">
              <a:rPr kumimoji="1" lang="ja-JP" altLang="en-US" smtClean="0"/>
              <a:t>2026/2/19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220C5E-47B9-45C3-8BA3-9EF25AD05AC5}" type="slidenum">
              <a:rPr kumimoji="1" lang="ja-JP" altLang="en-US" smtClean="0"/>
              <a:t>‹#›</a:t>
            </a:fld>
            <a:endParaRPr kumimoji="1" lang="ja-JP" altLang="en-US"/>
          </a:p>
        </p:txBody>
      </p:sp>
    </p:spTree>
    <p:extLst>
      <p:ext uri="{BB962C8B-B14F-4D97-AF65-F5344CB8AC3E}">
        <p14:creationId xmlns:p14="http://schemas.microsoft.com/office/powerpoint/2010/main" val="77364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6"/>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7D904AB4-176D-4235-86DF-14B52C3FD553}" type="datetimeFigureOut">
              <a:rPr kumimoji="1" lang="ja-JP" altLang="en-US" smtClean="0"/>
              <a:t>2026/2/19</a:t>
            </a:fld>
            <a:endParaRPr kumimoji="1" lang="ja-JP" altLang="en-US"/>
          </a:p>
        </p:txBody>
      </p:sp>
      <p:sp>
        <p:nvSpPr>
          <p:cNvPr id="5" name="Footer Placeholder 4"/>
          <p:cNvSpPr>
            <a:spLocks noGrp="1"/>
          </p:cNvSpPr>
          <p:nvPr>
            <p:ph type="ftr" sz="quarter" idx="3"/>
          </p:nvPr>
        </p:nvSpPr>
        <p:spPr>
          <a:xfrm>
            <a:off x="4240530"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8C220C5E-47B9-45C3-8BA3-9EF25AD05AC5}" type="slidenum">
              <a:rPr kumimoji="1" lang="ja-JP" altLang="en-US" smtClean="0"/>
              <a:t>‹#›</a:t>
            </a:fld>
            <a:endParaRPr kumimoji="1" lang="ja-JP" altLang="en-US"/>
          </a:p>
        </p:txBody>
      </p:sp>
    </p:spTree>
    <p:extLst>
      <p:ext uri="{BB962C8B-B14F-4D97-AF65-F5344CB8AC3E}">
        <p14:creationId xmlns:p14="http://schemas.microsoft.com/office/powerpoint/2010/main" val="852672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0B07A-3E95-1D35-7621-DBB7E54E4819}"/>
            </a:ext>
          </a:extLst>
        </p:cNvPr>
        <p:cNvGrpSpPr/>
        <p:nvPr/>
      </p:nvGrpSpPr>
      <p:grpSpPr>
        <a:xfrm>
          <a:off x="0" y="0"/>
          <a:ext cx="0" cy="0"/>
          <a:chOff x="0" y="0"/>
          <a:chExt cx="0" cy="0"/>
        </a:xfrm>
      </p:grpSpPr>
      <p:pic>
        <p:nvPicPr>
          <p:cNvPr id="110" name="図 109" descr="屋内, 器具, 男, 犬 が含まれている画像&#10;&#10;AI 生成コンテンツは誤りを含む可能性があります。">
            <a:extLst>
              <a:ext uri="{FF2B5EF4-FFF2-40B4-BE49-F238E27FC236}">
                <a16:creationId xmlns:a16="http://schemas.microsoft.com/office/drawing/2014/main" id="{F09FB1BC-B663-A4B5-6EC9-C1D0012A63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1426" y="5907117"/>
            <a:ext cx="3264117" cy="2677391"/>
          </a:xfrm>
          <a:prstGeom prst="rect">
            <a:avLst/>
          </a:prstGeom>
        </p:spPr>
      </p:pic>
      <p:sp>
        <p:nvSpPr>
          <p:cNvPr id="19" name="四角形: 角を丸くする 18">
            <a:extLst>
              <a:ext uri="{FF2B5EF4-FFF2-40B4-BE49-F238E27FC236}">
                <a16:creationId xmlns:a16="http://schemas.microsoft.com/office/drawing/2014/main" id="{9F9FC43B-6094-0692-C689-02BEFEDA50A5}"/>
              </a:ext>
            </a:extLst>
          </p:cNvPr>
          <p:cNvSpPr/>
          <p:nvPr/>
        </p:nvSpPr>
        <p:spPr>
          <a:xfrm>
            <a:off x="8760823" y="6063891"/>
            <a:ext cx="714103" cy="3725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259CAC0-D513-C0E9-EE34-305DEE6AE667}"/>
              </a:ext>
            </a:extLst>
          </p:cNvPr>
          <p:cNvSpPr/>
          <p:nvPr/>
        </p:nvSpPr>
        <p:spPr>
          <a:xfrm>
            <a:off x="6761761" y="4629684"/>
            <a:ext cx="5972921" cy="497090"/>
          </a:xfrm>
          <a:prstGeom prst="rect">
            <a:avLst/>
          </a:prstGeom>
          <a:solidFill>
            <a:srgbClr val="2C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4D5A32EB-E416-3375-7BE9-F47750933E8F}"/>
              </a:ext>
            </a:extLst>
          </p:cNvPr>
          <p:cNvSpPr/>
          <p:nvPr/>
        </p:nvSpPr>
        <p:spPr>
          <a:xfrm>
            <a:off x="-11029" y="4630934"/>
            <a:ext cx="6651678" cy="497090"/>
          </a:xfrm>
          <a:prstGeom prst="rect">
            <a:avLst/>
          </a:prstGeom>
          <a:solidFill>
            <a:srgbClr val="2C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64481E2-D7AF-B357-606F-74FF7C968A1B}"/>
              </a:ext>
            </a:extLst>
          </p:cNvPr>
          <p:cNvSpPr/>
          <p:nvPr/>
        </p:nvSpPr>
        <p:spPr>
          <a:xfrm>
            <a:off x="6761762" y="821402"/>
            <a:ext cx="5972921" cy="497090"/>
          </a:xfrm>
          <a:prstGeom prst="rect">
            <a:avLst/>
          </a:prstGeom>
          <a:solidFill>
            <a:srgbClr val="2C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a:extLst>
              <a:ext uri="{FF2B5EF4-FFF2-40B4-BE49-F238E27FC236}">
                <a16:creationId xmlns:a16="http://schemas.microsoft.com/office/drawing/2014/main" id="{4A4DB5E8-D372-EB02-6F60-A03FCEF3757E}"/>
              </a:ext>
            </a:extLst>
          </p:cNvPr>
          <p:cNvPicPr>
            <a:picLocks noChangeAspect="1"/>
          </p:cNvPicPr>
          <p:nvPr/>
        </p:nvPicPr>
        <p:blipFill>
          <a:blip r:embed="rId3"/>
          <a:srcRect l="7899" t="12826" r="22873" b="16565"/>
          <a:stretch>
            <a:fillRect/>
          </a:stretch>
        </p:blipFill>
        <p:spPr>
          <a:xfrm>
            <a:off x="-543" y="825740"/>
            <a:ext cx="6641192" cy="3763135"/>
          </a:xfrm>
          <a:prstGeom prst="rect">
            <a:avLst/>
          </a:prstGeom>
        </p:spPr>
      </p:pic>
      <p:pic>
        <p:nvPicPr>
          <p:cNvPr id="10" name="図 9">
            <a:extLst>
              <a:ext uri="{FF2B5EF4-FFF2-40B4-BE49-F238E27FC236}">
                <a16:creationId xmlns:a16="http://schemas.microsoft.com/office/drawing/2014/main" id="{9A407773-88D1-9D79-E5AF-D29AD1066B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082" y="141945"/>
            <a:ext cx="2020694" cy="485157"/>
          </a:xfrm>
          <a:prstGeom prst="rect">
            <a:avLst/>
          </a:prstGeom>
        </p:spPr>
      </p:pic>
      <p:sp>
        <p:nvSpPr>
          <p:cNvPr id="11" name="テキスト ボックス 10">
            <a:extLst>
              <a:ext uri="{FF2B5EF4-FFF2-40B4-BE49-F238E27FC236}">
                <a16:creationId xmlns:a16="http://schemas.microsoft.com/office/drawing/2014/main" id="{99EE9736-883F-2A16-E1D3-D9A2E50B4FC3}"/>
              </a:ext>
            </a:extLst>
          </p:cNvPr>
          <p:cNvSpPr txBox="1"/>
          <p:nvPr/>
        </p:nvSpPr>
        <p:spPr>
          <a:xfrm>
            <a:off x="3433425" y="254951"/>
            <a:ext cx="1620957" cy="338554"/>
          </a:xfrm>
          <a:prstGeom prst="rect">
            <a:avLst/>
          </a:prstGeom>
          <a:noFill/>
        </p:spPr>
        <p:txBody>
          <a:bodyPr wrap="none" rtlCol="0">
            <a:spAutoFit/>
          </a:bodyPr>
          <a:lstStyle/>
          <a:p>
            <a:r>
              <a:rPr lang="ja-JP" altLang="en-US" sz="1600" b="1" dirty="0">
                <a:latin typeface="+mn-ea"/>
              </a:rPr>
              <a:t>衣類乾燥除湿機</a:t>
            </a:r>
          </a:p>
        </p:txBody>
      </p:sp>
      <p:sp>
        <p:nvSpPr>
          <p:cNvPr id="17" name="テキスト ボックス 16">
            <a:extLst>
              <a:ext uri="{FF2B5EF4-FFF2-40B4-BE49-F238E27FC236}">
                <a16:creationId xmlns:a16="http://schemas.microsoft.com/office/drawing/2014/main" id="{94442CF9-6C18-3A23-4F7E-BC261E48534F}"/>
              </a:ext>
            </a:extLst>
          </p:cNvPr>
          <p:cNvSpPr txBox="1"/>
          <p:nvPr/>
        </p:nvSpPr>
        <p:spPr>
          <a:xfrm>
            <a:off x="2429268" y="259578"/>
            <a:ext cx="1005403" cy="338554"/>
          </a:xfrm>
          <a:prstGeom prst="rect">
            <a:avLst/>
          </a:prstGeom>
          <a:noFill/>
        </p:spPr>
        <p:txBody>
          <a:bodyPr wrap="none" rtlCol="0">
            <a:spAutoFit/>
          </a:bodyPr>
          <a:lstStyle/>
          <a:p>
            <a:r>
              <a:rPr lang="ja-JP" altLang="en-US" sz="1600" b="1" dirty="0">
                <a:latin typeface="+mn-ea"/>
              </a:rPr>
              <a:t>壁掛け形</a:t>
            </a:r>
          </a:p>
        </p:txBody>
      </p:sp>
      <p:pic>
        <p:nvPicPr>
          <p:cNvPr id="6" name="図 5" descr="屋内, 座る, モニター, テーブル が含まれている画像&#10;&#10;AI 生成コンテンツは誤りを含む可能性があります。">
            <a:extLst>
              <a:ext uri="{FF2B5EF4-FFF2-40B4-BE49-F238E27FC236}">
                <a16:creationId xmlns:a16="http://schemas.microsoft.com/office/drawing/2014/main" id="{E32EF5F7-6000-3F53-853A-4E4CB72B70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5926" y="2201275"/>
            <a:ext cx="2888927" cy="1625021"/>
          </a:xfrm>
          <a:prstGeom prst="rect">
            <a:avLst/>
          </a:prstGeom>
        </p:spPr>
      </p:pic>
      <p:pic>
        <p:nvPicPr>
          <p:cNvPr id="22" name="図 21" descr="屋内, 吊るす, ラック, タオル が含まれている画像&#10;&#10;AI 生成コンテンツは誤りを含む可能性があります。">
            <a:extLst>
              <a:ext uri="{FF2B5EF4-FFF2-40B4-BE49-F238E27FC236}">
                <a16:creationId xmlns:a16="http://schemas.microsoft.com/office/drawing/2014/main" id="{15BD8416-F2A7-B0EA-B0BB-56CE6770EC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05" y="5197836"/>
            <a:ext cx="3911900" cy="2080199"/>
          </a:xfrm>
          <a:prstGeom prst="rect">
            <a:avLst/>
          </a:prstGeom>
        </p:spPr>
      </p:pic>
      <p:sp>
        <p:nvSpPr>
          <p:cNvPr id="28" name="テキスト ボックス 27">
            <a:extLst>
              <a:ext uri="{FF2B5EF4-FFF2-40B4-BE49-F238E27FC236}">
                <a16:creationId xmlns:a16="http://schemas.microsoft.com/office/drawing/2014/main" id="{8E907F29-99FF-DD7D-415C-301E7E2F6C69}"/>
              </a:ext>
            </a:extLst>
          </p:cNvPr>
          <p:cNvSpPr txBox="1"/>
          <p:nvPr/>
        </p:nvSpPr>
        <p:spPr>
          <a:xfrm>
            <a:off x="3036015" y="1378180"/>
            <a:ext cx="1595309" cy="261610"/>
          </a:xfrm>
          <a:prstGeom prst="rect">
            <a:avLst/>
          </a:prstGeom>
          <a:noFill/>
        </p:spPr>
        <p:txBody>
          <a:bodyPr wrap="none" rtlCol="0">
            <a:spAutoFit/>
          </a:bodyPr>
          <a:lstStyle/>
          <a:p>
            <a:r>
              <a:rPr lang="ja-JP" altLang="en-US" sz="1100" b="1" u="sng" dirty="0">
                <a:solidFill>
                  <a:schemeClr val="bg1"/>
                </a:solidFill>
                <a:latin typeface="+mn-ea"/>
              </a:rPr>
              <a:t>壁掛け衣類乾燥除湿機</a:t>
            </a:r>
          </a:p>
        </p:txBody>
      </p:sp>
      <p:sp>
        <p:nvSpPr>
          <p:cNvPr id="29" name="テキスト ボックス 28">
            <a:extLst>
              <a:ext uri="{FF2B5EF4-FFF2-40B4-BE49-F238E27FC236}">
                <a16:creationId xmlns:a16="http://schemas.microsoft.com/office/drawing/2014/main" id="{FBC2C806-25D5-F5E2-8BAD-83C645E6973C}"/>
              </a:ext>
            </a:extLst>
          </p:cNvPr>
          <p:cNvSpPr txBox="1"/>
          <p:nvPr/>
        </p:nvSpPr>
        <p:spPr>
          <a:xfrm>
            <a:off x="2975432" y="3815488"/>
            <a:ext cx="3147015" cy="615553"/>
          </a:xfrm>
          <a:prstGeom prst="rect">
            <a:avLst/>
          </a:prstGeom>
          <a:noFill/>
        </p:spPr>
        <p:txBody>
          <a:bodyPr wrap="none" rtlCol="0">
            <a:spAutoFit/>
          </a:bodyPr>
          <a:lstStyle/>
          <a:p>
            <a:r>
              <a:rPr lang="en-US" altLang="ja-JP" b="1" dirty="0">
                <a:solidFill>
                  <a:schemeClr val="bg1"/>
                </a:solidFill>
                <a:latin typeface="+mn-ea"/>
              </a:rPr>
              <a:t>KD-Z90A </a:t>
            </a:r>
            <a:r>
              <a:rPr lang="en-US" altLang="ja-JP" sz="1200" b="1" dirty="0">
                <a:solidFill>
                  <a:schemeClr val="bg1"/>
                </a:solidFill>
                <a:latin typeface="+mn-ea"/>
              </a:rPr>
              <a:t>(W)</a:t>
            </a:r>
          </a:p>
          <a:p>
            <a:r>
              <a:rPr lang="ja-JP" altLang="en-US" sz="1050" b="1" dirty="0">
                <a:solidFill>
                  <a:schemeClr val="bg1"/>
                </a:solidFill>
                <a:latin typeface="+mn-ea"/>
              </a:rPr>
              <a:t>希望小売価格</a:t>
            </a:r>
            <a:r>
              <a:rPr lang="en-US" altLang="ja-JP" sz="1600" b="1" dirty="0">
                <a:solidFill>
                  <a:schemeClr val="bg1"/>
                </a:solidFill>
                <a:latin typeface="+mn-ea"/>
              </a:rPr>
              <a:t>107,800</a:t>
            </a:r>
            <a:r>
              <a:rPr lang="ja-JP" altLang="en-US" sz="1100" b="1" dirty="0">
                <a:solidFill>
                  <a:schemeClr val="bg1"/>
                </a:solidFill>
                <a:latin typeface="+mn-ea"/>
              </a:rPr>
              <a:t>円</a:t>
            </a:r>
            <a:r>
              <a:rPr lang="ja-JP" altLang="en-US" sz="1200" b="1" dirty="0">
                <a:solidFill>
                  <a:schemeClr val="bg1"/>
                </a:solidFill>
                <a:latin typeface="+mn-ea"/>
              </a:rPr>
              <a:t>（税抜</a:t>
            </a:r>
            <a:r>
              <a:rPr lang="en-US" altLang="ja-JP" sz="1200" b="1" dirty="0">
                <a:solidFill>
                  <a:schemeClr val="bg1"/>
                </a:solidFill>
                <a:latin typeface="+mn-ea"/>
              </a:rPr>
              <a:t>98,000</a:t>
            </a:r>
            <a:r>
              <a:rPr lang="ja-JP" altLang="en-US" sz="1200" b="1" dirty="0">
                <a:solidFill>
                  <a:schemeClr val="bg1"/>
                </a:solidFill>
                <a:latin typeface="+mn-ea"/>
              </a:rPr>
              <a:t>円）</a:t>
            </a:r>
            <a:endParaRPr lang="en-US" altLang="ja-JP" sz="1600" b="1" dirty="0">
              <a:solidFill>
                <a:schemeClr val="bg1"/>
              </a:solidFill>
              <a:latin typeface="+mn-ea"/>
            </a:endParaRPr>
          </a:p>
        </p:txBody>
      </p:sp>
      <p:pic>
        <p:nvPicPr>
          <p:cNvPr id="32" name="図 31" descr="白黒の写真にテキストが書いてある｜｜｜ｐ&#10;&#10;AI 生成コンテンツは誤りを含む可能性があります。">
            <a:extLst>
              <a:ext uri="{FF2B5EF4-FFF2-40B4-BE49-F238E27FC236}">
                <a16:creationId xmlns:a16="http://schemas.microsoft.com/office/drawing/2014/main" id="{91720C74-CD1C-41DC-8499-9C8FDCE402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4609" y="2469680"/>
            <a:ext cx="474830" cy="1139676"/>
          </a:xfrm>
          <a:prstGeom prst="rect">
            <a:avLst/>
          </a:prstGeom>
        </p:spPr>
      </p:pic>
      <p:pic>
        <p:nvPicPr>
          <p:cNvPr id="38" name="図 37" descr="時計 が含まれている画像&#10;&#10;AI 生成コンテンツは誤りを含む可能性があります。">
            <a:extLst>
              <a:ext uri="{FF2B5EF4-FFF2-40B4-BE49-F238E27FC236}">
                <a16:creationId xmlns:a16="http://schemas.microsoft.com/office/drawing/2014/main" id="{F4CBFD3F-3075-1E46-BAC0-6AFACA834F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981" y="6708966"/>
            <a:ext cx="3046548" cy="425831"/>
          </a:xfrm>
          <a:prstGeom prst="rect">
            <a:avLst/>
          </a:prstGeom>
        </p:spPr>
      </p:pic>
      <p:sp>
        <p:nvSpPr>
          <p:cNvPr id="43" name="テキスト ボックス 42">
            <a:extLst>
              <a:ext uri="{FF2B5EF4-FFF2-40B4-BE49-F238E27FC236}">
                <a16:creationId xmlns:a16="http://schemas.microsoft.com/office/drawing/2014/main" id="{F6C8754F-16FF-CAF6-B322-E211D5F2717A}"/>
              </a:ext>
            </a:extLst>
          </p:cNvPr>
          <p:cNvSpPr txBox="1"/>
          <p:nvPr/>
        </p:nvSpPr>
        <p:spPr>
          <a:xfrm>
            <a:off x="6822898" y="232870"/>
            <a:ext cx="830677" cy="369332"/>
          </a:xfrm>
          <a:prstGeom prst="rect">
            <a:avLst/>
          </a:prstGeom>
          <a:noFill/>
        </p:spPr>
        <p:txBody>
          <a:bodyPr wrap="none" rtlCol="0">
            <a:spAutoFit/>
          </a:bodyPr>
          <a:lstStyle/>
          <a:p>
            <a:r>
              <a:rPr lang="en-US" altLang="ja-JP" sz="1400" b="1" dirty="0">
                <a:latin typeface="+mn-ea"/>
              </a:rPr>
              <a:t>1</a:t>
            </a:r>
            <a:r>
              <a:rPr lang="ja-JP" altLang="en-US" sz="1400" b="1" dirty="0">
                <a:latin typeface="+mn-ea"/>
              </a:rPr>
              <a:t>台</a:t>
            </a:r>
            <a:r>
              <a:rPr lang="en-US" altLang="ja-JP" b="1" dirty="0">
                <a:latin typeface="+mn-ea"/>
              </a:rPr>
              <a:t>4</a:t>
            </a:r>
            <a:r>
              <a:rPr lang="ja-JP" altLang="en-US" b="1" dirty="0">
                <a:latin typeface="+mn-ea"/>
              </a:rPr>
              <a:t>役</a:t>
            </a:r>
            <a:endParaRPr lang="ja-JP" altLang="en-US" sz="1400" b="1" dirty="0">
              <a:latin typeface="+mn-ea"/>
            </a:endParaRPr>
          </a:p>
        </p:txBody>
      </p:sp>
      <p:pic>
        <p:nvPicPr>
          <p:cNvPr id="52" name="図 51" descr="挿絵, 抽象, カップ が含まれている画像&#10;&#10;AI 生成コンテンツは誤りを含む可能性があります。">
            <a:extLst>
              <a:ext uri="{FF2B5EF4-FFF2-40B4-BE49-F238E27FC236}">
                <a16:creationId xmlns:a16="http://schemas.microsoft.com/office/drawing/2014/main" id="{FB649F93-C738-067B-2015-9B1735160C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2119" y="1617390"/>
            <a:ext cx="2438375" cy="684875"/>
          </a:xfrm>
          <a:prstGeom prst="rect">
            <a:avLst/>
          </a:prstGeom>
        </p:spPr>
      </p:pic>
      <p:pic>
        <p:nvPicPr>
          <p:cNvPr id="58" name="図 57" descr="テキスト&#10;&#10;AI 生成コンテンツは誤りを含む可能性があります。">
            <a:extLst>
              <a:ext uri="{FF2B5EF4-FFF2-40B4-BE49-F238E27FC236}">
                <a16:creationId xmlns:a16="http://schemas.microsoft.com/office/drawing/2014/main" id="{D08D7ADB-66F5-54CD-B7EC-0F9373844719}"/>
              </a:ext>
            </a:extLst>
          </p:cNvPr>
          <p:cNvPicPr>
            <a:picLocks noChangeAspect="1"/>
          </p:cNvPicPr>
          <p:nvPr/>
        </p:nvPicPr>
        <p:blipFill>
          <a:blip r:embed="rId10" cstate="print">
            <a:extLst>
              <a:ext uri="{28A0092B-C50C-407E-A947-70E740481C1C}">
                <a14:useLocalDpi xmlns:a14="http://schemas.microsoft.com/office/drawing/2010/main" val="0"/>
              </a:ext>
            </a:extLst>
          </a:blip>
          <a:srcRect b="37331"/>
          <a:stretch>
            <a:fillRect/>
          </a:stretch>
        </p:blipFill>
        <p:spPr>
          <a:xfrm>
            <a:off x="95223" y="917006"/>
            <a:ext cx="636725" cy="214232"/>
          </a:xfrm>
          <a:prstGeom prst="rect">
            <a:avLst/>
          </a:prstGeom>
        </p:spPr>
      </p:pic>
      <p:sp>
        <p:nvSpPr>
          <p:cNvPr id="60" name="テキスト ボックス 59">
            <a:extLst>
              <a:ext uri="{FF2B5EF4-FFF2-40B4-BE49-F238E27FC236}">
                <a16:creationId xmlns:a16="http://schemas.microsoft.com/office/drawing/2014/main" id="{BA7ACAAF-9D6E-C9EF-F7EF-2F3DDA0D91F8}"/>
              </a:ext>
            </a:extLst>
          </p:cNvPr>
          <p:cNvSpPr txBox="1"/>
          <p:nvPr/>
        </p:nvSpPr>
        <p:spPr>
          <a:xfrm>
            <a:off x="52767" y="1137953"/>
            <a:ext cx="808603" cy="184666"/>
          </a:xfrm>
          <a:prstGeom prst="rect">
            <a:avLst/>
          </a:prstGeom>
          <a:noFill/>
        </p:spPr>
        <p:txBody>
          <a:bodyPr wrap="square" rtlCol="0">
            <a:spAutoFit/>
          </a:bodyPr>
          <a:lstStyle/>
          <a:p>
            <a:r>
              <a:rPr lang="ja-JP" altLang="en-US" sz="600" dirty="0">
                <a:solidFill>
                  <a:schemeClr val="bg1"/>
                </a:solidFill>
                <a:latin typeface="+mn-ea"/>
              </a:rPr>
              <a:t>リモコンを除く</a:t>
            </a:r>
          </a:p>
        </p:txBody>
      </p:sp>
      <p:sp>
        <p:nvSpPr>
          <p:cNvPr id="71" name="テキスト ボックス 70">
            <a:extLst>
              <a:ext uri="{FF2B5EF4-FFF2-40B4-BE49-F238E27FC236}">
                <a16:creationId xmlns:a16="http://schemas.microsoft.com/office/drawing/2014/main" id="{C277AE42-C1B7-0262-C165-E6CF18FD0965}"/>
              </a:ext>
            </a:extLst>
          </p:cNvPr>
          <p:cNvSpPr txBox="1"/>
          <p:nvPr/>
        </p:nvSpPr>
        <p:spPr>
          <a:xfrm>
            <a:off x="6861421" y="871464"/>
            <a:ext cx="4429418" cy="809965"/>
          </a:xfrm>
          <a:prstGeom prst="rect">
            <a:avLst/>
          </a:prstGeom>
          <a:noFill/>
        </p:spPr>
        <p:txBody>
          <a:bodyPr wrap="none" rtlCol="0">
            <a:spAutoFit/>
          </a:bodyPr>
          <a:lstStyle/>
          <a:p>
            <a:pPr>
              <a:lnSpc>
                <a:spcPts val="3000"/>
              </a:lnSpc>
            </a:pPr>
            <a:r>
              <a:rPr kumimoji="1" lang="ja-JP" altLang="en-US" sz="2400" dirty="0">
                <a:solidFill>
                  <a:schemeClr val="bg1"/>
                </a:solidFill>
                <a:latin typeface="BIZ UDPゴシック" panose="020B0400000000000000" pitchFamily="50" charset="-128"/>
                <a:ea typeface="BIZ UDPゴシック" panose="020B0400000000000000" pitchFamily="50" charset="-128"/>
              </a:rPr>
              <a:t>壁掛け形でタンクレス設計。</a:t>
            </a:r>
            <a:endParaRPr kumimoji="1" lang="en-US" altLang="ja-JP" sz="2400" dirty="0">
              <a:solidFill>
                <a:schemeClr val="bg1"/>
              </a:solidFill>
              <a:latin typeface="BIZ UDPゴシック" panose="020B0400000000000000" pitchFamily="50" charset="-128"/>
              <a:ea typeface="BIZ UDPゴシック" panose="020B0400000000000000" pitchFamily="50" charset="-128"/>
            </a:endParaRPr>
          </a:p>
          <a:p>
            <a:pPr>
              <a:lnSpc>
                <a:spcPts val="3000"/>
              </a:lnSpc>
            </a:pPr>
            <a:r>
              <a:rPr kumimoji="1" lang="ja-JP" altLang="en-US" sz="2400"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水捨て不要の連続運転で外出中も安心。</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3C3ED31E-214E-AC7B-5782-CA823C0CF4DA}"/>
              </a:ext>
            </a:extLst>
          </p:cNvPr>
          <p:cNvSpPr txBox="1"/>
          <p:nvPr/>
        </p:nvSpPr>
        <p:spPr>
          <a:xfrm>
            <a:off x="49638" y="4619865"/>
            <a:ext cx="5939446" cy="461665"/>
          </a:xfrm>
          <a:prstGeom prst="rect">
            <a:avLst/>
          </a:prstGeom>
          <a:noFill/>
        </p:spPr>
        <p:txBody>
          <a:bodyPr wrap="non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大風量・広範囲の送風でしっかり衣類乾燥。</a:t>
            </a:r>
          </a:p>
        </p:txBody>
      </p:sp>
      <p:sp>
        <p:nvSpPr>
          <p:cNvPr id="76" name="テキスト ボックス 75">
            <a:extLst>
              <a:ext uri="{FF2B5EF4-FFF2-40B4-BE49-F238E27FC236}">
                <a16:creationId xmlns:a16="http://schemas.microsoft.com/office/drawing/2014/main" id="{8FA7D486-95D5-9F4F-44DA-3FEB3B113571}"/>
              </a:ext>
            </a:extLst>
          </p:cNvPr>
          <p:cNvSpPr txBox="1"/>
          <p:nvPr/>
        </p:nvSpPr>
        <p:spPr>
          <a:xfrm>
            <a:off x="393140" y="6734687"/>
            <a:ext cx="307777" cy="400110"/>
          </a:xfrm>
          <a:prstGeom prst="rect">
            <a:avLst/>
          </a:prstGeom>
          <a:solidFill>
            <a:schemeClr val="accent3">
              <a:lumMod val="20000"/>
              <a:lumOff val="80000"/>
            </a:schemeClr>
          </a:solidFill>
        </p:spPr>
        <p:txBody>
          <a:bodyPr vert="eaVert" wrap="none" rtlCol="0">
            <a:spAutoFit/>
          </a:bodyPr>
          <a:lstStyle/>
          <a:p>
            <a:r>
              <a:rPr kumimoji="1" lang="ja-JP" altLang="en-US" sz="800" b="1" dirty="0"/>
              <a:t>送風幅</a:t>
            </a:r>
          </a:p>
        </p:txBody>
      </p:sp>
      <p:sp>
        <p:nvSpPr>
          <p:cNvPr id="77" name="テキスト ボックス 76">
            <a:extLst>
              <a:ext uri="{FF2B5EF4-FFF2-40B4-BE49-F238E27FC236}">
                <a16:creationId xmlns:a16="http://schemas.microsoft.com/office/drawing/2014/main" id="{C4EB381B-9D5F-4B22-5B38-D778BFEBABD1}"/>
              </a:ext>
            </a:extLst>
          </p:cNvPr>
          <p:cNvSpPr txBox="1"/>
          <p:nvPr/>
        </p:nvSpPr>
        <p:spPr>
          <a:xfrm>
            <a:off x="2682305" y="5304131"/>
            <a:ext cx="1032654" cy="369332"/>
          </a:xfrm>
          <a:prstGeom prst="rect">
            <a:avLst/>
          </a:prstGeom>
          <a:solidFill>
            <a:srgbClr val="E9546B"/>
          </a:solidFill>
        </p:spPr>
        <p:txBody>
          <a:bodyPr wrap="none" rtlCol="0">
            <a:spAutoFit/>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上から風が均等に</a:t>
            </a:r>
            <a:endParaRPr kumimoji="1" lang="en-US" altLang="ja-JP" sz="900" dirty="0">
              <a:solidFill>
                <a:schemeClr val="bg1"/>
              </a:solidFill>
              <a:latin typeface="Meiryo UI" panose="020B0604030504040204" pitchFamily="50" charset="-128"/>
              <a:ea typeface="Meiryo UI" panose="020B0604030504040204" pitchFamily="50" charset="-128"/>
            </a:endParaRPr>
          </a:p>
          <a:p>
            <a:pPr algn="ctr"/>
            <a:r>
              <a:rPr kumimoji="1" lang="ja-JP" altLang="en-US" sz="900" dirty="0">
                <a:solidFill>
                  <a:schemeClr val="bg1"/>
                </a:solidFill>
                <a:latin typeface="Meiryo UI" panose="020B0604030504040204" pitchFamily="50" charset="-128"/>
                <a:ea typeface="Meiryo UI" panose="020B0604030504040204" pitchFamily="50" charset="-128"/>
              </a:rPr>
              <a:t>当たり、乾きやすい</a:t>
            </a:r>
          </a:p>
        </p:txBody>
      </p:sp>
      <p:cxnSp>
        <p:nvCxnSpPr>
          <p:cNvPr id="79" name="直線コネクタ 78">
            <a:extLst>
              <a:ext uri="{FF2B5EF4-FFF2-40B4-BE49-F238E27FC236}">
                <a16:creationId xmlns:a16="http://schemas.microsoft.com/office/drawing/2014/main" id="{FF406015-1617-5F3C-03EB-844FE6CB8436}"/>
              </a:ext>
            </a:extLst>
          </p:cNvPr>
          <p:cNvCxnSpPr>
            <a:cxnSpLocks/>
          </p:cNvCxnSpPr>
          <p:nvPr/>
        </p:nvCxnSpPr>
        <p:spPr>
          <a:xfrm flipH="1">
            <a:off x="2824962" y="5661431"/>
            <a:ext cx="361638" cy="268708"/>
          </a:xfrm>
          <a:prstGeom prst="line">
            <a:avLst/>
          </a:prstGeom>
          <a:ln>
            <a:solidFill>
              <a:srgbClr val="E9546B"/>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A70C054D-E721-7C9D-D072-EB5045FFF84E}"/>
              </a:ext>
            </a:extLst>
          </p:cNvPr>
          <p:cNvSpPr txBox="1"/>
          <p:nvPr/>
        </p:nvSpPr>
        <p:spPr>
          <a:xfrm>
            <a:off x="288636" y="5369454"/>
            <a:ext cx="1011816" cy="369332"/>
          </a:xfrm>
          <a:prstGeom prst="rect">
            <a:avLst/>
          </a:prstGeom>
          <a:solidFill>
            <a:srgbClr val="E9546B"/>
          </a:solidFill>
        </p:spPr>
        <p:txBody>
          <a:bodyPr wrap="none" rtlCol="0">
            <a:spAutoFit/>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両端の衣類まで</a:t>
            </a:r>
            <a:endParaRPr kumimoji="1" lang="en-US" altLang="ja-JP" sz="900" dirty="0">
              <a:solidFill>
                <a:schemeClr val="bg1"/>
              </a:solidFill>
              <a:latin typeface="Meiryo UI" panose="020B0604030504040204" pitchFamily="50" charset="-128"/>
              <a:ea typeface="Meiryo UI" panose="020B0604030504040204" pitchFamily="50" charset="-128"/>
            </a:endParaRPr>
          </a:p>
          <a:p>
            <a:pPr algn="ctr"/>
            <a:r>
              <a:rPr kumimoji="1" lang="ja-JP" altLang="en-US" sz="900" dirty="0">
                <a:solidFill>
                  <a:schemeClr val="bg1"/>
                </a:solidFill>
                <a:latin typeface="Meiryo UI" panose="020B0604030504040204" pitchFamily="50" charset="-128"/>
                <a:ea typeface="Meiryo UI" panose="020B0604030504040204" pitchFamily="50" charset="-128"/>
              </a:rPr>
              <a:t>しっかり風が当たる</a:t>
            </a:r>
          </a:p>
        </p:txBody>
      </p:sp>
      <p:cxnSp>
        <p:nvCxnSpPr>
          <p:cNvPr id="82" name="直線コネクタ 81">
            <a:extLst>
              <a:ext uri="{FF2B5EF4-FFF2-40B4-BE49-F238E27FC236}">
                <a16:creationId xmlns:a16="http://schemas.microsoft.com/office/drawing/2014/main" id="{0D9EEA22-66C5-9BCD-61C9-9B73AC53545C}"/>
              </a:ext>
            </a:extLst>
          </p:cNvPr>
          <p:cNvCxnSpPr>
            <a:cxnSpLocks/>
          </p:cNvCxnSpPr>
          <p:nvPr/>
        </p:nvCxnSpPr>
        <p:spPr>
          <a:xfrm flipH="1">
            <a:off x="547028" y="5713293"/>
            <a:ext cx="247516" cy="306138"/>
          </a:xfrm>
          <a:prstGeom prst="line">
            <a:avLst/>
          </a:prstGeom>
          <a:ln>
            <a:solidFill>
              <a:srgbClr val="E9546B"/>
            </a:solidFill>
            <a:headEnd type="none"/>
            <a:tailEnd type="oval" w="sm" len="sm"/>
          </a:ln>
        </p:spPr>
        <p:style>
          <a:lnRef idx="1">
            <a:schemeClr val="accent1"/>
          </a:lnRef>
          <a:fillRef idx="0">
            <a:schemeClr val="accent1"/>
          </a:fillRef>
          <a:effectRef idx="0">
            <a:schemeClr val="accent1"/>
          </a:effectRef>
          <a:fontRef idx="minor">
            <a:schemeClr val="tx1"/>
          </a:fontRef>
        </p:style>
      </p:cxnSp>
      <p:pic>
        <p:nvPicPr>
          <p:cNvPr id="86" name="図 85" descr="Web サイト が含まれている画像&#10;&#10;AI 生成コンテンツは誤りを含む可能性があります。">
            <a:extLst>
              <a:ext uri="{FF2B5EF4-FFF2-40B4-BE49-F238E27FC236}">
                <a16:creationId xmlns:a16="http://schemas.microsoft.com/office/drawing/2014/main" id="{1A7BB5EC-9DE6-CB1A-778C-0AF6C3C18E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90378" y="5987327"/>
            <a:ext cx="2163817" cy="1031419"/>
          </a:xfrm>
          <a:prstGeom prst="rect">
            <a:avLst/>
          </a:prstGeom>
        </p:spPr>
      </p:pic>
      <p:pic>
        <p:nvPicPr>
          <p:cNvPr id="88" name="図 87" descr="ロゴ, アイコン&#10;&#10;AI 生成コンテンツは誤りを含む可能性があります。">
            <a:extLst>
              <a:ext uri="{FF2B5EF4-FFF2-40B4-BE49-F238E27FC236}">
                <a16:creationId xmlns:a16="http://schemas.microsoft.com/office/drawing/2014/main" id="{CAE012CC-4F0D-8E64-56E6-DCA0DE1FCD8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88491" y="5166688"/>
            <a:ext cx="912006" cy="905912"/>
          </a:xfrm>
          <a:prstGeom prst="rect">
            <a:avLst/>
          </a:prstGeom>
        </p:spPr>
      </p:pic>
      <p:pic>
        <p:nvPicPr>
          <p:cNvPr id="92" name="図 91" descr="屋内, タオル, ケーキ, テーブル が含まれている画像&#10;&#10;AI 生成コンテンツは誤りを含む可能性があります。">
            <a:extLst>
              <a:ext uri="{FF2B5EF4-FFF2-40B4-BE49-F238E27FC236}">
                <a16:creationId xmlns:a16="http://schemas.microsoft.com/office/drawing/2014/main" id="{66672C1C-58D7-C39B-C4C3-1E459A5F5AB0}"/>
              </a:ext>
            </a:extLst>
          </p:cNvPr>
          <p:cNvPicPr>
            <a:picLocks noChangeAspect="1"/>
          </p:cNvPicPr>
          <p:nvPr/>
        </p:nvPicPr>
        <p:blipFill>
          <a:blip r:embed="rId13" cstate="print">
            <a:extLst>
              <a:ext uri="{28A0092B-C50C-407E-A947-70E740481C1C}">
                <a14:useLocalDpi xmlns:a14="http://schemas.microsoft.com/office/drawing/2010/main" val="0"/>
              </a:ext>
            </a:extLst>
          </a:blip>
          <a:srcRect l="7383" r="4783"/>
          <a:stretch>
            <a:fillRect/>
          </a:stretch>
        </p:blipFill>
        <p:spPr>
          <a:xfrm>
            <a:off x="4128716" y="7967887"/>
            <a:ext cx="2225480" cy="1314470"/>
          </a:xfrm>
          <a:prstGeom prst="rect">
            <a:avLst/>
          </a:prstGeom>
        </p:spPr>
      </p:pic>
      <p:pic>
        <p:nvPicPr>
          <p:cNvPr id="90" name="図 89" descr="動物 が含まれている画像&#10;&#10;AI 生成コンテンツは誤りを含む可能性があります。">
            <a:extLst>
              <a:ext uri="{FF2B5EF4-FFF2-40B4-BE49-F238E27FC236}">
                <a16:creationId xmlns:a16="http://schemas.microsoft.com/office/drawing/2014/main" id="{265A5278-D79F-E70B-4B52-65FCBE633F24}"/>
              </a:ext>
            </a:extLst>
          </p:cNvPr>
          <p:cNvPicPr>
            <a:picLocks noChangeAspect="1"/>
          </p:cNvPicPr>
          <p:nvPr/>
        </p:nvPicPr>
        <p:blipFill>
          <a:blip r:embed="rId14" cstate="print">
            <a:extLst>
              <a:ext uri="{28A0092B-C50C-407E-A947-70E740481C1C}">
                <a14:useLocalDpi xmlns:a14="http://schemas.microsoft.com/office/drawing/2010/main" val="0"/>
              </a:ext>
            </a:extLst>
          </a:blip>
          <a:srcRect l="7680" t="6336" r="2966" b="5383"/>
          <a:stretch>
            <a:fillRect/>
          </a:stretch>
        </p:blipFill>
        <p:spPr>
          <a:xfrm>
            <a:off x="4039292" y="7090750"/>
            <a:ext cx="810404" cy="830591"/>
          </a:xfrm>
          <a:prstGeom prst="rect">
            <a:avLst/>
          </a:prstGeom>
        </p:spPr>
      </p:pic>
      <p:sp>
        <p:nvSpPr>
          <p:cNvPr id="93" name="テキスト ボックス 92">
            <a:extLst>
              <a:ext uri="{FF2B5EF4-FFF2-40B4-BE49-F238E27FC236}">
                <a16:creationId xmlns:a16="http://schemas.microsoft.com/office/drawing/2014/main" id="{E5368928-7B3F-AA25-1465-B8782C15E445}"/>
              </a:ext>
            </a:extLst>
          </p:cNvPr>
          <p:cNvSpPr txBox="1"/>
          <p:nvPr/>
        </p:nvSpPr>
        <p:spPr>
          <a:xfrm>
            <a:off x="4799390" y="5228454"/>
            <a:ext cx="1467068" cy="812274"/>
          </a:xfrm>
          <a:prstGeom prst="rect">
            <a:avLst/>
          </a:prstGeom>
          <a:noFill/>
        </p:spPr>
        <p:txBody>
          <a:bodyPr wrap="none" rtlCol="0">
            <a:spAutoFit/>
          </a:bodyPr>
          <a:lstStyle/>
          <a:p>
            <a:pPr>
              <a:lnSpc>
                <a:spcPts val="1500"/>
              </a:lnSpc>
            </a:pPr>
            <a:r>
              <a:rPr kumimoji="1" lang="ja-JP" altLang="en-US" sz="1000" b="1" dirty="0"/>
              <a:t>約</a:t>
            </a:r>
            <a:r>
              <a:rPr kumimoji="1" lang="ja-JP" altLang="en-US" sz="1100" b="1" dirty="0"/>
              <a:t>２㎏の洗濯物</a:t>
            </a:r>
            <a:r>
              <a:rPr kumimoji="1" lang="ja-JP" altLang="en-US" sz="900" b="1" dirty="0"/>
              <a:t>なら</a:t>
            </a:r>
            <a:endParaRPr kumimoji="1" lang="en-US" altLang="ja-JP" sz="1000" b="1" dirty="0"/>
          </a:p>
          <a:p>
            <a:pPr>
              <a:lnSpc>
                <a:spcPts val="1500"/>
              </a:lnSpc>
            </a:pPr>
            <a:r>
              <a:rPr kumimoji="1" lang="ja-JP" altLang="en-US" sz="1200" b="1" dirty="0">
                <a:solidFill>
                  <a:schemeClr val="bg1"/>
                </a:solidFill>
                <a:highlight>
                  <a:srgbClr val="808080"/>
                </a:highlight>
              </a:rPr>
              <a:t>乾燥スピード</a:t>
            </a:r>
            <a:endParaRPr kumimoji="1" lang="en-US" altLang="ja-JP" sz="1200" b="1" dirty="0">
              <a:solidFill>
                <a:schemeClr val="bg1"/>
              </a:solidFill>
              <a:highlight>
                <a:srgbClr val="808080"/>
              </a:highlight>
            </a:endParaRPr>
          </a:p>
          <a:p>
            <a:pPr algn="ctr">
              <a:lnSpc>
                <a:spcPts val="2500"/>
              </a:lnSpc>
            </a:pPr>
            <a:r>
              <a:rPr kumimoji="1" lang="ja-JP" altLang="en-US" sz="1400" b="1" dirty="0"/>
              <a:t>　約</a:t>
            </a:r>
            <a:r>
              <a:rPr kumimoji="1" lang="en-US" altLang="ja-JP" sz="2800" b="1" dirty="0"/>
              <a:t>2.0</a:t>
            </a:r>
            <a:r>
              <a:rPr kumimoji="1" lang="ja-JP" altLang="en-US" b="1" dirty="0"/>
              <a:t>時間</a:t>
            </a:r>
          </a:p>
        </p:txBody>
      </p:sp>
      <p:sp>
        <p:nvSpPr>
          <p:cNvPr id="94" name="テキスト ボックス 93">
            <a:extLst>
              <a:ext uri="{FF2B5EF4-FFF2-40B4-BE49-F238E27FC236}">
                <a16:creationId xmlns:a16="http://schemas.microsoft.com/office/drawing/2014/main" id="{B151E5A7-A89A-F901-EF39-8C36B90A1574}"/>
              </a:ext>
            </a:extLst>
          </p:cNvPr>
          <p:cNvSpPr txBox="1"/>
          <p:nvPr/>
        </p:nvSpPr>
        <p:spPr>
          <a:xfrm>
            <a:off x="4737456" y="7156858"/>
            <a:ext cx="1914307" cy="692497"/>
          </a:xfrm>
          <a:prstGeom prst="rect">
            <a:avLst/>
          </a:prstGeom>
          <a:noFill/>
        </p:spPr>
        <p:txBody>
          <a:bodyPr wrap="none" rtlCol="0">
            <a:spAutoFit/>
          </a:bodyPr>
          <a:lstStyle/>
          <a:p>
            <a:r>
              <a:rPr kumimoji="1" lang="ja-JP" altLang="en-US" sz="1200" b="1" dirty="0"/>
              <a:t>最大</a:t>
            </a:r>
            <a:r>
              <a:rPr kumimoji="1" lang="ja-JP" altLang="en-US" sz="1400" b="1" dirty="0"/>
              <a:t>約</a:t>
            </a:r>
            <a:r>
              <a:rPr kumimoji="1" lang="en-US" altLang="ja-JP" sz="2800" b="1" dirty="0"/>
              <a:t>12</a:t>
            </a:r>
            <a:r>
              <a:rPr kumimoji="1" lang="ja-JP" altLang="en-US" sz="1600" b="1" dirty="0"/>
              <a:t>㎥</a:t>
            </a:r>
            <a:r>
              <a:rPr kumimoji="1" lang="en-US" altLang="ja-JP" sz="1600" b="1" dirty="0"/>
              <a:t>/min</a:t>
            </a:r>
            <a:r>
              <a:rPr kumimoji="1" lang="ja-JP" altLang="en-US" sz="1100" b="1" dirty="0"/>
              <a:t>の</a:t>
            </a:r>
            <a:endParaRPr kumimoji="1" lang="en-US" altLang="ja-JP" sz="2800" b="1" dirty="0"/>
          </a:p>
          <a:p>
            <a:r>
              <a:rPr kumimoji="1" lang="ja-JP" altLang="en-US" sz="1100" b="1" dirty="0"/>
              <a:t>大風量で繊維を立ち上げる</a:t>
            </a:r>
            <a:endParaRPr kumimoji="1" lang="ja-JP" altLang="en-US" sz="900" b="1" dirty="0"/>
          </a:p>
        </p:txBody>
      </p:sp>
      <p:sp>
        <p:nvSpPr>
          <p:cNvPr id="95" name="テキスト ボックス 94">
            <a:extLst>
              <a:ext uri="{FF2B5EF4-FFF2-40B4-BE49-F238E27FC236}">
                <a16:creationId xmlns:a16="http://schemas.microsoft.com/office/drawing/2014/main" id="{31C13390-2661-B704-D55D-9864FD0B692E}"/>
              </a:ext>
            </a:extLst>
          </p:cNvPr>
          <p:cNvSpPr txBox="1"/>
          <p:nvPr/>
        </p:nvSpPr>
        <p:spPr>
          <a:xfrm>
            <a:off x="4332893" y="8951361"/>
            <a:ext cx="761747" cy="230832"/>
          </a:xfrm>
          <a:prstGeom prst="rect">
            <a:avLst/>
          </a:prstGeom>
          <a:noFill/>
        </p:spPr>
        <p:txBody>
          <a:bodyPr wrap="none" rtlCol="0">
            <a:spAutoFit/>
          </a:bodyPr>
          <a:lstStyle/>
          <a:p>
            <a:r>
              <a:rPr kumimoji="1" lang="ja-JP" altLang="en-US" sz="900" dirty="0"/>
              <a:t>自然乾燥時</a:t>
            </a:r>
          </a:p>
        </p:txBody>
      </p:sp>
      <p:sp>
        <p:nvSpPr>
          <p:cNvPr id="96" name="テキスト ボックス 95">
            <a:extLst>
              <a:ext uri="{FF2B5EF4-FFF2-40B4-BE49-F238E27FC236}">
                <a16:creationId xmlns:a16="http://schemas.microsoft.com/office/drawing/2014/main" id="{383A6C33-0A9F-D5D9-0B93-B595ADD85C8B}"/>
              </a:ext>
            </a:extLst>
          </p:cNvPr>
          <p:cNvSpPr txBox="1"/>
          <p:nvPr/>
        </p:nvSpPr>
        <p:spPr>
          <a:xfrm>
            <a:off x="5085900" y="8974307"/>
            <a:ext cx="1184940" cy="323165"/>
          </a:xfrm>
          <a:prstGeom prst="rect">
            <a:avLst/>
          </a:prstGeom>
          <a:noFill/>
        </p:spPr>
        <p:txBody>
          <a:bodyPr wrap="none" rtlCol="0">
            <a:spAutoFit/>
          </a:bodyPr>
          <a:lstStyle/>
          <a:p>
            <a:pPr algn="ctr"/>
            <a:r>
              <a:rPr kumimoji="1" lang="ja-JP" altLang="en-US" sz="900" dirty="0"/>
              <a:t>速乾モード</a:t>
            </a:r>
            <a:endParaRPr kumimoji="1" lang="en-US" altLang="ja-JP" sz="900" dirty="0"/>
          </a:p>
          <a:p>
            <a:pPr algn="ctr"/>
            <a:r>
              <a:rPr kumimoji="1" lang="ja-JP" altLang="en-US" sz="600" dirty="0"/>
              <a:t>上下左右ルーバースイング時</a:t>
            </a:r>
          </a:p>
        </p:txBody>
      </p:sp>
      <p:pic>
        <p:nvPicPr>
          <p:cNvPr id="98" name="図 97" descr="ダイアグラム, 図形, ベン図表&#10;&#10;AI 生成コンテンツは誤りを含む可能性があります。">
            <a:extLst>
              <a:ext uri="{FF2B5EF4-FFF2-40B4-BE49-F238E27FC236}">
                <a16:creationId xmlns:a16="http://schemas.microsoft.com/office/drawing/2014/main" id="{3E4B7790-A73D-385F-B95D-38037F0E578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21481" y="7716169"/>
            <a:ext cx="849585" cy="908953"/>
          </a:xfrm>
          <a:prstGeom prst="rect">
            <a:avLst/>
          </a:prstGeom>
        </p:spPr>
      </p:pic>
      <p:pic>
        <p:nvPicPr>
          <p:cNvPr id="101" name="図 100" descr="グラフィカル ユーザー インターフェイス&#10;&#10;AI 生成コンテンツは誤りを含む可能性があります。">
            <a:extLst>
              <a:ext uri="{FF2B5EF4-FFF2-40B4-BE49-F238E27FC236}">
                <a16:creationId xmlns:a16="http://schemas.microsoft.com/office/drawing/2014/main" id="{3789E7C8-4FBD-C3C5-2B77-15ABF0736ED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810" y="7928176"/>
            <a:ext cx="3923889" cy="1338139"/>
          </a:xfrm>
          <a:prstGeom prst="rect">
            <a:avLst/>
          </a:prstGeom>
        </p:spPr>
      </p:pic>
      <p:sp>
        <p:nvSpPr>
          <p:cNvPr id="103" name="正方形/長方形 102">
            <a:extLst>
              <a:ext uri="{FF2B5EF4-FFF2-40B4-BE49-F238E27FC236}">
                <a16:creationId xmlns:a16="http://schemas.microsoft.com/office/drawing/2014/main" id="{6F82863F-C9A2-9D45-952C-9B62AB603479}"/>
              </a:ext>
            </a:extLst>
          </p:cNvPr>
          <p:cNvSpPr/>
          <p:nvPr/>
        </p:nvSpPr>
        <p:spPr>
          <a:xfrm>
            <a:off x="305469" y="7649905"/>
            <a:ext cx="207270" cy="197021"/>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3038EE59-5DD9-591D-E022-CBE26595C803}"/>
              </a:ext>
            </a:extLst>
          </p:cNvPr>
          <p:cNvSpPr/>
          <p:nvPr/>
        </p:nvSpPr>
        <p:spPr>
          <a:xfrm>
            <a:off x="505997" y="7645889"/>
            <a:ext cx="207270" cy="197021"/>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a:extLst>
              <a:ext uri="{FF2B5EF4-FFF2-40B4-BE49-F238E27FC236}">
                <a16:creationId xmlns:a16="http://schemas.microsoft.com/office/drawing/2014/main" id="{C6975BA7-5E41-A422-79AD-AE5B0771D49E}"/>
              </a:ext>
            </a:extLst>
          </p:cNvPr>
          <p:cNvSpPr txBox="1"/>
          <p:nvPr/>
        </p:nvSpPr>
        <p:spPr>
          <a:xfrm>
            <a:off x="42620" y="7360457"/>
            <a:ext cx="3671198" cy="523220"/>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壁の右寄り・左寄りでもしっかり風を届ける。</a:t>
            </a:r>
            <a:endParaRPr kumimoji="1" lang="en-US" altLang="ja-JP" sz="16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a:solidFill>
                  <a:schemeClr val="bg1"/>
                </a:solidFill>
                <a:latin typeface="Meiryo UI" panose="020B0604030504040204" pitchFamily="50" charset="-128"/>
                <a:ea typeface="Meiryo UI" panose="020B0604030504040204" pitchFamily="50" charset="-128"/>
              </a:rPr>
              <a:t>　右 左 </a:t>
            </a:r>
            <a:r>
              <a:rPr kumimoji="1" lang="ja-JP" altLang="en-US" sz="1200" dirty="0">
                <a:latin typeface="Meiryo UI" panose="020B0604030504040204" pitchFamily="50" charset="-128"/>
                <a:ea typeface="Meiryo UI" panose="020B0604030504040204" pitchFamily="50" charset="-128"/>
              </a:rPr>
              <a:t>スイングでも</a:t>
            </a:r>
            <a:r>
              <a:rPr kumimoji="1" lang="en-US" altLang="ja-JP" sz="1200" dirty="0">
                <a:latin typeface="Meiryo UI" panose="020B0604030504040204" pitchFamily="50" charset="-128"/>
                <a:ea typeface="Meiryo UI" panose="020B0604030504040204" pitchFamily="50" charset="-128"/>
              </a:rPr>
              <a:t>160</a:t>
            </a:r>
            <a:r>
              <a:rPr kumimoji="1" lang="ja-JP" altLang="en-US" sz="1200" dirty="0">
                <a:latin typeface="Meiryo UI" panose="020B0604030504040204" pitchFamily="50" charset="-128"/>
                <a:ea typeface="Meiryo UI" panose="020B0604030504040204" pitchFamily="50" charset="-128"/>
              </a:rPr>
              <a:t>㎝　 のワイド送風！</a:t>
            </a:r>
          </a:p>
        </p:txBody>
      </p:sp>
      <p:sp>
        <p:nvSpPr>
          <p:cNvPr id="105" name="テキスト ボックス 104">
            <a:extLst>
              <a:ext uri="{FF2B5EF4-FFF2-40B4-BE49-F238E27FC236}">
                <a16:creationId xmlns:a16="http://schemas.microsoft.com/office/drawing/2014/main" id="{69F904CB-F250-5B11-8D83-3BC665DCC208}"/>
              </a:ext>
            </a:extLst>
          </p:cNvPr>
          <p:cNvSpPr txBox="1"/>
          <p:nvPr/>
        </p:nvSpPr>
        <p:spPr>
          <a:xfrm>
            <a:off x="6756469" y="4611128"/>
            <a:ext cx="6046848" cy="1233671"/>
          </a:xfrm>
          <a:prstGeom prst="rect">
            <a:avLst/>
          </a:prstGeom>
          <a:noFill/>
        </p:spPr>
        <p:txBody>
          <a:bodyPr wrap="none" rtlCol="0">
            <a:spAutoFit/>
          </a:bodyPr>
          <a:lstStyle/>
          <a:p>
            <a:pPr>
              <a:lnSpc>
                <a:spcPts val="3500"/>
              </a:lnSpc>
            </a:pPr>
            <a:r>
              <a:rPr kumimoji="1" lang="ja-JP" altLang="en-US" sz="2400" dirty="0">
                <a:solidFill>
                  <a:schemeClr val="bg1"/>
                </a:solidFill>
                <a:latin typeface="BIZ UDPゴシック" panose="020B0400000000000000" pitchFamily="50" charset="-128"/>
                <a:ea typeface="BIZ UDPゴシック" panose="020B0400000000000000" pitchFamily="50" charset="-128"/>
              </a:rPr>
              <a:t>ランドリールームの床もひろびろ、すっきり。</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nSpc>
                <a:spcPts val="35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窓上にすっきり収まる</a:t>
            </a:r>
            <a:endParaRPr kumimoji="1" lang="en-US" altLang="ja-JP" dirty="0">
              <a:latin typeface="BIZ UDPゴシック" panose="020B0400000000000000" pitchFamily="50" charset="-128"/>
              <a:ea typeface="BIZ UDPゴシック" panose="020B0400000000000000" pitchFamily="50" charset="-128"/>
            </a:endParaRPr>
          </a:p>
          <a:p>
            <a:pPr>
              <a:lnSpc>
                <a:spcPts val="1900"/>
              </a:lnSpc>
            </a:pPr>
            <a:r>
              <a:rPr kumimoji="1" lang="ja-JP" altLang="en-US" dirty="0">
                <a:latin typeface="BIZ UDPゴシック" panose="020B0400000000000000" pitchFamily="50" charset="-128"/>
                <a:ea typeface="BIZ UDPゴシック" panose="020B0400000000000000" pitchFamily="50" charset="-128"/>
              </a:rPr>
              <a:t>  “コンパクト設計”</a:t>
            </a:r>
            <a:endParaRPr kumimoji="1" lang="en-US" altLang="ja-JP" sz="1600" dirty="0">
              <a:latin typeface="BIZ UDPゴシック" panose="020B0400000000000000" pitchFamily="50" charset="-128"/>
              <a:ea typeface="BIZ UDPゴシック" panose="020B0400000000000000" pitchFamily="50" charset="-128"/>
            </a:endParaRPr>
          </a:p>
        </p:txBody>
      </p:sp>
      <p:pic>
        <p:nvPicPr>
          <p:cNvPr id="106" name="図 105">
            <a:extLst>
              <a:ext uri="{FF2B5EF4-FFF2-40B4-BE49-F238E27FC236}">
                <a16:creationId xmlns:a16="http://schemas.microsoft.com/office/drawing/2014/main" id="{2CFAB2CE-774F-8288-3E54-BD9D499D4E06}"/>
              </a:ext>
            </a:extLst>
          </p:cNvPr>
          <p:cNvPicPr>
            <a:picLocks noChangeAspect="1"/>
          </p:cNvPicPr>
          <p:nvPr/>
        </p:nvPicPr>
        <p:blipFill>
          <a:blip r:embed="rId17"/>
          <a:stretch>
            <a:fillRect/>
          </a:stretch>
        </p:blipFill>
        <p:spPr>
          <a:xfrm>
            <a:off x="6686450" y="1647121"/>
            <a:ext cx="5795617" cy="2959004"/>
          </a:xfrm>
          <a:prstGeom prst="rect">
            <a:avLst/>
          </a:prstGeom>
        </p:spPr>
      </p:pic>
      <p:sp>
        <p:nvSpPr>
          <p:cNvPr id="111" name="テキスト ボックス 110">
            <a:extLst>
              <a:ext uri="{FF2B5EF4-FFF2-40B4-BE49-F238E27FC236}">
                <a16:creationId xmlns:a16="http://schemas.microsoft.com/office/drawing/2014/main" id="{07A5FBC6-9896-6FF8-DFDB-04C96DFD7F84}"/>
              </a:ext>
            </a:extLst>
          </p:cNvPr>
          <p:cNvSpPr txBox="1"/>
          <p:nvPr/>
        </p:nvSpPr>
        <p:spPr>
          <a:xfrm>
            <a:off x="10100946" y="6645178"/>
            <a:ext cx="2566728" cy="1277273"/>
          </a:xfrm>
          <a:prstGeom prst="rect">
            <a:avLst/>
          </a:prstGeom>
          <a:noFill/>
        </p:spPr>
        <p:txBody>
          <a:bodyPr wrap="none" rtlCol="0">
            <a:spAutoFit/>
          </a:bodyPr>
          <a:lstStyle/>
          <a:p>
            <a:r>
              <a:rPr kumimoji="1" lang="ja-JP" altLang="en-US" sz="1100" b="1" dirty="0">
                <a:latin typeface="BIZ UDPゴシック" panose="020B0400000000000000" pitchFamily="50" charset="-128"/>
                <a:ea typeface="BIZ UDPゴシック" panose="020B0400000000000000" pitchFamily="50" charset="-128"/>
              </a:rPr>
              <a:t>窓上のスペースが</a:t>
            </a:r>
            <a:r>
              <a:rPr kumimoji="1" lang="en-US" altLang="ja-JP" sz="1100" b="1" dirty="0">
                <a:latin typeface="BIZ UDPゴシック" panose="020B0400000000000000" pitchFamily="50" charset="-128"/>
                <a:ea typeface="BIZ UDPゴシック" panose="020B0400000000000000" pitchFamily="50" charset="-128"/>
              </a:rPr>
              <a:t>393mm</a:t>
            </a:r>
            <a:r>
              <a:rPr kumimoji="1" lang="ja-JP" altLang="en-US" sz="1100" b="1" dirty="0">
                <a:latin typeface="BIZ UDPゴシック" panose="020B0400000000000000" pitchFamily="50" charset="-128"/>
                <a:ea typeface="BIZ UDPゴシック" panose="020B0400000000000000" pitchFamily="50" charset="-128"/>
              </a:rPr>
              <a:t>以上あれば</a:t>
            </a:r>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設置</a:t>
            </a:r>
            <a:r>
              <a:rPr kumimoji="1" lang="en-US" altLang="ja-JP" sz="1100" b="1" dirty="0">
                <a:latin typeface="BIZ UDPゴシック" panose="020B0400000000000000" pitchFamily="50" charset="-128"/>
                <a:ea typeface="BIZ UDPゴシック" panose="020B0400000000000000" pitchFamily="50" charset="-128"/>
              </a:rPr>
              <a:t>OK</a:t>
            </a:r>
            <a:r>
              <a:rPr kumimoji="1" lang="ja-JP" altLang="en-US" sz="1100" b="1" dirty="0">
                <a:latin typeface="BIZ UDPゴシック" panose="020B0400000000000000" pitchFamily="50" charset="-128"/>
                <a:ea typeface="BIZ UDPゴシック" panose="020B0400000000000000" pitchFamily="50" charset="-128"/>
              </a:rPr>
              <a:t>。</a:t>
            </a:r>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離隔距離は</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天井まで</a:t>
            </a:r>
            <a:r>
              <a:rPr kumimoji="1" lang="en-US" altLang="ja-JP" sz="1100" dirty="0">
                <a:latin typeface="BIZ UDPゴシック" panose="020B0400000000000000" pitchFamily="50" charset="-128"/>
                <a:ea typeface="BIZ UDPゴシック" panose="020B0400000000000000" pitchFamily="50" charset="-128"/>
              </a:rPr>
              <a:t>50mm</a:t>
            </a:r>
            <a:r>
              <a:rPr kumimoji="1" lang="ja-JP" altLang="en-US" sz="1100" dirty="0">
                <a:latin typeface="BIZ UDPゴシック" panose="020B0400000000000000" pitchFamily="50" charset="-128"/>
                <a:ea typeface="BIZ UDPゴシック" panose="020B0400000000000000" pitchFamily="50" charset="-128"/>
              </a:rPr>
              <a:t>以上、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左右壁まで</a:t>
            </a:r>
            <a:r>
              <a:rPr kumimoji="1" lang="en-US" altLang="ja-JP" sz="1100" dirty="0">
                <a:latin typeface="BIZ UDPゴシック" panose="020B0400000000000000" pitchFamily="50" charset="-128"/>
                <a:ea typeface="BIZ UDPゴシック" panose="020B0400000000000000" pitchFamily="50" charset="-128"/>
              </a:rPr>
              <a:t>55mm</a:t>
            </a:r>
            <a:r>
              <a:rPr kumimoji="1" lang="ja-JP" altLang="en-US" sz="1100" dirty="0">
                <a:latin typeface="BIZ UDPゴシック" panose="020B0400000000000000" pitchFamily="50" charset="-128"/>
                <a:ea typeface="BIZ UDPゴシック" panose="020B0400000000000000" pitchFamily="50" charset="-128"/>
              </a:rPr>
              <a:t>以上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床から</a:t>
            </a:r>
            <a:r>
              <a:rPr kumimoji="1" lang="en-US" altLang="ja-JP" sz="1100" dirty="0">
                <a:latin typeface="BIZ UDPゴシック" panose="020B0400000000000000" pitchFamily="50" charset="-128"/>
                <a:ea typeface="BIZ UDPゴシック" panose="020B0400000000000000" pitchFamily="50" charset="-128"/>
              </a:rPr>
              <a:t>1,800mm</a:t>
            </a:r>
            <a:r>
              <a:rPr kumimoji="1" lang="ja-JP" altLang="en-US" sz="1100" dirty="0">
                <a:latin typeface="BIZ UDPゴシック" panose="020B0400000000000000" pitchFamily="50" charset="-128"/>
                <a:ea typeface="BIZ UDPゴシック" panose="020B0400000000000000" pitchFamily="50" charset="-128"/>
              </a:rPr>
              <a:t>以上の</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スペースがあれば設置可能。</a:t>
            </a:r>
          </a:p>
        </p:txBody>
      </p:sp>
      <p:pic>
        <p:nvPicPr>
          <p:cNvPr id="113" name="図 112" descr="グラフィカル ユーザー インターフェイス, アプリケーション&#10;&#10;AI 生成コンテンツは誤りを含む可能性があります。">
            <a:extLst>
              <a:ext uri="{FF2B5EF4-FFF2-40B4-BE49-F238E27FC236}">
                <a16:creationId xmlns:a16="http://schemas.microsoft.com/office/drawing/2014/main" id="{99B094D1-D890-9FC4-59FD-091CC57ADA9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100946" y="5177741"/>
            <a:ext cx="2633737" cy="1370092"/>
          </a:xfrm>
          <a:prstGeom prst="rect">
            <a:avLst/>
          </a:prstGeom>
        </p:spPr>
      </p:pic>
      <p:sp>
        <p:nvSpPr>
          <p:cNvPr id="114" name="テキスト ボックス 113">
            <a:extLst>
              <a:ext uri="{FF2B5EF4-FFF2-40B4-BE49-F238E27FC236}">
                <a16:creationId xmlns:a16="http://schemas.microsoft.com/office/drawing/2014/main" id="{2CD0381B-7B1E-00EC-6E7B-30703011A36F}"/>
              </a:ext>
            </a:extLst>
          </p:cNvPr>
          <p:cNvSpPr txBox="1"/>
          <p:nvPr/>
        </p:nvSpPr>
        <p:spPr>
          <a:xfrm>
            <a:off x="10053087" y="7989900"/>
            <a:ext cx="2659703" cy="615553"/>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rPr>
              <a:t>床ひろびろで</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家事の動線もスムーズ！</a:t>
            </a:r>
          </a:p>
        </p:txBody>
      </p:sp>
      <p:cxnSp>
        <p:nvCxnSpPr>
          <p:cNvPr id="117" name="直線コネクタ 116">
            <a:extLst>
              <a:ext uri="{FF2B5EF4-FFF2-40B4-BE49-F238E27FC236}">
                <a16:creationId xmlns:a16="http://schemas.microsoft.com/office/drawing/2014/main" id="{1C4982D6-C58F-459C-EFD4-2D4BCE455DF7}"/>
              </a:ext>
            </a:extLst>
          </p:cNvPr>
          <p:cNvCxnSpPr>
            <a:cxnSpLocks/>
          </p:cNvCxnSpPr>
          <p:nvPr/>
        </p:nvCxnSpPr>
        <p:spPr>
          <a:xfrm>
            <a:off x="10145239" y="8594394"/>
            <a:ext cx="24159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23" name="図 122" descr="アイコン&#10;&#10;AI 生成コンテンツは誤りを含む可能性があります。">
            <a:extLst>
              <a:ext uri="{FF2B5EF4-FFF2-40B4-BE49-F238E27FC236}">
                <a16:creationId xmlns:a16="http://schemas.microsoft.com/office/drawing/2014/main" id="{6AFDBE44-48B7-E924-1C09-F2427DF7EE0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17198" y="872874"/>
            <a:ext cx="1190681" cy="542401"/>
          </a:xfrm>
          <a:prstGeom prst="rect">
            <a:avLst/>
          </a:prstGeom>
        </p:spPr>
      </p:pic>
      <p:sp>
        <p:nvSpPr>
          <p:cNvPr id="124" name="正方形/長方形 123">
            <a:extLst>
              <a:ext uri="{FF2B5EF4-FFF2-40B4-BE49-F238E27FC236}">
                <a16:creationId xmlns:a16="http://schemas.microsoft.com/office/drawing/2014/main" id="{356D095B-8BB5-E173-4DFC-A38AE4AE6E2A}"/>
              </a:ext>
            </a:extLst>
          </p:cNvPr>
          <p:cNvSpPr/>
          <p:nvPr/>
        </p:nvSpPr>
        <p:spPr>
          <a:xfrm>
            <a:off x="11909996" y="3635351"/>
            <a:ext cx="697627" cy="234890"/>
          </a:xfrm>
          <a:prstGeom prst="rect">
            <a:avLst/>
          </a:prstGeom>
          <a:solidFill>
            <a:srgbClr val="03A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a:extLst>
              <a:ext uri="{FF2B5EF4-FFF2-40B4-BE49-F238E27FC236}">
                <a16:creationId xmlns:a16="http://schemas.microsoft.com/office/drawing/2014/main" id="{C328EC70-D527-9FE5-5EC5-6D5A1E00F92B}"/>
              </a:ext>
            </a:extLst>
          </p:cNvPr>
          <p:cNvSpPr/>
          <p:nvPr/>
        </p:nvSpPr>
        <p:spPr>
          <a:xfrm>
            <a:off x="8902126" y="3013785"/>
            <a:ext cx="747689" cy="234890"/>
          </a:xfrm>
          <a:prstGeom prst="rect">
            <a:avLst/>
          </a:prstGeom>
          <a:solidFill>
            <a:srgbClr val="03A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a:extLst>
              <a:ext uri="{FF2B5EF4-FFF2-40B4-BE49-F238E27FC236}">
                <a16:creationId xmlns:a16="http://schemas.microsoft.com/office/drawing/2014/main" id="{46B53D9A-D973-624F-92D4-2E55A025DC34}"/>
              </a:ext>
            </a:extLst>
          </p:cNvPr>
          <p:cNvSpPr/>
          <p:nvPr/>
        </p:nvSpPr>
        <p:spPr>
          <a:xfrm>
            <a:off x="8907989" y="2408913"/>
            <a:ext cx="960195" cy="323165"/>
          </a:xfrm>
          <a:prstGeom prst="rect">
            <a:avLst/>
          </a:prstGeom>
          <a:solidFill>
            <a:srgbClr val="03A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a:extLst>
              <a:ext uri="{FF2B5EF4-FFF2-40B4-BE49-F238E27FC236}">
                <a16:creationId xmlns:a16="http://schemas.microsoft.com/office/drawing/2014/main" id="{9110545D-30F4-347B-4661-26033AB3237F}"/>
              </a:ext>
            </a:extLst>
          </p:cNvPr>
          <p:cNvSpPr txBox="1"/>
          <p:nvPr/>
        </p:nvSpPr>
        <p:spPr>
          <a:xfrm>
            <a:off x="8885384" y="2400813"/>
            <a:ext cx="1005404" cy="323165"/>
          </a:xfrm>
          <a:prstGeom prst="rect">
            <a:avLst/>
          </a:prstGeom>
          <a:noFill/>
        </p:spPr>
        <p:txBody>
          <a:bodyPr wrap="none" rtlCol="0">
            <a:spAutoFit/>
          </a:bodyPr>
          <a:lstStyle/>
          <a:p>
            <a:pPr algn="ctr"/>
            <a:r>
              <a:rPr kumimoji="1" lang="ja-JP" altLang="en-US" sz="800" dirty="0">
                <a:solidFill>
                  <a:schemeClr val="bg1"/>
                </a:solidFill>
              </a:rPr>
              <a:t>デシカントロータ</a:t>
            </a:r>
            <a:br>
              <a:rPr kumimoji="1" lang="en-US" altLang="ja-JP" sz="800" dirty="0">
                <a:solidFill>
                  <a:schemeClr val="bg1"/>
                </a:solidFill>
              </a:rPr>
            </a:br>
            <a:r>
              <a:rPr kumimoji="1" lang="ja-JP" altLang="en-US" sz="700" dirty="0">
                <a:solidFill>
                  <a:schemeClr val="bg1"/>
                </a:solidFill>
              </a:rPr>
              <a:t>（吸湿材）</a:t>
            </a:r>
          </a:p>
        </p:txBody>
      </p:sp>
      <p:sp>
        <p:nvSpPr>
          <p:cNvPr id="128" name="テキスト ボックス 127">
            <a:extLst>
              <a:ext uri="{FF2B5EF4-FFF2-40B4-BE49-F238E27FC236}">
                <a16:creationId xmlns:a16="http://schemas.microsoft.com/office/drawing/2014/main" id="{8B201C8A-DDF6-B00A-F433-75E2DC4F9CD6}"/>
              </a:ext>
            </a:extLst>
          </p:cNvPr>
          <p:cNvSpPr txBox="1"/>
          <p:nvPr/>
        </p:nvSpPr>
        <p:spPr>
          <a:xfrm>
            <a:off x="8920342" y="3031391"/>
            <a:ext cx="697627" cy="215444"/>
          </a:xfrm>
          <a:prstGeom prst="rect">
            <a:avLst/>
          </a:prstGeom>
          <a:noFill/>
        </p:spPr>
        <p:txBody>
          <a:bodyPr wrap="none" rtlCol="0">
            <a:spAutoFit/>
          </a:bodyPr>
          <a:lstStyle/>
          <a:p>
            <a:pPr algn="ctr"/>
            <a:r>
              <a:rPr kumimoji="1" lang="ja-JP" altLang="en-US" sz="800" dirty="0">
                <a:solidFill>
                  <a:schemeClr val="bg1"/>
                </a:solidFill>
              </a:rPr>
              <a:t>送風ファン</a:t>
            </a:r>
            <a:endParaRPr kumimoji="1" lang="ja-JP" altLang="en-US" sz="700" dirty="0">
              <a:solidFill>
                <a:schemeClr val="bg1"/>
              </a:solidFill>
            </a:endParaRPr>
          </a:p>
        </p:txBody>
      </p:sp>
      <p:sp>
        <p:nvSpPr>
          <p:cNvPr id="129" name="テキスト ボックス 128">
            <a:extLst>
              <a:ext uri="{FF2B5EF4-FFF2-40B4-BE49-F238E27FC236}">
                <a16:creationId xmlns:a16="http://schemas.microsoft.com/office/drawing/2014/main" id="{BD8B4218-6C1F-A163-C477-BA9A14182016}"/>
              </a:ext>
            </a:extLst>
          </p:cNvPr>
          <p:cNvSpPr txBox="1"/>
          <p:nvPr/>
        </p:nvSpPr>
        <p:spPr>
          <a:xfrm>
            <a:off x="11915069" y="3645074"/>
            <a:ext cx="697627" cy="215444"/>
          </a:xfrm>
          <a:prstGeom prst="rect">
            <a:avLst/>
          </a:prstGeom>
          <a:noFill/>
        </p:spPr>
        <p:txBody>
          <a:bodyPr wrap="none" rtlCol="0">
            <a:spAutoFit/>
          </a:bodyPr>
          <a:lstStyle/>
          <a:p>
            <a:pPr algn="ctr"/>
            <a:r>
              <a:rPr kumimoji="1" lang="ja-JP" altLang="en-US" sz="800" dirty="0">
                <a:solidFill>
                  <a:schemeClr val="bg1"/>
                </a:solidFill>
              </a:rPr>
              <a:t>除湿ファン</a:t>
            </a:r>
            <a:endParaRPr kumimoji="1" lang="ja-JP" altLang="en-US" sz="700" dirty="0">
              <a:solidFill>
                <a:schemeClr val="bg1"/>
              </a:solidFill>
            </a:endParaRPr>
          </a:p>
        </p:txBody>
      </p:sp>
      <p:sp>
        <p:nvSpPr>
          <p:cNvPr id="130" name="吹き出し: 四角形 129">
            <a:extLst>
              <a:ext uri="{FF2B5EF4-FFF2-40B4-BE49-F238E27FC236}">
                <a16:creationId xmlns:a16="http://schemas.microsoft.com/office/drawing/2014/main" id="{531F2DA5-FDDB-8AF3-4427-ED68842C9FA2}"/>
              </a:ext>
            </a:extLst>
          </p:cNvPr>
          <p:cNvSpPr/>
          <p:nvPr/>
        </p:nvSpPr>
        <p:spPr>
          <a:xfrm>
            <a:off x="9135751" y="3823619"/>
            <a:ext cx="800220" cy="323165"/>
          </a:xfrm>
          <a:prstGeom prst="wedgeRectCallout">
            <a:avLst>
              <a:gd name="adj1" fmla="val 72315"/>
              <a:gd name="adj2" fmla="val 2277"/>
            </a:avLst>
          </a:prstGeom>
          <a:solidFill>
            <a:schemeClr val="bg1"/>
          </a:solidFill>
          <a:ln w="63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a:extLst>
              <a:ext uri="{FF2B5EF4-FFF2-40B4-BE49-F238E27FC236}">
                <a16:creationId xmlns:a16="http://schemas.microsoft.com/office/drawing/2014/main" id="{22A255BB-D123-29E3-B7BE-467D8AD08FEA}"/>
              </a:ext>
            </a:extLst>
          </p:cNvPr>
          <p:cNvSpPr txBox="1"/>
          <p:nvPr/>
        </p:nvSpPr>
        <p:spPr>
          <a:xfrm>
            <a:off x="9140761" y="3816750"/>
            <a:ext cx="800219" cy="338554"/>
          </a:xfrm>
          <a:prstGeom prst="rect">
            <a:avLst/>
          </a:prstGeom>
          <a:noFill/>
        </p:spPr>
        <p:txBody>
          <a:bodyPr wrap="none" rtlCol="0">
            <a:spAutoFit/>
          </a:bodyPr>
          <a:lstStyle/>
          <a:p>
            <a:pPr algn="ctr"/>
            <a:r>
              <a:rPr kumimoji="1" lang="ja-JP" altLang="en-US" sz="800" dirty="0"/>
              <a:t>乾いた空気を</a:t>
            </a:r>
            <a:endParaRPr kumimoji="1" lang="en-US" altLang="ja-JP" sz="800" dirty="0"/>
          </a:p>
          <a:p>
            <a:pPr algn="ctr"/>
            <a:r>
              <a:rPr kumimoji="1" lang="ja-JP" altLang="en-US" sz="800" dirty="0"/>
              <a:t>室内へ</a:t>
            </a:r>
          </a:p>
        </p:txBody>
      </p:sp>
      <p:sp>
        <p:nvSpPr>
          <p:cNvPr id="132" name="吹き出し: 四角形 131">
            <a:extLst>
              <a:ext uri="{FF2B5EF4-FFF2-40B4-BE49-F238E27FC236}">
                <a16:creationId xmlns:a16="http://schemas.microsoft.com/office/drawing/2014/main" id="{884C7BD8-17C9-919B-6E53-FDAB7F653437}"/>
              </a:ext>
            </a:extLst>
          </p:cNvPr>
          <p:cNvSpPr/>
          <p:nvPr/>
        </p:nvSpPr>
        <p:spPr>
          <a:xfrm>
            <a:off x="10090373" y="1765401"/>
            <a:ext cx="1183643" cy="323165"/>
          </a:xfrm>
          <a:prstGeom prst="wedgeRectCallout">
            <a:avLst>
              <a:gd name="adj1" fmla="val 78339"/>
              <a:gd name="adj2" fmla="val 37582"/>
            </a:avLst>
          </a:prstGeom>
          <a:solidFill>
            <a:schemeClr val="bg1"/>
          </a:solidFill>
          <a:ln w="63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テキスト ボックス 132">
            <a:extLst>
              <a:ext uri="{FF2B5EF4-FFF2-40B4-BE49-F238E27FC236}">
                <a16:creationId xmlns:a16="http://schemas.microsoft.com/office/drawing/2014/main" id="{3D0FA086-C09C-FF4E-3B6B-9E5E8C116329}"/>
              </a:ext>
            </a:extLst>
          </p:cNvPr>
          <p:cNvSpPr txBox="1"/>
          <p:nvPr/>
        </p:nvSpPr>
        <p:spPr>
          <a:xfrm>
            <a:off x="10071695" y="1775442"/>
            <a:ext cx="1210588" cy="307777"/>
          </a:xfrm>
          <a:prstGeom prst="rect">
            <a:avLst/>
          </a:prstGeom>
          <a:noFill/>
        </p:spPr>
        <p:txBody>
          <a:bodyPr wrap="none" rtlCol="0">
            <a:spAutoFit/>
          </a:bodyPr>
          <a:lstStyle/>
          <a:p>
            <a:pPr algn="ctr"/>
            <a:r>
              <a:rPr kumimoji="1" lang="ja-JP" altLang="en-US" sz="800" dirty="0"/>
              <a:t>高湿度の空気は屋外へ</a:t>
            </a:r>
            <a:endParaRPr kumimoji="1" lang="en-US" altLang="ja-JP" sz="800" dirty="0"/>
          </a:p>
          <a:p>
            <a:pPr algn="ctr"/>
            <a:r>
              <a:rPr kumimoji="1" lang="ja-JP" altLang="en-US" sz="600" dirty="0"/>
              <a:t>（高温・高湿）</a:t>
            </a:r>
            <a:endParaRPr kumimoji="1" lang="ja-JP" altLang="en-US" sz="700" dirty="0"/>
          </a:p>
        </p:txBody>
      </p:sp>
      <p:sp>
        <p:nvSpPr>
          <p:cNvPr id="134" name="吹き出し: 四角形 133">
            <a:extLst>
              <a:ext uri="{FF2B5EF4-FFF2-40B4-BE49-F238E27FC236}">
                <a16:creationId xmlns:a16="http://schemas.microsoft.com/office/drawing/2014/main" id="{7869969A-B067-C656-80B8-3B6D496C50E4}"/>
              </a:ext>
            </a:extLst>
          </p:cNvPr>
          <p:cNvSpPr/>
          <p:nvPr/>
        </p:nvSpPr>
        <p:spPr>
          <a:xfrm>
            <a:off x="11733237" y="2251596"/>
            <a:ext cx="986294" cy="323165"/>
          </a:xfrm>
          <a:prstGeom prst="wedgeRectCallout">
            <a:avLst>
              <a:gd name="adj1" fmla="val -71337"/>
              <a:gd name="adj2" fmla="val 40004"/>
            </a:avLst>
          </a:prstGeom>
          <a:solidFill>
            <a:schemeClr val="bg1"/>
          </a:solidFill>
          <a:ln w="63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テキスト ボックス 134">
            <a:extLst>
              <a:ext uri="{FF2B5EF4-FFF2-40B4-BE49-F238E27FC236}">
                <a16:creationId xmlns:a16="http://schemas.microsoft.com/office/drawing/2014/main" id="{FB83B4DA-C099-3700-6D8D-C21D954548AE}"/>
              </a:ext>
            </a:extLst>
          </p:cNvPr>
          <p:cNvSpPr txBox="1"/>
          <p:nvPr/>
        </p:nvSpPr>
        <p:spPr>
          <a:xfrm>
            <a:off x="11728023" y="2253291"/>
            <a:ext cx="1005404" cy="338554"/>
          </a:xfrm>
          <a:prstGeom prst="rect">
            <a:avLst/>
          </a:prstGeom>
          <a:noFill/>
        </p:spPr>
        <p:txBody>
          <a:bodyPr wrap="none" rtlCol="0">
            <a:spAutoFit/>
          </a:bodyPr>
          <a:lstStyle/>
          <a:p>
            <a:pPr algn="ctr"/>
            <a:r>
              <a:rPr kumimoji="1" lang="ja-JP" altLang="en-US" sz="800" dirty="0"/>
              <a:t>室内の空気中の</a:t>
            </a:r>
            <a:endParaRPr kumimoji="1" lang="en-US" altLang="ja-JP" sz="800" dirty="0"/>
          </a:p>
          <a:p>
            <a:pPr algn="ctr"/>
            <a:r>
              <a:rPr kumimoji="1" lang="ja-JP" altLang="en-US" sz="800" dirty="0"/>
              <a:t>水分を取り込んで</a:t>
            </a:r>
          </a:p>
        </p:txBody>
      </p:sp>
      <p:sp>
        <p:nvSpPr>
          <p:cNvPr id="136" name="テキスト ボックス 135">
            <a:extLst>
              <a:ext uri="{FF2B5EF4-FFF2-40B4-BE49-F238E27FC236}">
                <a16:creationId xmlns:a16="http://schemas.microsoft.com/office/drawing/2014/main" id="{C9188E87-74DE-C361-2965-E7A30786575C}"/>
              </a:ext>
            </a:extLst>
          </p:cNvPr>
          <p:cNvSpPr txBox="1"/>
          <p:nvPr/>
        </p:nvSpPr>
        <p:spPr>
          <a:xfrm>
            <a:off x="5468852" y="1378696"/>
            <a:ext cx="1152686" cy="461665"/>
          </a:xfrm>
          <a:prstGeom prst="rect">
            <a:avLst/>
          </a:prstGeom>
          <a:noFill/>
        </p:spPr>
        <p:txBody>
          <a:bodyPr wrap="square" rtlCol="0">
            <a:spAutoFit/>
          </a:bodyPr>
          <a:lstStyle/>
          <a:p>
            <a:r>
              <a:rPr kumimoji="1" lang="en-US" altLang="ja-JP" sz="600" dirty="0">
                <a:solidFill>
                  <a:schemeClr val="bg1"/>
                </a:solidFill>
              </a:rPr>
              <a:t>※1</a:t>
            </a:r>
            <a:r>
              <a:rPr kumimoji="1" lang="ja-JP" altLang="en-US" sz="600" dirty="0">
                <a:solidFill>
                  <a:schemeClr val="bg1"/>
                </a:solidFill>
              </a:rPr>
              <a:t> 衣類乾燥機能を強化した家庭向け壁掛け形デシカント式除湿機において。</a:t>
            </a:r>
            <a:endParaRPr kumimoji="1" lang="en-US" altLang="ja-JP" sz="600" dirty="0">
              <a:solidFill>
                <a:schemeClr val="bg1"/>
              </a:solidFill>
            </a:endParaRPr>
          </a:p>
          <a:p>
            <a:r>
              <a:rPr kumimoji="1" lang="en-US" altLang="ja-JP" sz="600" dirty="0">
                <a:solidFill>
                  <a:schemeClr val="bg1"/>
                </a:solidFill>
              </a:rPr>
              <a:t>2026</a:t>
            </a:r>
            <a:r>
              <a:rPr kumimoji="1" lang="ja-JP" altLang="en-US" sz="600" dirty="0">
                <a:solidFill>
                  <a:schemeClr val="bg1"/>
                </a:solidFill>
              </a:rPr>
              <a:t>年</a:t>
            </a:r>
            <a:r>
              <a:rPr kumimoji="1" lang="en-US" altLang="ja-JP" sz="600" dirty="0">
                <a:solidFill>
                  <a:schemeClr val="bg1"/>
                </a:solidFill>
              </a:rPr>
              <a:t>5</a:t>
            </a:r>
            <a:r>
              <a:rPr kumimoji="1" lang="ja-JP" altLang="en-US" sz="600" dirty="0">
                <a:solidFill>
                  <a:schemeClr val="bg1"/>
                </a:solidFill>
              </a:rPr>
              <a:t>月発売予定。</a:t>
            </a:r>
          </a:p>
        </p:txBody>
      </p:sp>
      <p:sp>
        <p:nvSpPr>
          <p:cNvPr id="138" name="テキスト ボックス 137">
            <a:extLst>
              <a:ext uri="{FF2B5EF4-FFF2-40B4-BE49-F238E27FC236}">
                <a16:creationId xmlns:a16="http://schemas.microsoft.com/office/drawing/2014/main" id="{C13BAD22-1280-FE17-7B9A-19410EACBE82}"/>
              </a:ext>
            </a:extLst>
          </p:cNvPr>
          <p:cNvSpPr txBox="1"/>
          <p:nvPr/>
        </p:nvSpPr>
        <p:spPr>
          <a:xfrm>
            <a:off x="5118828" y="241404"/>
            <a:ext cx="1415772" cy="338554"/>
          </a:xfrm>
          <a:prstGeom prst="rect">
            <a:avLst/>
          </a:prstGeom>
          <a:noFill/>
          <a:ln>
            <a:solidFill>
              <a:schemeClr val="bg2">
                <a:lumMod val="50000"/>
              </a:schemeClr>
            </a:solidFill>
          </a:ln>
        </p:spPr>
        <p:txBody>
          <a:bodyPr wrap="none" rtlCol="0">
            <a:spAutoFit/>
          </a:bodyPr>
          <a:lstStyle/>
          <a:p>
            <a:r>
              <a:rPr kumimoji="1" lang="ja-JP" altLang="en-US" sz="1600" b="1" dirty="0"/>
              <a:t>デシカント式</a:t>
            </a:r>
          </a:p>
        </p:txBody>
      </p:sp>
      <p:sp>
        <p:nvSpPr>
          <p:cNvPr id="139" name="テキスト ボックス 138">
            <a:extLst>
              <a:ext uri="{FF2B5EF4-FFF2-40B4-BE49-F238E27FC236}">
                <a16:creationId xmlns:a16="http://schemas.microsoft.com/office/drawing/2014/main" id="{E234E495-2522-3206-F1F3-45D0773791B7}"/>
              </a:ext>
            </a:extLst>
          </p:cNvPr>
          <p:cNvSpPr txBox="1"/>
          <p:nvPr/>
        </p:nvSpPr>
        <p:spPr>
          <a:xfrm>
            <a:off x="1629584" y="6731233"/>
            <a:ext cx="319318" cy="200055"/>
          </a:xfrm>
          <a:prstGeom prst="rect">
            <a:avLst/>
          </a:prstGeom>
          <a:noFill/>
        </p:spPr>
        <p:txBody>
          <a:bodyPr wrap="none" rtlCol="0">
            <a:spAutoFit/>
          </a:bodyPr>
          <a:lstStyle/>
          <a:p>
            <a:r>
              <a:rPr kumimoji="1" lang="en-US" altLang="ja-JP" sz="700" dirty="0">
                <a:solidFill>
                  <a:schemeClr val="tx1">
                    <a:lumMod val="75000"/>
                    <a:lumOff val="25000"/>
                  </a:schemeClr>
                </a:solidFill>
              </a:rPr>
              <a:t>※2</a:t>
            </a:r>
            <a:endParaRPr kumimoji="1" lang="ja-JP" altLang="en-US" sz="700" dirty="0">
              <a:solidFill>
                <a:schemeClr val="tx1">
                  <a:lumMod val="75000"/>
                  <a:lumOff val="25000"/>
                </a:schemeClr>
              </a:solidFill>
            </a:endParaRPr>
          </a:p>
        </p:txBody>
      </p:sp>
      <p:sp>
        <p:nvSpPr>
          <p:cNvPr id="140" name="テキスト ボックス 139">
            <a:extLst>
              <a:ext uri="{FF2B5EF4-FFF2-40B4-BE49-F238E27FC236}">
                <a16:creationId xmlns:a16="http://schemas.microsoft.com/office/drawing/2014/main" id="{9E64DE1F-CCBB-FE04-373C-A6B6C42EC97D}"/>
              </a:ext>
            </a:extLst>
          </p:cNvPr>
          <p:cNvSpPr txBox="1"/>
          <p:nvPr/>
        </p:nvSpPr>
        <p:spPr>
          <a:xfrm>
            <a:off x="6082962" y="5694055"/>
            <a:ext cx="319318" cy="200055"/>
          </a:xfrm>
          <a:prstGeom prst="rect">
            <a:avLst/>
          </a:prstGeom>
          <a:noFill/>
        </p:spPr>
        <p:txBody>
          <a:bodyPr wrap="none" rtlCol="0">
            <a:spAutoFit/>
          </a:bodyPr>
          <a:lstStyle/>
          <a:p>
            <a:r>
              <a:rPr kumimoji="1" lang="en-US" altLang="ja-JP" sz="700" dirty="0">
                <a:solidFill>
                  <a:schemeClr val="tx1">
                    <a:lumMod val="75000"/>
                    <a:lumOff val="25000"/>
                  </a:schemeClr>
                </a:solidFill>
              </a:rPr>
              <a:t>※3</a:t>
            </a:r>
            <a:endParaRPr kumimoji="1" lang="ja-JP" altLang="en-US" sz="700" dirty="0">
              <a:solidFill>
                <a:schemeClr val="tx1">
                  <a:lumMod val="75000"/>
                  <a:lumOff val="25000"/>
                </a:schemeClr>
              </a:solidFill>
            </a:endParaRPr>
          </a:p>
        </p:txBody>
      </p:sp>
      <p:sp>
        <p:nvSpPr>
          <p:cNvPr id="141" name="テキスト ボックス 140">
            <a:extLst>
              <a:ext uri="{FF2B5EF4-FFF2-40B4-BE49-F238E27FC236}">
                <a16:creationId xmlns:a16="http://schemas.microsoft.com/office/drawing/2014/main" id="{AE9827D0-8E6A-BE04-11A7-0FD50B59CC20}"/>
              </a:ext>
            </a:extLst>
          </p:cNvPr>
          <p:cNvSpPr txBox="1"/>
          <p:nvPr/>
        </p:nvSpPr>
        <p:spPr>
          <a:xfrm>
            <a:off x="5941932" y="6671655"/>
            <a:ext cx="319318" cy="200055"/>
          </a:xfrm>
          <a:prstGeom prst="rect">
            <a:avLst/>
          </a:prstGeom>
          <a:noFill/>
        </p:spPr>
        <p:txBody>
          <a:bodyPr wrap="none" rtlCol="0">
            <a:spAutoFit/>
          </a:bodyPr>
          <a:lstStyle/>
          <a:p>
            <a:r>
              <a:rPr kumimoji="1" lang="en-US" altLang="ja-JP" sz="700" dirty="0">
                <a:solidFill>
                  <a:schemeClr val="tx1">
                    <a:lumMod val="75000"/>
                    <a:lumOff val="25000"/>
                  </a:schemeClr>
                </a:solidFill>
              </a:rPr>
              <a:t>※4</a:t>
            </a:r>
            <a:endParaRPr kumimoji="1" lang="ja-JP" altLang="en-US" sz="700" dirty="0">
              <a:solidFill>
                <a:schemeClr val="tx1">
                  <a:lumMod val="75000"/>
                  <a:lumOff val="25000"/>
                </a:schemeClr>
              </a:solidFill>
            </a:endParaRPr>
          </a:p>
        </p:txBody>
      </p:sp>
      <p:sp>
        <p:nvSpPr>
          <p:cNvPr id="142" name="テキスト ボックス 141">
            <a:extLst>
              <a:ext uri="{FF2B5EF4-FFF2-40B4-BE49-F238E27FC236}">
                <a16:creationId xmlns:a16="http://schemas.microsoft.com/office/drawing/2014/main" id="{5E9F2F0C-946F-F2B4-8615-ECFDCD684422}"/>
              </a:ext>
            </a:extLst>
          </p:cNvPr>
          <p:cNvSpPr txBox="1"/>
          <p:nvPr/>
        </p:nvSpPr>
        <p:spPr>
          <a:xfrm>
            <a:off x="6303132" y="8047021"/>
            <a:ext cx="300082" cy="184666"/>
          </a:xfrm>
          <a:prstGeom prst="rect">
            <a:avLst/>
          </a:prstGeom>
          <a:noFill/>
        </p:spPr>
        <p:txBody>
          <a:bodyPr wrap="none" rtlCol="0">
            <a:spAutoFit/>
          </a:bodyPr>
          <a:lstStyle/>
          <a:p>
            <a:r>
              <a:rPr kumimoji="1" lang="en-US" altLang="ja-JP" sz="600" dirty="0">
                <a:solidFill>
                  <a:schemeClr val="tx1">
                    <a:lumMod val="75000"/>
                    <a:lumOff val="25000"/>
                  </a:schemeClr>
                </a:solidFill>
              </a:rPr>
              <a:t>※6</a:t>
            </a:r>
            <a:endParaRPr kumimoji="1" lang="ja-JP" altLang="en-US" sz="600" dirty="0">
              <a:solidFill>
                <a:schemeClr val="tx1">
                  <a:lumMod val="75000"/>
                  <a:lumOff val="25000"/>
                </a:schemeClr>
              </a:solidFill>
            </a:endParaRPr>
          </a:p>
        </p:txBody>
      </p:sp>
      <p:sp>
        <p:nvSpPr>
          <p:cNvPr id="143" name="テキスト ボックス 142">
            <a:extLst>
              <a:ext uri="{FF2B5EF4-FFF2-40B4-BE49-F238E27FC236}">
                <a16:creationId xmlns:a16="http://schemas.microsoft.com/office/drawing/2014/main" id="{3CEB0F6C-DB0D-CF71-5A4B-85E92A5DBDA5}"/>
              </a:ext>
            </a:extLst>
          </p:cNvPr>
          <p:cNvSpPr txBox="1"/>
          <p:nvPr/>
        </p:nvSpPr>
        <p:spPr>
          <a:xfrm>
            <a:off x="1799514" y="7635204"/>
            <a:ext cx="319318" cy="200055"/>
          </a:xfrm>
          <a:prstGeom prst="rect">
            <a:avLst/>
          </a:prstGeom>
          <a:noFill/>
        </p:spPr>
        <p:txBody>
          <a:bodyPr wrap="none" rtlCol="0">
            <a:spAutoFit/>
          </a:bodyPr>
          <a:lstStyle/>
          <a:p>
            <a:r>
              <a:rPr kumimoji="1" lang="en-US" altLang="ja-JP" sz="700" dirty="0">
                <a:solidFill>
                  <a:schemeClr val="tx1">
                    <a:lumMod val="75000"/>
                    <a:lumOff val="25000"/>
                  </a:schemeClr>
                </a:solidFill>
              </a:rPr>
              <a:t>※5</a:t>
            </a:r>
            <a:endParaRPr kumimoji="1" lang="ja-JP" altLang="en-US" sz="700" dirty="0">
              <a:solidFill>
                <a:schemeClr val="tx1">
                  <a:lumMod val="75000"/>
                  <a:lumOff val="25000"/>
                </a:schemeClr>
              </a:solidFill>
            </a:endParaRPr>
          </a:p>
        </p:txBody>
      </p:sp>
      <p:sp>
        <p:nvSpPr>
          <p:cNvPr id="144" name="テキスト ボックス 143">
            <a:extLst>
              <a:ext uri="{FF2B5EF4-FFF2-40B4-BE49-F238E27FC236}">
                <a16:creationId xmlns:a16="http://schemas.microsoft.com/office/drawing/2014/main" id="{B603EE30-D4AC-040D-A58F-D8F482E9E4A7}"/>
              </a:ext>
            </a:extLst>
          </p:cNvPr>
          <p:cNvSpPr txBox="1"/>
          <p:nvPr/>
        </p:nvSpPr>
        <p:spPr>
          <a:xfrm>
            <a:off x="11557595" y="7363983"/>
            <a:ext cx="319318" cy="200055"/>
          </a:xfrm>
          <a:prstGeom prst="rect">
            <a:avLst/>
          </a:prstGeom>
          <a:noFill/>
        </p:spPr>
        <p:txBody>
          <a:bodyPr wrap="none" rtlCol="0">
            <a:spAutoFit/>
          </a:bodyPr>
          <a:lstStyle/>
          <a:p>
            <a:r>
              <a:rPr kumimoji="1" lang="en-US" altLang="ja-JP" sz="700" dirty="0">
                <a:solidFill>
                  <a:schemeClr val="tx1">
                    <a:lumMod val="75000"/>
                    <a:lumOff val="25000"/>
                  </a:schemeClr>
                </a:solidFill>
              </a:rPr>
              <a:t>※7</a:t>
            </a:r>
          </a:p>
        </p:txBody>
      </p:sp>
      <p:sp>
        <p:nvSpPr>
          <p:cNvPr id="145" name="テキスト ボックス 144">
            <a:extLst>
              <a:ext uri="{FF2B5EF4-FFF2-40B4-BE49-F238E27FC236}">
                <a16:creationId xmlns:a16="http://schemas.microsoft.com/office/drawing/2014/main" id="{72777D69-717A-DF49-00D4-C93D1C666388}"/>
              </a:ext>
            </a:extLst>
          </p:cNvPr>
          <p:cNvSpPr txBox="1"/>
          <p:nvPr/>
        </p:nvSpPr>
        <p:spPr>
          <a:xfrm>
            <a:off x="6663354" y="8708639"/>
            <a:ext cx="6070073" cy="646331"/>
          </a:xfrm>
          <a:prstGeom prst="rect">
            <a:avLst/>
          </a:prstGeom>
          <a:noFill/>
        </p:spPr>
        <p:txBody>
          <a:bodyPr wrap="square" rtlCol="0">
            <a:spAutoFit/>
          </a:bodyPr>
          <a:lstStyle/>
          <a:p>
            <a:r>
              <a:rPr kumimoji="1" lang="en-US" altLang="ja-JP" sz="600" dirty="0"/>
              <a:t>※2</a:t>
            </a:r>
            <a:r>
              <a:rPr kumimoji="1" lang="ja-JP" altLang="en-US" sz="600" dirty="0"/>
              <a:t> 左右ルーバーワイドスイング時、運転モード「衣類乾燥</a:t>
            </a:r>
            <a:r>
              <a:rPr kumimoji="1" lang="en-US" altLang="ja-JP" sz="600" dirty="0"/>
              <a:t>:</a:t>
            </a:r>
            <a:r>
              <a:rPr kumimoji="1" lang="ja-JP" altLang="en-US" sz="600" dirty="0"/>
              <a:t>速乾</a:t>
            </a:r>
            <a:r>
              <a:rPr kumimoji="1" lang="en-US" altLang="ja-JP" sz="600" dirty="0"/>
              <a:t>(</a:t>
            </a:r>
            <a:r>
              <a:rPr kumimoji="1" lang="ja-JP" altLang="en-US" sz="600" dirty="0"/>
              <a:t>風量</a:t>
            </a:r>
            <a:r>
              <a:rPr kumimoji="1" lang="en-US" altLang="ja-JP" sz="600" dirty="0"/>
              <a:t>5)</a:t>
            </a:r>
            <a:r>
              <a:rPr kumimoji="1" lang="ja-JP" altLang="en-US" sz="600" dirty="0"/>
              <a:t>」吹出口より前方約</a:t>
            </a:r>
            <a:r>
              <a:rPr kumimoji="1" lang="en-US" altLang="ja-JP" sz="600" dirty="0"/>
              <a:t>100</a:t>
            </a:r>
            <a:r>
              <a:rPr kumimoji="1" lang="ja-JP" altLang="en-US" sz="600" dirty="0"/>
              <a:t>㎝における送風範囲。</a:t>
            </a:r>
            <a:r>
              <a:rPr kumimoji="1" lang="en-US" altLang="ja-JP" sz="600" dirty="0"/>
              <a:t>(</a:t>
            </a:r>
            <a:r>
              <a:rPr kumimoji="1" lang="ja-JP" altLang="en-US" sz="600" dirty="0"/>
              <a:t>風速</a:t>
            </a:r>
            <a:r>
              <a:rPr kumimoji="1" lang="en-US" altLang="ja-JP" sz="600" dirty="0"/>
              <a:t>0.45m/s</a:t>
            </a:r>
            <a:r>
              <a:rPr kumimoji="1" lang="ja-JP" altLang="en-US" sz="600" dirty="0"/>
              <a:t>の届く範囲</a:t>
            </a:r>
            <a:r>
              <a:rPr kumimoji="1" lang="en-US" altLang="ja-JP" sz="600" dirty="0"/>
              <a:t>)</a:t>
            </a:r>
            <a:r>
              <a:rPr kumimoji="1" lang="ja-JP" altLang="en-US" sz="600" dirty="0"/>
              <a:t>　</a:t>
            </a:r>
            <a:r>
              <a:rPr kumimoji="1" lang="en-US" altLang="ja-JP" sz="600" dirty="0"/>
              <a:t>※3</a:t>
            </a:r>
            <a:r>
              <a:rPr kumimoji="1" lang="ja-JP" altLang="en-US" sz="600" dirty="0"/>
              <a:t> 室温</a:t>
            </a:r>
            <a:r>
              <a:rPr kumimoji="1" lang="en-US" altLang="ja-JP" sz="600" dirty="0"/>
              <a:t>20℃</a:t>
            </a:r>
            <a:r>
              <a:rPr kumimoji="1" lang="ja-JP" altLang="en-US" sz="600" dirty="0"/>
              <a:t>湿度</a:t>
            </a:r>
            <a:r>
              <a:rPr kumimoji="1" lang="en-US" altLang="ja-JP" sz="600" dirty="0"/>
              <a:t>60</a:t>
            </a:r>
            <a:r>
              <a:rPr kumimoji="1" lang="ja-JP" altLang="en-US" sz="600" dirty="0"/>
              <a:t>％のランドリールームで</a:t>
            </a:r>
            <a:r>
              <a:rPr kumimoji="1" lang="en-US" altLang="ja-JP" sz="600" dirty="0"/>
              <a:t>2㎏</a:t>
            </a:r>
            <a:r>
              <a:rPr kumimoji="1" lang="ja-JP" altLang="en-US" sz="600" dirty="0"/>
              <a:t>の洗濯物を干した場合の値。運転モード「衣類乾燥</a:t>
            </a:r>
            <a:r>
              <a:rPr kumimoji="1" lang="en-US" altLang="ja-JP" sz="600" dirty="0"/>
              <a:t>:</a:t>
            </a:r>
            <a:r>
              <a:rPr kumimoji="1" lang="ja-JP" altLang="en-US" sz="600" dirty="0"/>
              <a:t>速乾</a:t>
            </a:r>
            <a:r>
              <a:rPr kumimoji="1" lang="en-US" altLang="ja-JP" sz="600" dirty="0"/>
              <a:t>(</a:t>
            </a:r>
            <a:r>
              <a:rPr kumimoji="1" lang="ja-JP" altLang="en-US" sz="600" dirty="0"/>
              <a:t>風量</a:t>
            </a:r>
            <a:r>
              <a:rPr kumimoji="1" lang="en-US" altLang="ja-JP" sz="600" dirty="0"/>
              <a:t>5)</a:t>
            </a:r>
            <a:r>
              <a:rPr kumimoji="1" lang="ja-JP" altLang="en-US" sz="600" dirty="0"/>
              <a:t>」</a:t>
            </a:r>
            <a:r>
              <a:rPr kumimoji="1" lang="en-US" altLang="ja-JP" sz="600" dirty="0"/>
              <a:t>(</a:t>
            </a:r>
            <a:r>
              <a:rPr kumimoji="1" lang="ja-JP" altLang="en-US" sz="600" dirty="0"/>
              <a:t>広さ</a:t>
            </a:r>
            <a:r>
              <a:rPr kumimoji="1" lang="en-US" altLang="ja-JP" sz="600" dirty="0"/>
              <a:t>:4</a:t>
            </a:r>
            <a:r>
              <a:rPr kumimoji="1" lang="ja-JP" altLang="en-US" sz="600" dirty="0"/>
              <a:t>畳、天井高</a:t>
            </a:r>
            <a:r>
              <a:rPr kumimoji="1" lang="en-US" altLang="ja-JP" sz="600" dirty="0"/>
              <a:t>:2.4m</a:t>
            </a:r>
            <a:r>
              <a:rPr kumimoji="1" lang="ja-JP" altLang="en-US" sz="600" dirty="0"/>
              <a:t>、物干し竿</a:t>
            </a:r>
            <a:r>
              <a:rPr kumimoji="1" lang="en-US" altLang="ja-JP" sz="600" dirty="0"/>
              <a:t>:1</a:t>
            </a:r>
            <a:r>
              <a:rPr kumimoji="1" lang="ja-JP" altLang="en-US" sz="600" dirty="0"/>
              <a:t>本、換気</a:t>
            </a:r>
            <a:r>
              <a:rPr kumimoji="1" lang="en-US" altLang="ja-JP" sz="600" dirty="0"/>
              <a:t>:</a:t>
            </a:r>
            <a:r>
              <a:rPr kumimoji="1" lang="ja-JP" altLang="en-US" sz="600" dirty="0"/>
              <a:t>あり</a:t>
            </a:r>
            <a:r>
              <a:rPr kumimoji="1" lang="en-US" altLang="ja-JP" sz="600" dirty="0"/>
              <a:t>)</a:t>
            </a:r>
            <a:r>
              <a:rPr kumimoji="1" lang="ja-JP" altLang="en-US" sz="600" dirty="0"/>
              <a:t> 実使用時の衣類乾燥時間は使用環境・使用条件により異なります。</a:t>
            </a:r>
            <a:r>
              <a:rPr kumimoji="1" lang="en-US" altLang="ja-JP" sz="600" dirty="0"/>
              <a:t>※4 </a:t>
            </a:r>
            <a:r>
              <a:rPr kumimoji="1" lang="ja-JP" altLang="en-US" sz="600" dirty="0"/>
              <a:t>室温</a:t>
            </a:r>
            <a:r>
              <a:rPr kumimoji="1" lang="en-US" altLang="ja-JP" sz="600" dirty="0"/>
              <a:t>20</a:t>
            </a:r>
            <a:r>
              <a:rPr kumimoji="1" lang="ja-JP" altLang="en-US" sz="600" dirty="0"/>
              <a:t>℃湿度</a:t>
            </a:r>
            <a:r>
              <a:rPr kumimoji="1" lang="en-US" altLang="ja-JP" sz="600" dirty="0"/>
              <a:t>60</a:t>
            </a:r>
            <a:r>
              <a:rPr kumimoji="1" lang="ja-JP" altLang="en-US" sz="600" dirty="0"/>
              <a:t>％で</a:t>
            </a:r>
            <a:r>
              <a:rPr kumimoji="1" lang="en-US" altLang="ja-JP" sz="600" dirty="0"/>
              <a:t>2㎏</a:t>
            </a:r>
            <a:r>
              <a:rPr kumimoji="1" lang="ja-JP" altLang="en-US" sz="600" dirty="0"/>
              <a:t>の洗濯物を乾かした時の</a:t>
            </a:r>
            <a:r>
              <a:rPr kumimoji="1" lang="en-US" altLang="ja-JP" sz="600" dirty="0"/>
              <a:t>2</a:t>
            </a:r>
            <a:r>
              <a:rPr kumimoji="1" lang="ja-JP" altLang="en-US" sz="600" dirty="0"/>
              <a:t>時間後のサーモグラフィ。運転モード「衣類乾燥</a:t>
            </a:r>
            <a:r>
              <a:rPr kumimoji="1" lang="en-US" altLang="ja-JP" sz="600" dirty="0"/>
              <a:t>:</a:t>
            </a:r>
            <a:r>
              <a:rPr kumimoji="1" lang="ja-JP" altLang="en-US" sz="600" dirty="0"/>
              <a:t>速乾</a:t>
            </a:r>
            <a:r>
              <a:rPr kumimoji="1" lang="en-US" altLang="ja-JP" sz="600" dirty="0"/>
              <a:t>(</a:t>
            </a:r>
            <a:r>
              <a:rPr kumimoji="1" lang="ja-JP" altLang="en-US" sz="600" dirty="0"/>
              <a:t>風量</a:t>
            </a:r>
            <a:r>
              <a:rPr kumimoji="1" lang="en-US" altLang="ja-JP" sz="600" dirty="0"/>
              <a:t>5)</a:t>
            </a:r>
            <a:r>
              <a:rPr kumimoji="1" lang="ja-JP" altLang="en-US" sz="600" dirty="0"/>
              <a:t>」</a:t>
            </a:r>
            <a:r>
              <a:rPr kumimoji="1" lang="en-US" altLang="ja-JP" sz="600" dirty="0"/>
              <a:t> (</a:t>
            </a:r>
            <a:r>
              <a:rPr kumimoji="1" lang="ja-JP" altLang="en-US" sz="600" dirty="0"/>
              <a:t>広さ</a:t>
            </a:r>
            <a:r>
              <a:rPr kumimoji="1" lang="en-US" altLang="ja-JP" sz="600" dirty="0"/>
              <a:t>:4</a:t>
            </a:r>
            <a:r>
              <a:rPr kumimoji="1" lang="ja-JP" altLang="en-US" sz="600" dirty="0"/>
              <a:t>畳、天井高</a:t>
            </a:r>
            <a:r>
              <a:rPr kumimoji="1" lang="en-US" altLang="ja-JP" sz="600" dirty="0"/>
              <a:t>:2.4m</a:t>
            </a:r>
            <a:r>
              <a:rPr kumimoji="1" lang="ja-JP" altLang="en-US" sz="600" dirty="0"/>
              <a:t>、物干し竿</a:t>
            </a:r>
            <a:r>
              <a:rPr kumimoji="1" lang="en-US" altLang="ja-JP" sz="600" dirty="0"/>
              <a:t>:1</a:t>
            </a:r>
            <a:r>
              <a:rPr kumimoji="1" lang="ja-JP" altLang="en-US" sz="600" dirty="0"/>
              <a:t>本、換気</a:t>
            </a:r>
            <a:r>
              <a:rPr kumimoji="1" lang="en-US" altLang="ja-JP" sz="600" dirty="0"/>
              <a:t>:</a:t>
            </a:r>
            <a:r>
              <a:rPr kumimoji="1" lang="ja-JP" altLang="en-US" sz="600" dirty="0"/>
              <a:t>あり</a:t>
            </a:r>
            <a:r>
              <a:rPr kumimoji="1" lang="en-US" altLang="ja-JP" sz="600" dirty="0"/>
              <a:t>)</a:t>
            </a:r>
            <a:r>
              <a:rPr kumimoji="1" lang="ja-JP" altLang="en-US" sz="600" dirty="0"/>
              <a:t> </a:t>
            </a:r>
            <a:r>
              <a:rPr kumimoji="1" lang="en-US" altLang="ja-JP" sz="600" dirty="0"/>
              <a:t>※5 </a:t>
            </a:r>
            <a:r>
              <a:rPr kumimoji="1" lang="ja-JP" altLang="en-US" sz="600" dirty="0"/>
              <a:t>右</a:t>
            </a:r>
            <a:r>
              <a:rPr kumimoji="1" lang="en-US" altLang="ja-JP" sz="600" dirty="0"/>
              <a:t>-</a:t>
            </a:r>
            <a:r>
              <a:rPr kumimoji="1" lang="ja-JP" altLang="en-US" sz="600" dirty="0"/>
              <a:t>左ルーバースイング時、吹出口より前方約</a:t>
            </a:r>
            <a:r>
              <a:rPr kumimoji="1" lang="en-US" altLang="ja-JP" sz="600" dirty="0"/>
              <a:t>100</a:t>
            </a:r>
            <a:r>
              <a:rPr kumimoji="1" lang="ja-JP" altLang="en-US" sz="600" dirty="0"/>
              <a:t>㎝における送風範囲。</a:t>
            </a:r>
            <a:r>
              <a:rPr kumimoji="1" lang="en-US" altLang="ja-JP" sz="600" dirty="0"/>
              <a:t>(</a:t>
            </a:r>
            <a:r>
              <a:rPr kumimoji="1" lang="ja-JP" altLang="en-US" sz="600" dirty="0"/>
              <a:t>風速</a:t>
            </a:r>
            <a:r>
              <a:rPr kumimoji="1" lang="en-US" altLang="ja-JP" sz="600" dirty="0"/>
              <a:t>0.45m/s</a:t>
            </a:r>
            <a:r>
              <a:rPr kumimoji="1" lang="ja-JP" altLang="en-US" sz="600" dirty="0"/>
              <a:t>の届く範囲</a:t>
            </a:r>
            <a:r>
              <a:rPr kumimoji="1" lang="en-US" altLang="ja-JP" sz="600" dirty="0"/>
              <a:t>)</a:t>
            </a:r>
            <a:r>
              <a:rPr kumimoji="1" lang="ja-JP" altLang="en-US" sz="600" dirty="0"/>
              <a:t>　</a:t>
            </a:r>
            <a:r>
              <a:rPr kumimoji="1" lang="en-US" altLang="ja-JP" sz="600" dirty="0"/>
              <a:t>※6 </a:t>
            </a:r>
            <a:r>
              <a:rPr kumimoji="1" lang="ja-JP" altLang="en-US" sz="600" dirty="0"/>
              <a:t>当社調べ</a:t>
            </a:r>
            <a:r>
              <a:rPr kumimoji="1" lang="en-US" altLang="ja-JP" sz="600" dirty="0"/>
              <a:t>/</a:t>
            </a:r>
            <a:r>
              <a:rPr kumimoji="1" lang="ja-JP" altLang="en-US" sz="600" dirty="0"/>
              <a:t>●室温</a:t>
            </a:r>
            <a:r>
              <a:rPr kumimoji="1" lang="en-US" altLang="ja-JP" sz="600" dirty="0"/>
              <a:t>20</a:t>
            </a:r>
            <a:r>
              <a:rPr kumimoji="1" lang="ja-JP" altLang="en-US" sz="600" dirty="0"/>
              <a:t>℃湿度</a:t>
            </a:r>
            <a:r>
              <a:rPr kumimoji="1" lang="en-US" altLang="ja-JP" sz="600" dirty="0"/>
              <a:t>60</a:t>
            </a:r>
            <a:r>
              <a:rPr kumimoji="1" lang="ja-JP" altLang="en-US" sz="600" dirty="0"/>
              <a:t>％●ルーバー設定</a:t>
            </a:r>
            <a:r>
              <a:rPr kumimoji="1" lang="en-US" altLang="ja-JP" sz="600" dirty="0"/>
              <a:t>:</a:t>
            </a:r>
            <a:r>
              <a:rPr kumimoji="1" lang="ja-JP" altLang="en-US" sz="600" dirty="0"/>
              <a:t>上下スイング、左右スイング●運転モード「衣類乾燥</a:t>
            </a:r>
            <a:r>
              <a:rPr kumimoji="1" lang="en-US" altLang="ja-JP" sz="600" dirty="0"/>
              <a:t>:</a:t>
            </a:r>
            <a:r>
              <a:rPr kumimoji="1" lang="ja-JP" altLang="en-US" sz="600" dirty="0"/>
              <a:t>速乾</a:t>
            </a:r>
            <a:r>
              <a:rPr kumimoji="1" lang="en-US" altLang="ja-JP" sz="600" dirty="0"/>
              <a:t>(</a:t>
            </a:r>
            <a:r>
              <a:rPr kumimoji="1" lang="ja-JP" altLang="en-US" sz="600" dirty="0"/>
              <a:t>風量</a:t>
            </a:r>
            <a:r>
              <a:rPr kumimoji="1" lang="en-US" altLang="ja-JP" sz="600" dirty="0"/>
              <a:t>5)</a:t>
            </a:r>
            <a:r>
              <a:rPr kumimoji="1" lang="ja-JP" altLang="en-US" sz="600" dirty="0"/>
              <a:t>」●自然乾燥したときのタオルの厚みを</a:t>
            </a:r>
            <a:r>
              <a:rPr kumimoji="1" lang="en-US" altLang="ja-JP" sz="600" dirty="0"/>
              <a:t>100</a:t>
            </a:r>
            <a:r>
              <a:rPr kumimoji="1" lang="ja-JP" altLang="en-US" sz="600" dirty="0"/>
              <a:t>とした場合、</a:t>
            </a:r>
            <a:r>
              <a:rPr kumimoji="1" lang="en-US" altLang="ja-JP" sz="600" dirty="0"/>
              <a:t>KD-Z90A</a:t>
            </a:r>
            <a:r>
              <a:rPr kumimoji="1" lang="ja-JP" altLang="en-US" sz="600" dirty="0"/>
              <a:t>を使用した場合、タオルの厚みは</a:t>
            </a:r>
            <a:r>
              <a:rPr kumimoji="1" lang="en-US" altLang="ja-JP" sz="600" dirty="0"/>
              <a:t>125</a:t>
            </a:r>
            <a:r>
              <a:rPr kumimoji="1" lang="ja-JP" altLang="en-US" sz="600" dirty="0"/>
              <a:t>となった。</a:t>
            </a:r>
            <a:r>
              <a:rPr kumimoji="1" lang="en-US" altLang="ja-JP" sz="600" dirty="0"/>
              <a:t>※7 </a:t>
            </a:r>
            <a:r>
              <a:rPr kumimoji="1" lang="ja-JP" altLang="en-US" sz="600" dirty="0"/>
              <a:t>配電盤から直接電源線を取り付ける場合は</a:t>
            </a:r>
            <a:r>
              <a:rPr kumimoji="1" lang="en-US" altLang="ja-JP" sz="600" dirty="0"/>
              <a:t>150mm</a:t>
            </a:r>
            <a:r>
              <a:rPr kumimoji="1" lang="ja-JP" altLang="en-US" sz="600" dirty="0"/>
              <a:t>以上離してください。</a:t>
            </a:r>
            <a:r>
              <a:rPr kumimoji="1" lang="en-US" altLang="ja-JP" sz="600" dirty="0"/>
              <a:t>※8 </a:t>
            </a:r>
            <a:r>
              <a:rPr kumimoji="1" lang="ja-JP" altLang="en-US" sz="600" dirty="0"/>
              <a:t>換気扇ではありません。運転停止時は排気換気は行いません。</a:t>
            </a:r>
          </a:p>
        </p:txBody>
      </p:sp>
      <p:cxnSp>
        <p:nvCxnSpPr>
          <p:cNvPr id="151" name="直線コネクタ 150">
            <a:extLst>
              <a:ext uri="{FF2B5EF4-FFF2-40B4-BE49-F238E27FC236}">
                <a16:creationId xmlns:a16="http://schemas.microsoft.com/office/drawing/2014/main" id="{FC5CC154-5E69-1EE8-349D-462E1896221A}"/>
              </a:ext>
            </a:extLst>
          </p:cNvPr>
          <p:cNvCxnSpPr>
            <a:cxnSpLocks/>
          </p:cNvCxnSpPr>
          <p:nvPr/>
        </p:nvCxnSpPr>
        <p:spPr>
          <a:xfrm>
            <a:off x="9858984" y="2562396"/>
            <a:ext cx="603190" cy="10571"/>
          </a:xfrm>
          <a:prstGeom prst="line">
            <a:avLst/>
          </a:prstGeom>
          <a:ln>
            <a:headEnd type="none"/>
            <a:tailEnd type="oval" w="sm" len="sm"/>
          </a:ln>
        </p:spPr>
        <p:style>
          <a:lnRef idx="1">
            <a:schemeClr val="dk1"/>
          </a:lnRef>
          <a:fillRef idx="0">
            <a:schemeClr val="dk1"/>
          </a:fillRef>
          <a:effectRef idx="0">
            <a:schemeClr val="dk1"/>
          </a:effectRef>
          <a:fontRef idx="minor">
            <a:schemeClr val="tx1"/>
          </a:fontRef>
        </p:style>
      </p:cxnSp>
      <p:cxnSp>
        <p:nvCxnSpPr>
          <p:cNvPr id="153" name="直線コネクタ 152">
            <a:extLst>
              <a:ext uri="{FF2B5EF4-FFF2-40B4-BE49-F238E27FC236}">
                <a16:creationId xmlns:a16="http://schemas.microsoft.com/office/drawing/2014/main" id="{45A1BBA5-F5F6-CFA7-74B3-A5A597674603}"/>
              </a:ext>
            </a:extLst>
          </p:cNvPr>
          <p:cNvCxnSpPr>
            <a:cxnSpLocks/>
          </p:cNvCxnSpPr>
          <p:nvPr/>
        </p:nvCxnSpPr>
        <p:spPr>
          <a:xfrm>
            <a:off x="9637428" y="3152778"/>
            <a:ext cx="338322" cy="0"/>
          </a:xfrm>
          <a:prstGeom prst="line">
            <a:avLst/>
          </a:prstGeom>
          <a:ln>
            <a:headEnd type="none"/>
            <a:tailEnd type="oval" w="sm" len="sm"/>
          </a:ln>
        </p:spPr>
        <p:style>
          <a:lnRef idx="1">
            <a:schemeClr val="dk1"/>
          </a:lnRef>
          <a:fillRef idx="0">
            <a:schemeClr val="dk1"/>
          </a:fillRef>
          <a:effectRef idx="0">
            <a:schemeClr val="dk1"/>
          </a:effectRef>
          <a:fontRef idx="minor">
            <a:schemeClr val="tx1"/>
          </a:fontRef>
        </p:style>
      </p:cxnSp>
      <p:cxnSp>
        <p:nvCxnSpPr>
          <p:cNvPr id="158" name="コネクタ: カギ線 157">
            <a:extLst>
              <a:ext uri="{FF2B5EF4-FFF2-40B4-BE49-F238E27FC236}">
                <a16:creationId xmlns:a16="http://schemas.microsoft.com/office/drawing/2014/main" id="{735BF2AA-7461-492A-3289-43C6CAD97511}"/>
              </a:ext>
            </a:extLst>
          </p:cNvPr>
          <p:cNvCxnSpPr>
            <a:cxnSpLocks/>
          </p:cNvCxnSpPr>
          <p:nvPr/>
        </p:nvCxnSpPr>
        <p:spPr>
          <a:xfrm rot="16200000" flipH="1">
            <a:off x="11677207" y="3520007"/>
            <a:ext cx="387424" cy="78154"/>
          </a:xfrm>
          <a:prstGeom prst="bentConnector3">
            <a:avLst>
              <a:gd name="adj1" fmla="val 101309"/>
            </a:avLst>
          </a:prstGeom>
          <a:ln>
            <a:headEnd type="oval" w="sm" len="sm"/>
            <a:tailEnd type="none" w="sm" len="sm"/>
          </a:ln>
        </p:spPr>
        <p:style>
          <a:lnRef idx="1">
            <a:schemeClr val="dk1"/>
          </a:lnRef>
          <a:fillRef idx="0">
            <a:schemeClr val="dk1"/>
          </a:fillRef>
          <a:effectRef idx="0">
            <a:schemeClr val="dk1"/>
          </a:effectRef>
          <a:fontRef idx="minor">
            <a:schemeClr val="tx1"/>
          </a:fontRef>
        </p:style>
      </p:cxnSp>
      <p:sp>
        <p:nvSpPr>
          <p:cNvPr id="163" name="テキスト ボックス 162">
            <a:extLst>
              <a:ext uri="{FF2B5EF4-FFF2-40B4-BE49-F238E27FC236}">
                <a16:creationId xmlns:a16="http://schemas.microsoft.com/office/drawing/2014/main" id="{4675EFB1-5A19-CD53-A436-103BB8D616C5}"/>
              </a:ext>
            </a:extLst>
          </p:cNvPr>
          <p:cNvSpPr txBox="1"/>
          <p:nvPr/>
        </p:nvSpPr>
        <p:spPr>
          <a:xfrm>
            <a:off x="12384145" y="281976"/>
            <a:ext cx="319318" cy="200055"/>
          </a:xfrm>
          <a:prstGeom prst="rect">
            <a:avLst/>
          </a:prstGeom>
          <a:noFill/>
        </p:spPr>
        <p:txBody>
          <a:bodyPr wrap="none" rtlCol="0">
            <a:spAutoFit/>
          </a:bodyPr>
          <a:lstStyle/>
          <a:p>
            <a:r>
              <a:rPr kumimoji="1" lang="en-US" altLang="ja-JP" sz="700" dirty="0">
                <a:solidFill>
                  <a:schemeClr val="bg1"/>
                </a:solidFill>
              </a:rPr>
              <a:t>※8</a:t>
            </a:r>
            <a:endParaRPr kumimoji="1" lang="ja-JP" altLang="en-US" sz="700" dirty="0">
              <a:solidFill>
                <a:schemeClr val="bg1"/>
              </a:solidFill>
            </a:endParaRPr>
          </a:p>
        </p:txBody>
      </p:sp>
      <p:cxnSp>
        <p:nvCxnSpPr>
          <p:cNvPr id="7" name="直線コネクタ 6">
            <a:extLst>
              <a:ext uri="{FF2B5EF4-FFF2-40B4-BE49-F238E27FC236}">
                <a16:creationId xmlns:a16="http://schemas.microsoft.com/office/drawing/2014/main" id="{FBCFE115-B70B-B68C-EF09-22742BFD1FE6}"/>
              </a:ext>
            </a:extLst>
          </p:cNvPr>
          <p:cNvCxnSpPr>
            <a:cxnSpLocks/>
          </p:cNvCxnSpPr>
          <p:nvPr/>
        </p:nvCxnSpPr>
        <p:spPr>
          <a:xfrm>
            <a:off x="11289918" y="6891037"/>
            <a:ext cx="84377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76339421-460C-8445-4428-26719E68E1F3}"/>
              </a:ext>
            </a:extLst>
          </p:cNvPr>
          <p:cNvCxnSpPr>
            <a:cxnSpLocks/>
          </p:cNvCxnSpPr>
          <p:nvPr/>
        </p:nvCxnSpPr>
        <p:spPr>
          <a:xfrm>
            <a:off x="8569231" y="6012057"/>
            <a:ext cx="0" cy="490343"/>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9567645-E676-1E24-7A9E-CC002FF1AAD5}"/>
              </a:ext>
            </a:extLst>
          </p:cNvPr>
          <p:cNvSpPr txBox="1"/>
          <p:nvPr/>
        </p:nvSpPr>
        <p:spPr>
          <a:xfrm>
            <a:off x="8748715" y="6037764"/>
            <a:ext cx="718466" cy="384721"/>
          </a:xfrm>
          <a:prstGeom prst="rect">
            <a:avLst/>
          </a:prstGeom>
          <a:noFill/>
        </p:spPr>
        <p:txBody>
          <a:bodyPr wrap="none" rtlCol="0">
            <a:spAutoFit/>
          </a:bodyPr>
          <a:lstStyle/>
          <a:p>
            <a:pPr algn="ctr"/>
            <a:r>
              <a:rPr kumimoji="1" lang="en-US" altLang="ja-JP" sz="800" dirty="0">
                <a:latin typeface="BIZ UDPゴシック" panose="020B0400000000000000" pitchFamily="50" charset="-128"/>
                <a:ea typeface="BIZ UDPゴシック" panose="020B0400000000000000" pitchFamily="50" charset="-128"/>
              </a:rPr>
              <a:t>393</a:t>
            </a:r>
            <a:r>
              <a:rPr kumimoji="1" lang="en-US" altLang="ja-JP" sz="600" dirty="0">
                <a:latin typeface="BIZ UDPゴシック" panose="020B0400000000000000" pitchFamily="50" charset="-128"/>
                <a:ea typeface="BIZ UDPゴシック" panose="020B0400000000000000" pitchFamily="50" charset="-128"/>
              </a:rPr>
              <a:t>mm</a:t>
            </a:r>
            <a:r>
              <a:rPr kumimoji="1" lang="ja-JP" altLang="en-US" sz="600" dirty="0">
                <a:latin typeface="BIZ UDPゴシック" panose="020B0400000000000000" pitchFamily="50" charset="-128"/>
                <a:ea typeface="BIZ UDPゴシック" panose="020B0400000000000000" pitchFamily="50" charset="-128"/>
              </a:rPr>
              <a:t>以上</a:t>
            </a:r>
            <a:endParaRPr kumimoji="1" lang="en-US" altLang="ja-JP" sz="600" dirty="0">
              <a:latin typeface="BIZ UDPゴシック" panose="020B0400000000000000" pitchFamily="50" charset="-128"/>
              <a:ea typeface="BIZ UDPゴシック" panose="020B0400000000000000" pitchFamily="50" charset="-128"/>
            </a:endParaRPr>
          </a:p>
          <a:p>
            <a:pPr algn="ctr"/>
            <a:r>
              <a:rPr kumimoji="1" lang="ja-JP" altLang="en-US" sz="500" dirty="0">
                <a:latin typeface="BIZ UDPゴシック" panose="020B0400000000000000" pitchFamily="50" charset="-128"/>
                <a:ea typeface="BIZ UDPゴシック" panose="020B0400000000000000" pitchFamily="50" charset="-128"/>
              </a:rPr>
              <a:t>あれば</a:t>
            </a:r>
            <a:endParaRPr kumimoji="1" lang="en-US" altLang="ja-JP" sz="500" dirty="0">
              <a:latin typeface="BIZ UDPゴシック" panose="020B0400000000000000" pitchFamily="50" charset="-128"/>
              <a:ea typeface="BIZ UDPゴシック" panose="020B0400000000000000" pitchFamily="50" charset="-128"/>
            </a:endParaRPr>
          </a:p>
          <a:p>
            <a:pPr algn="ctr"/>
            <a:r>
              <a:rPr kumimoji="1" lang="ja-JP" altLang="en-US" sz="600" dirty="0">
                <a:latin typeface="BIZ UDPゴシック" panose="020B0400000000000000" pitchFamily="50" charset="-128"/>
                <a:ea typeface="BIZ UDPゴシック" panose="020B0400000000000000" pitchFamily="50" charset="-128"/>
              </a:rPr>
              <a:t>窓上設置</a:t>
            </a:r>
            <a:r>
              <a:rPr kumimoji="1" lang="en-US" altLang="ja-JP" sz="600" dirty="0">
                <a:latin typeface="BIZ UDPゴシック" panose="020B0400000000000000" pitchFamily="50" charset="-128"/>
                <a:ea typeface="BIZ UDPゴシック" panose="020B0400000000000000" pitchFamily="50" charset="-128"/>
              </a:rPr>
              <a:t>OK</a:t>
            </a:r>
            <a:endParaRPr kumimoji="1" lang="ja-JP" altLang="en-US" sz="600" dirty="0">
              <a:latin typeface="BIZ UDPゴシック" panose="020B0400000000000000" pitchFamily="50" charset="-128"/>
              <a:ea typeface="BIZ UDPゴシック" panose="020B0400000000000000" pitchFamily="50" charset="-128"/>
            </a:endParaRPr>
          </a:p>
        </p:txBody>
      </p:sp>
      <p:sp>
        <p:nvSpPr>
          <p:cNvPr id="23" name="二等辺三角形 22">
            <a:extLst>
              <a:ext uri="{FF2B5EF4-FFF2-40B4-BE49-F238E27FC236}">
                <a16:creationId xmlns:a16="http://schemas.microsoft.com/office/drawing/2014/main" id="{9058A072-B446-9621-21A3-35A41D3C835C}"/>
              </a:ext>
            </a:extLst>
          </p:cNvPr>
          <p:cNvSpPr/>
          <p:nvPr/>
        </p:nvSpPr>
        <p:spPr>
          <a:xfrm rot="16200000">
            <a:off x="8658108" y="6167453"/>
            <a:ext cx="69642" cy="13579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6B62EFDE-0A10-E34B-2F23-B645A21ECA4F}"/>
              </a:ext>
            </a:extLst>
          </p:cNvPr>
          <p:cNvCxnSpPr>
            <a:cxnSpLocks/>
          </p:cNvCxnSpPr>
          <p:nvPr/>
        </p:nvCxnSpPr>
        <p:spPr>
          <a:xfrm>
            <a:off x="2398508" y="0"/>
            <a:ext cx="0" cy="757864"/>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A69DC272-184F-3AC4-355A-AE759DAE6128}"/>
              </a:ext>
            </a:extLst>
          </p:cNvPr>
          <p:cNvCxnSpPr>
            <a:cxnSpLocks/>
          </p:cNvCxnSpPr>
          <p:nvPr/>
        </p:nvCxnSpPr>
        <p:spPr>
          <a:xfrm>
            <a:off x="3445849" y="0"/>
            <a:ext cx="0" cy="744454"/>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9A408A45-FE33-C555-50B2-9C1779B43462}"/>
              </a:ext>
            </a:extLst>
          </p:cNvPr>
          <p:cNvCxnSpPr>
            <a:cxnSpLocks/>
          </p:cNvCxnSpPr>
          <p:nvPr/>
        </p:nvCxnSpPr>
        <p:spPr>
          <a:xfrm>
            <a:off x="6752152" y="16931"/>
            <a:ext cx="0" cy="694506"/>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pic>
        <p:nvPicPr>
          <p:cNvPr id="8" name="図 7" descr="時計, 記号 が含まれている画像&#10;&#10;AI 生成コンテンツは誤りを含む可能性があります。">
            <a:extLst>
              <a:ext uri="{FF2B5EF4-FFF2-40B4-BE49-F238E27FC236}">
                <a16:creationId xmlns:a16="http://schemas.microsoft.com/office/drawing/2014/main" id="{22978A7A-44E6-CCF0-F871-F6B878E83290}"/>
              </a:ext>
            </a:extLst>
          </p:cNvPr>
          <p:cNvPicPr>
            <a:picLocks noChangeAspect="1"/>
          </p:cNvPicPr>
          <p:nvPr/>
        </p:nvPicPr>
        <p:blipFill>
          <a:blip r:embed="rId20" cstate="print">
            <a:extLst>
              <a:ext uri="{28A0092B-C50C-407E-A947-70E740481C1C}">
                <a14:useLocalDpi xmlns:a14="http://schemas.microsoft.com/office/drawing/2010/main" val="0"/>
              </a:ext>
            </a:extLst>
          </a:blip>
          <a:srcRect t="18171"/>
          <a:stretch>
            <a:fillRect/>
          </a:stretch>
        </p:blipFill>
        <p:spPr>
          <a:xfrm>
            <a:off x="7555831" y="130577"/>
            <a:ext cx="5267887" cy="643984"/>
          </a:xfrm>
          <a:prstGeom prst="rect">
            <a:avLst/>
          </a:prstGeom>
        </p:spPr>
      </p:pic>
      <p:sp>
        <p:nvSpPr>
          <p:cNvPr id="9" name="テキスト ボックス 8">
            <a:extLst>
              <a:ext uri="{FF2B5EF4-FFF2-40B4-BE49-F238E27FC236}">
                <a16:creationId xmlns:a16="http://schemas.microsoft.com/office/drawing/2014/main" id="{C7BA74E1-1E96-942D-82AD-E27128958B74}"/>
              </a:ext>
            </a:extLst>
          </p:cNvPr>
          <p:cNvSpPr txBox="1"/>
          <p:nvPr/>
        </p:nvSpPr>
        <p:spPr>
          <a:xfrm>
            <a:off x="10409578" y="527886"/>
            <a:ext cx="1184940" cy="184666"/>
          </a:xfrm>
          <a:prstGeom prst="rect">
            <a:avLst/>
          </a:prstGeom>
          <a:noFill/>
        </p:spPr>
        <p:txBody>
          <a:bodyPr wrap="none" rtlCol="0">
            <a:spAutoFit/>
          </a:bodyPr>
          <a:lstStyle/>
          <a:p>
            <a:r>
              <a:rPr kumimoji="1" lang="ja-JP" altLang="en-US" sz="600" dirty="0">
                <a:solidFill>
                  <a:schemeClr val="bg1"/>
                </a:solidFill>
              </a:rPr>
              <a:t>（冷風機能ではありません）</a:t>
            </a:r>
          </a:p>
        </p:txBody>
      </p:sp>
      <p:sp>
        <p:nvSpPr>
          <p:cNvPr id="12" name="テキスト ボックス 11">
            <a:extLst>
              <a:ext uri="{FF2B5EF4-FFF2-40B4-BE49-F238E27FC236}">
                <a16:creationId xmlns:a16="http://schemas.microsoft.com/office/drawing/2014/main" id="{190EBBA5-8AC0-4B73-D374-98E504BBB7F9}"/>
              </a:ext>
            </a:extLst>
          </p:cNvPr>
          <p:cNvSpPr txBox="1"/>
          <p:nvPr/>
        </p:nvSpPr>
        <p:spPr>
          <a:xfrm>
            <a:off x="11810524" y="524896"/>
            <a:ext cx="646331" cy="184666"/>
          </a:xfrm>
          <a:prstGeom prst="rect">
            <a:avLst/>
          </a:prstGeom>
          <a:noFill/>
        </p:spPr>
        <p:txBody>
          <a:bodyPr wrap="none" rtlCol="0">
            <a:spAutoFit/>
          </a:bodyPr>
          <a:lstStyle/>
          <a:p>
            <a:r>
              <a:rPr kumimoji="1" lang="ja-JP" altLang="en-US" sz="600" dirty="0">
                <a:solidFill>
                  <a:schemeClr val="bg1"/>
                </a:solidFill>
              </a:rPr>
              <a:t>（強制排気）</a:t>
            </a:r>
          </a:p>
        </p:txBody>
      </p:sp>
      <p:sp>
        <p:nvSpPr>
          <p:cNvPr id="13" name="テキスト ボックス 12">
            <a:extLst>
              <a:ext uri="{FF2B5EF4-FFF2-40B4-BE49-F238E27FC236}">
                <a16:creationId xmlns:a16="http://schemas.microsoft.com/office/drawing/2014/main" id="{DC9580CD-367D-04D8-0CD0-36B0D6B5A12B}"/>
              </a:ext>
            </a:extLst>
          </p:cNvPr>
          <p:cNvSpPr txBox="1"/>
          <p:nvPr/>
        </p:nvSpPr>
        <p:spPr>
          <a:xfrm>
            <a:off x="6165156" y="897821"/>
            <a:ext cx="300082" cy="184666"/>
          </a:xfrm>
          <a:prstGeom prst="rect">
            <a:avLst/>
          </a:prstGeom>
          <a:noFill/>
        </p:spPr>
        <p:txBody>
          <a:bodyPr wrap="none" rtlCol="0">
            <a:spAutoFit/>
          </a:bodyPr>
          <a:lstStyle/>
          <a:p>
            <a:r>
              <a:rPr kumimoji="1" lang="en-US" altLang="ja-JP" sz="600" dirty="0">
                <a:solidFill>
                  <a:schemeClr val="bg1"/>
                </a:solidFill>
              </a:rPr>
              <a:t>※1</a:t>
            </a:r>
            <a:endParaRPr kumimoji="1" lang="ja-JP" altLang="en-US" sz="600" dirty="0">
              <a:solidFill>
                <a:schemeClr val="bg1"/>
              </a:solidFill>
            </a:endParaRPr>
          </a:p>
        </p:txBody>
      </p:sp>
    </p:spTree>
    <p:extLst>
      <p:ext uri="{BB962C8B-B14F-4D97-AF65-F5344CB8AC3E}">
        <p14:creationId xmlns:p14="http://schemas.microsoft.com/office/powerpoint/2010/main" val="12768481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640</TotalTime>
  <Words>574</Words>
  <Application>Microsoft Office PowerPoint</Application>
  <PresentationFormat>A3 297x420 mm</PresentationFormat>
  <Paragraphs>63</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BIZ UDPゴシック</vt:lpstr>
      <vt:lpstr>Meiryo UI</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小林　碧</cp:lastModifiedBy>
  <cp:revision>39</cp:revision>
  <cp:lastPrinted>2026-02-19T03:03:09Z</cp:lastPrinted>
  <dcterms:created xsi:type="dcterms:W3CDTF">2025-01-27T04:26:42Z</dcterms:created>
  <dcterms:modified xsi:type="dcterms:W3CDTF">2026-02-19T03:08:51Z</dcterms:modified>
</cp:coreProperties>
</file>