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14295438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7235"/>
    <a:srgbClr val="E0691B"/>
    <a:srgbClr val="032B79"/>
    <a:srgbClr val="FFE46D"/>
    <a:srgbClr val="F6C3C2"/>
    <a:srgbClr val="E6345C"/>
    <a:srgbClr val="2C4E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60" d="100"/>
          <a:sy n="60" d="100"/>
        </p:scale>
        <p:origin x="13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853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009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8431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17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0723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883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06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2161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3648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859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768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04AB4-176D-4235-86DF-14B52C3FD553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20C5E-47B9-45C3-8BA3-9EF25AD05A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67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gif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52981-A608-D864-D202-4AEB7AA5C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7C70339A-9198-3A17-AA00-2E1938783218}"/>
              </a:ext>
            </a:extLst>
          </p:cNvPr>
          <p:cNvSpPr/>
          <p:nvPr/>
        </p:nvSpPr>
        <p:spPr>
          <a:xfrm>
            <a:off x="8130328" y="4101842"/>
            <a:ext cx="4490548" cy="24079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62243ED9-8CEE-057F-9649-158C45D890FA}"/>
              </a:ext>
            </a:extLst>
          </p:cNvPr>
          <p:cNvSpPr/>
          <p:nvPr/>
        </p:nvSpPr>
        <p:spPr>
          <a:xfrm>
            <a:off x="8333874" y="5030500"/>
            <a:ext cx="1991101" cy="13157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8347DFE5-9B38-9041-601A-F48991AF89EA}"/>
              </a:ext>
            </a:extLst>
          </p:cNvPr>
          <p:cNvSpPr/>
          <p:nvPr/>
        </p:nvSpPr>
        <p:spPr>
          <a:xfrm>
            <a:off x="10477375" y="5025771"/>
            <a:ext cx="1991101" cy="13157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89F8C60-D025-A84D-FCA0-52087F653579}"/>
              </a:ext>
            </a:extLst>
          </p:cNvPr>
          <p:cNvSpPr/>
          <p:nvPr/>
        </p:nvSpPr>
        <p:spPr>
          <a:xfrm rot="21320358">
            <a:off x="9348801" y="4622230"/>
            <a:ext cx="2142617" cy="12468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B4ACB559-424C-918E-1B60-A99CFB6924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76" y="240528"/>
            <a:ext cx="2235092" cy="53663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8A41AAE-4894-849E-04C7-5D5CC8568CD0}"/>
              </a:ext>
            </a:extLst>
          </p:cNvPr>
          <p:cNvSpPr txBox="1"/>
          <p:nvPr/>
        </p:nvSpPr>
        <p:spPr>
          <a:xfrm>
            <a:off x="3999050" y="407824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+mn-ea"/>
              </a:rPr>
              <a:t>遠赤外線電気暖房機</a:t>
            </a:r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1F6C822D-1ACE-BFE2-0F05-04270370B4EE}"/>
              </a:ext>
            </a:extLst>
          </p:cNvPr>
          <p:cNvCxnSpPr/>
          <p:nvPr/>
        </p:nvCxnSpPr>
        <p:spPr>
          <a:xfrm>
            <a:off x="2625858" y="375660"/>
            <a:ext cx="0" cy="49782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2C9E5EC-84E7-7082-B670-90E9A80DA7EE}"/>
              </a:ext>
            </a:extLst>
          </p:cNvPr>
          <p:cNvCxnSpPr/>
          <p:nvPr/>
        </p:nvCxnSpPr>
        <p:spPr>
          <a:xfrm>
            <a:off x="3846429" y="358973"/>
            <a:ext cx="0" cy="49782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82336278-7550-84F2-517C-2DF26310D36B}"/>
              </a:ext>
            </a:extLst>
          </p:cNvPr>
          <p:cNvCxnSpPr>
            <a:cxnSpLocks/>
          </p:cNvCxnSpPr>
          <p:nvPr/>
        </p:nvCxnSpPr>
        <p:spPr>
          <a:xfrm>
            <a:off x="101674" y="919766"/>
            <a:ext cx="75603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4BF80AD-EC45-89E5-EF90-0BBF52C1D55C}"/>
              </a:ext>
            </a:extLst>
          </p:cNvPr>
          <p:cNvSpPr txBox="1"/>
          <p:nvPr/>
        </p:nvSpPr>
        <p:spPr>
          <a:xfrm>
            <a:off x="2796696" y="423866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b="1" dirty="0">
                <a:latin typeface="+mn-ea"/>
              </a:rPr>
              <a:t>壁掛型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35FB9B5-BFC1-1985-C71F-1A78A37F0A3D}"/>
              </a:ext>
            </a:extLst>
          </p:cNvPr>
          <p:cNvCxnSpPr/>
          <p:nvPr/>
        </p:nvCxnSpPr>
        <p:spPr>
          <a:xfrm>
            <a:off x="6385034" y="358973"/>
            <a:ext cx="0" cy="497828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33A05F9-03A8-E837-E097-F867D3DB6D23}"/>
              </a:ext>
            </a:extLst>
          </p:cNvPr>
          <p:cNvSpPr txBox="1"/>
          <p:nvPr/>
        </p:nvSpPr>
        <p:spPr>
          <a:xfrm flipH="1">
            <a:off x="6476382" y="322043"/>
            <a:ext cx="157836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b="1" dirty="0">
                <a:latin typeface="+mn-ea"/>
              </a:rPr>
              <a:t>適用面積めやす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25FA13E-3520-64E5-D590-83AB7D146E5F}"/>
              </a:ext>
            </a:extLst>
          </p:cNvPr>
          <p:cNvSpPr txBox="1"/>
          <p:nvPr/>
        </p:nvSpPr>
        <p:spPr>
          <a:xfrm>
            <a:off x="6553421" y="523104"/>
            <a:ext cx="9144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latin typeface="+mn-ea"/>
              </a:rPr>
              <a:t>～</a:t>
            </a:r>
            <a:r>
              <a:rPr lang="en-US" altLang="ja-JP" sz="1600" b="1" dirty="0">
                <a:latin typeface="+mn-ea"/>
              </a:rPr>
              <a:t>1.5</a:t>
            </a:r>
            <a:r>
              <a:rPr lang="ja-JP" altLang="en-US" sz="1600" b="1" dirty="0">
                <a:latin typeface="+mn-ea"/>
              </a:rPr>
              <a:t>坪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E28B7E2-2F16-3B43-5F32-A7409C7D2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5" t="-17103" b="-1"/>
          <a:stretch>
            <a:fillRect/>
          </a:stretch>
        </p:blipFill>
        <p:spPr>
          <a:xfrm>
            <a:off x="8261886" y="1196107"/>
            <a:ext cx="3922045" cy="495379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29F92C7A-54A6-7A91-BC26-38AC49B330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2"/>
          <a:stretch/>
        </p:blipFill>
        <p:spPr>
          <a:xfrm>
            <a:off x="11305" y="3945269"/>
            <a:ext cx="7910212" cy="5385479"/>
          </a:xfrm>
          <a:prstGeom prst="rect">
            <a:avLst/>
          </a:prstGeom>
        </p:spPr>
      </p:pic>
      <p:sp>
        <p:nvSpPr>
          <p:cNvPr id="22" name="テキスト ボックス 38">
            <a:extLst>
              <a:ext uri="{FF2B5EF4-FFF2-40B4-BE49-F238E27FC236}">
                <a16:creationId xmlns:a16="http://schemas.microsoft.com/office/drawing/2014/main" id="{E0D9F9C2-928D-1D53-CE0B-9D6679F51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30" y="1026837"/>
            <a:ext cx="159530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ja-JP" altLang="en-US" sz="1100" dirty="0">
                <a:latin typeface="游ゴシック" panose="020B0400000000000000" pitchFamily="50" charset="-128"/>
                <a:ea typeface="游ゴシック" panose="020B0400000000000000" pitchFamily="50" charset="-128"/>
              </a:rPr>
              <a:t>壁掛型遠赤外線暖房機</a:t>
            </a:r>
          </a:p>
        </p:txBody>
      </p:sp>
      <p:pic>
        <p:nvPicPr>
          <p:cNvPr id="29" name="図 4">
            <a:extLst>
              <a:ext uri="{FF2B5EF4-FFF2-40B4-BE49-F238E27FC236}">
                <a16:creationId xmlns:a16="http://schemas.microsoft.com/office/drawing/2014/main" id="{BB057AF2-2524-3282-9118-F26756992B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12" y="2069862"/>
            <a:ext cx="2890058" cy="1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35E9343-FE14-18E9-5C3C-486933480C58}"/>
              </a:ext>
            </a:extLst>
          </p:cNvPr>
          <p:cNvSpPr txBox="1"/>
          <p:nvPr/>
        </p:nvSpPr>
        <p:spPr>
          <a:xfrm>
            <a:off x="134830" y="3379801"/>
            <a:ext cx="2677336" cy="62831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00" dirty="0">
                <a:latin typeface="+mj-lt"/>
                <a:ea typeface="ＭＳ Ｐゴシック" panose="020B0600070205080204" pitchFamily="50" charset="-128"/>
              </a:rPr>
              <a:t>  CHK-C12B  </a:t>
            </a:r>
            <a:r>
              <a:rPr lang="en-US" altLang="zh-CN" sz="1100" dirty="0">
                <a:latin typeface="+mj-lt"/>
                <a:ea typeface="ＭＳ Ｐゴシック" panose="020B0600070205080204" pitchFamily="50" charset="-128"/>
              </a:rPr>
              <a:t>(W)</a:t>
            </a:r>
            <a:r>
              <a:rPr lang="ja-JP" altLang="en-US" sz="1100" dirty="0">
                <a:latin typeface="+mj-lt"/>
                <a:ea typeface="ＭＳ Ｐゴシック" panose="020B0600070205080204" pitchFamily="50" charset="-128"/>
              </a:rPr>
              <a:t>クリアホワイト</a:t>
            </a:r>
            <a:endParaRPr lang="en-US" altLang="zh-CN" sz="1600" dirty="0">
              <a:latin typeface="+mj-lt"/>
              <a:ea typeface="ＭＳ Ｐゴシック" panose="020B0600070205080204" pitchFamily="50" charset="-128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000" dirty="0">
                <a:latin typeface="+mj-lt"/>
                <a:ea typeface="ＭＳ Ｐゴシック" panose="020B0600070205080204" pitchFamily="50" charset="-128"/>
              </a:rPr>
              <a:t>    希望小売価格 </a:t>
            </a:r>
            <a:r>
              <a:rPr lang="en-US" altLang="zh-CN" sz="1400" dirty="0">
                <a:latin typeface="+mj-lt"/>
                <a:ea typeface="ＭＳ Ｐゴシック" panose="020B0600070205080204" pitchFamily="50" charset="-128"/>
              </a:rPr>
              <a:t>87,780</a:t>
            </a:r>
            <a:r>
              <a:rPr lang="zh-CN" altLang="en-US" sz="1100" dirty="0">
                <a:latin typeface="+mj-lt"/>
                <a:ea typeface="ＭＳ Ｐゴシック" panose="020B0600070205080204" pitchFamily="50" charset="-128"/>
              </a:rPr>
              <a:t>円</a:t>
            </a:r>
            <a:r>
              <a:rPr lang="zh-CN" altLang="en-US" sz="1000" dirty="0">
                <a:latin typeface="+mj-lt"/>
                <a:ea typeface="ＭＳ Ｐゴシック" panose="020B0600070205080204" pitchFamily="50" charset="-128"/>
              </a:rPr>
              <a:t>（税抜</a:t>
            </a:r>
            <a:r>
              <a:rPr lang="en-US" altLang="zh-CN" sz="1100" dirty="0">
                <a:latin typeface="+mj-lt"/>
                <a:ea typeface="ＭＳ Ｐゴシック" panose="020B0600070205080204" pitchFamily="50" charset="-128"/>
              </a:rPr>
              <a:t>79,800</a:t>
            </a:r>
            <a:r>
              <a:rPr lang="zh-CN" altLang="en-US" sz="1000" dirty="0">
                <a:latin typeface="+mj-lt"/>
                <a:ea typeface="ＭＳ Ｐゴシック" panose="020B0600070205080204" pitchFamily="50" charset="-128"/>
              </a:rPr>
              <a:t>円）</a:t>
            </a:r>
            <a:endParaRPr lang="ja-JP" altLang="en-US" sz="1100" dirty="0">
              <a:latin typeface="+mj-lt"/>
              <a:ea typeface="ＭＳ Ｐゴシック" panose="020B060007020508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8076A04-40EF-7F16-A2BB-DD8394D41258}"/>
              </a:ext>
            </a:extLst>
          </p:cNvPr>
          <p:cNvSpPr txBox="1"/>
          <p:nvPr/>
        </p:nvSpPr>
        <p:spPr>
          <a:xfrm>
            <a:off x="2596458" y="3429343"/>
            <a:ext cx="673582" cy="276999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solidFill>
                  <a:schemeClr val="bg1"/>
                </a:solidFill>
              </a:rPr>
              <a:t>1,215W</a:t>
            </a:r>
            <a:endParaRPr kumimoji="1" lang="ja-JP" altLang="en-US" sz="1200" dirty="0">
              <a:solidFill>
                <a:schemeClr val="bg1"/>
              </a:solidFill>
            </a:endParaRPr>
          </a:p>
        </p:txBody>
      </p:sp>
      <p:pic>
        <p:nvPicPr>
          <p:cNvPr id="37" name="図 3">
            <a:extLst>
              <a:ext uri="{FF2B5EF4-FFF2-40B4-BE49-F238E27FC236}">
                <a16:creationId xmlns:a16="http://schemas.microsoft.com/office/drawing/2014/main" id="{B1322296-9E30-1A28-4B62-F6C81EF12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" t="17717"/>
          <a:stretch>
            <a:fillRect/>
          </a:stretch>
        </p:blipFill>
        <p:spPr bwMode="auto">
          <a:xfrm>
            <a:off x="2781900" y="1123020"/>
            <a:ext cx="1064529" cy="94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図 35">
            <a:extLst>
              <a:ext uri="{FF2B5EF4-FFF2-40B4-BE49-F238E27FC236}">
                <a16:creationId xmlns:a16="http://schemas.microsoft.com/office/drawing/2014/main" id="{5956A6FE-177B-7E75-6ECF-ADE1B5581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5937" y="169669"/>
            <a:ext cx="4313941" cy="8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6E71962-E95D-8929-C905-271B4E7FB710}"/>
              </a:ext>
            </a:extLst>
          </p:cNvPr>
          <p:cNvSpPr txBox="1"/>
          <p:nvPr/>
        </p:nvSpPr>
        <p:spPr>
          <a:xfrm>
            <a:off x="7905218" y="1841874"/>
            <a:ext cx="47177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ct val="0"/>
              </a:spcBef>
            </a:pP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コロナは「</a:t>
            </a:r>
            <a:r>
              <a:rPr lang="en-US" altLang="ja-JP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STOP</a:t>
            </a:r>
            <a:r>
              <a:rPr lang="ja-JP" altLang="en-US" sz="1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！ヒートショック」の協賛企業として参加をし、ウォールヒートはヒートショック対策の推奨品として選ばれています。</a:t>
            </a:r>
            <a:endParaRPr lang="en-US" altLang="ja-JP" sz="1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6" name="図 17" descr="ウォールヒート2.gif">
            <a:extLst>
              <a:ext uri="{FF2B5EF4-FFF2-40B4-BE49-F238E27FC236}">
                <a16:creationId xmlns:a16="http://schemas.microsoft.com/office/drawing/2014/main" id="{0829A3DD-F891-07E2-6966-8E9509769C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9" y="1352872"/>
            <a:ext cx="2639945" cy="575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図 3">
            <a:extLst>
              <a:ext uri="{FF2B5EF4-FFF2-40B4-BE49-F238E27FC236}">
                <a16:creationId xmlns:a16="http://schemas.microsoft.com/office/drawing/2014/main" id="{923616F7-9440-2F74-861A-6302D914F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089" y="2349970"/>
            <a:ext cx="4785640" cy="1479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図 75">
            <a:extLst>
              <a:ext uri="{FF2B5EF4-FFF2-40B4-BE49-F238E27FC236}">
                <a16:creationId xmlns:a16="http://schemas.microsoft.com/office/drawing/2014/main" id="{8F756DA2-3C5C-1A70-DA8D-5961558070E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3" t="63673" r="47661"/>
          <a:stretch/>
        </p:blipFill>
        <p:spPr>
          <a:xfrm>
            <a:off x="7956493" y="6500860"/>
            <a:ext cx="4807136" cy="2860537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86557FB9-B4C9-8888-92A1-AD4BEEA9ACE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r="4505" b="29991"/>
          <a:stretch/>
        </p:blipFill>
        <p:spPr>
          <a:xfrm>
            <a:off x="3990614" y="1348098"/>
            <a:ext cx="3727105" cy="2711852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156325A-9383-97FA-F135-B01845249C83}"/>
              </a:ext>
            </a:extLst>
          </p:cNvPr>
          <p:cNvSpPr txBox="1"/>
          <p:nvPr/>
        </p:nvSpPr>
        <p:spPr>
          <a:xfrm>
            <a:off x="5580363" y="3905769"/>
            <a:ext cx="141737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700" dirty="0"/>
              <a:t>※3 </a:t>
            </a:r>
            <a:r>
              <a:rPr kumimoji="1" lang="ja-JP" altLang="en-US" sz="700" dirty="0"/>
              <a:t>冷房機能ではありません。</a:t>
            </a:r>
          </a:p>
        </p:txBody>
      </p:sp>
      <p:sp>
        <p:nvSpPr>
          <p:cNvPr id="90" name="楕円 89">
            <a:extLst>
              <a:ext uri="{FF2B5EF4-FFF2-40B4-BE49-F238E27FC236}">
                <a16:creationId xmlns:a16="http://schemas.microsoft.com/office/drawing/2014/main" id="{B8721DE5-F3F2-286C-1BBE-61A3A731B91B}"/>
              </a:ext>
            </a:extLst>
          </p:cNvPr>
          <p:cNvSpPr/>
          <p:nvPr/>
        </p:nvSpPr>
        <p:spPr>
          <a:xfrm>
            <a:off x="3075038" y="4305501"/>
            <a:ext cx="567813" cy="495099"/>
          </a:xfrm>
          <a:prstGeom prst="ellipse">
            <a:avLst/>
          </a:prstGeom>
          <a:solidFill>
            <a:srgbClr val="F6C3C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BE2ECA8D-0532-772A-0331-2C1F7DCD3EE3}"/>
              </a:ext>
            </a:extLst>
          </p:cNvPr>
          <p:cNvSpPr txBox="1"/>
          <p:nvPr/>
        </p:nvSpPr>
        <p:spPr>
          <a:xfrm>
            <a:off x="3070243" y="4304909"/>
            <a:ext cx="57740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700" dirty="0"/>
              <a:t>壁から</a:t>
            </a:r>
            <a:endParaRPr kumimoji="1" lang="en-US" altLang="ja-JP" sz="700" dirty="0"/>
          </a:p>
          <a:p>
            <a:pPr algn="ctr"/>
            <a:r>
              <a:rPr kumimoji="1" lang="en-US" altLang="ja-JP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100</a:t>
            </a:r>
            <a:r>
              <a:rPr kumimoji="1" lang="en-US" altLang="ja-JP" sz="700" dirty="0"/>
              <a:t>mm</a:t>
            </a:r>
            <a:endParaRPr kumimoji="1" lang="en-US" altLang="ja-JP" sz="800" dirty="0"/>
          </a:p>
          <a:p>
            <a:pPr algn="ctr"/>
            <a:r>
              <a:rPr kumimoji="1" lang="ja-JP" altLang="en-US" sz="700" dirty="0"/>
              <a:t>で設置</a:t>
            </a:r>
            <a:endParaRPr kumimoji="1" lang="en-US" altLang="ja-JP" sz="700" dirty="0"/>
          </a:p>
          <a:p>
            <a:pPr algn="ctr"/>
            <a:r>
              <a:rPr kumimoji="1" lang="ja-JP" altLang="en-US" sz="700" dirty="0"/>
              <a:t>可能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354816A-3782-DD27-EFC3-9F893FA296B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777" y="1068044"/>
            <a:ext cx="2398775" cy="471714"/>
          </a:xfrm>
          <a:prstGeom prst="rect">
            <a:avLst/>
          </a:prstGeom>
        </p:spPr>
      </p:pic>
      <p:pic>
        <p:nvPicPr>
          <p:cNvPr id="4" name="図 5">
            <a:extLst>
              <a:ext uri="{FF2B5EF4-FFF2-40B4-BE49-F238E27FC236}">
                <a16:creationId xmlns:a16="http://schemas.microsoft.com/office/drawing/2014/main" id="{FEEEAB53-BAFE-2B78-6330-BE311B51E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3" t="24976" r="9015" b="13737"/>
          <a:stretch>
            <a:fillRect/>
          </a:stretch>
        </p:blipFill>
        <p:spPr bwMode="auto">
          <a:xfrm>
            <a:off x="8545606" y="5204284"/>
            <a:ext cx="1587088" cy="97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図 6">
            <a:extLst>
              <a:ext uri="{FF2B5EF4-FFF2-40B4-BE49-F238E27FC236}">
                <a16:creationId xmlns:a16="http://schemas.microsoft.com/office/drawing/2014/main" id="{5ABDED82-66C4-8E92-6D21-3E1A898CB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2" t="25409" r="8369" b="13130"/>
          <a:stretch>
            <a:fillRect/>
          </a:stretch>
        </p:blipFill>
        <p:spPr bwMode="auto">
          <a:xfrm>
            <a:off x="10694717" y="5236185"/>
            <a:ext cx="1542997" cy="943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四角形: 角を丸くする 26">
            <a:extLst>
              <a:ext uri="{FF2B5EF4-FFF2-40B4-BE49-F238E27FC236}">
                <a16:creationId xmlns:a16="http://schemas.microsoft.com/office/drawing/2014/main" id="{2B8D8CA8-C30D-8BE6-26FE-881C9C59C72D}"/>
              </a:ext>
            </a:extLst>
          </p:cNvPr>
          <p:cNvSpPr/>
          <p:nvPr/>
        </p:nvSpPr>
        <p:spPr>
          <a:xfrm rot="21353302">
            <a:off x="7914051" y="4045180"/>
            <a:ext cx="1548637" cy="6394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二等辺三角形 30">
            <a:extLst>
              <a:ext uri="{FF2B5EF4-FFF2-40B4-BE49-F238E27FC236}">
                <a16:creationId xmlns:a16="http://schemas.microsoft.com/office/drawing/2014/main" id="{1C0093C2-A563-B5D5-959D-B475B36FDE11}"/>
              </a:ext>
            </a:extLst>
          </p:cNvPr>
          <p:cNvSpPr/>
          <p:nvPr/>
        </p:nvSpPr>
        <p:spPr>
          <a:xfrm rot="8880166">
            <a:off x="8767902" y="4515079"/>
            <a:ext cx="275316" cy="336388"/>
          </a:xfrm>
          <a:prstGeom prst="triangle">
            <a:avLst/>
          </a:prstGeom>
          <a:solidFill>
            <a:schemeClr val="bg1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4BBE22BA-4830-CE01-5890-81BFD855BB26}"/>
              </a:ext>
            </a:extLst>
          </p:cNvPr>
          <p:cNvSpPr/>
          <p:nvPr/>
        </p:nvSpPr>
        <p:spPr>
          <a:xfrm rot="21239264">
            <a:off x="8634264" y="4435113"/>
            <a:ext cx="429929" cy="23671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40A74AB-62FC-0BA3-BE51-149898AF19C1}"/>
              </a:ext>
            </a:extLst>
          </p:cNvPr>
          <p:cNvSpPr txBox="1"/>
          <p:nvPr/>
        </p:nvSpPr>
        <p:spPr>
          <a:xfrm rot="21297474">
            <a:off x="7994210" y="4084574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スイッチ</a:t>
            </a:r>
            <a:r>
              <a:rPr kumimoji="1" lang="en-US" altLang="ja-JP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ON</a:t>
            </a:r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endParaRPr kumimoji="1" lang="en-US" altLang="ja-JP" sz="1400" b="1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すぐにあったか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DD77A50-CD9A-0B69-4297-779E8C9E6881}"/>
              </a:ext>
            </a:extLst>
          </p:cNvPr>
          <p:cNvSpPr txBox="1"/>
          <p:nvPr/>
        </p:nvSpPr>
        <p:spPr>
          <a:xfrm rot="21359226">
            <a:off x="9281365" y="4117843"/>
            <a:ext cx="32079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立ち上がり</a:t>
            </a:r>
            <a:r>
              <a:rPr kumimoji="1" lang="ja-JP" altLang="en-US" sz="14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が</a:t>
            </a:r>
            <a:r>
              <a:rPr kumimoji="1" lang="ja-JP" altLang="en-US" sz="16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速い</a:t>
            </a:r>
            <a:r>
              <a:rPr kumimoji="1" lang="ja-JP" altLang="en-US" sz="14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から</a:t>
            </a:r>
            <a:endParaRPr kumimoji="1" lang="en-US" altLang="ja-JP" sz="1400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脱衣所</a:t>
            </a:r>
            <a:r>
              <a:rPr kumimoji="1" lang="ja-JP" altLang="en-US" sz="11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ja-JP" altLang="en-US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洗面所</a:t>
            </a:r>
            <a:r>
              <a:rPr kumimoji="1" lang="ja-JP" altLang="en-US" sz="1100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、</a:t>
            </a:r>
            <a:r>
              <a:rPr kumimoji="1" lang="ja-JP" altLang="en-US" b="1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トイレ</a:t>
            </a:r>
            <a:r>
              <a:rPr kumimoji="1" lang="ja-JP" altLang="en-US" sz="12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におすすめ！</a:t>
            </a:r>
            <a:endParaRPr kumimoji="1" lang="ja-JP" altLang="en-US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EA2E304F-7C63-44AA-302F-75E61CC962D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29915" y="4746393"/>
            <a:ext cx="1547636" cy="206672"/>
          </a:xfrm>
          <a:prstGeom prst="rect">
            <a:avLst/>
          </a:prstGeom>
        </p:spPr>
      </p:pic>
      <p:sp>
        <p:nvSpPr>
          <p:cNvPr id="44" name="楕円 43">
            <a:extLst>
              <a:ext uri="{FF2B5EF4-FFF2-40B4-BE49-F238E27FC236}">
                <a16:creationId xmlns:a16="http://schemas.microsoft.com/office/drawing/2014/main" id="{BDF661AD-0A6F-BDCE-0034-9DC5C1D77988}"/>
              </a:ext>
            </a:extLst>
          </p:cNvPr>
          <p:cNvSpPr/>
          <p:nvPr/>
        </p:nvSpPr>
        <p:spPr>
          <a:xfrm>
            <a:off x="8319027" y="4868365"/>
            <a:ext cx="619225" cy="619225"/>
          </a:xfrm>
          <a:prstGeom prst="ellipse">
            <a:avLst/>
          </a:prstGeom>
          <a:solidFill>
            <a:srgbClr val="032B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9252C0D0-23C9-EC87-9636-FE7F1B196077}"/>
              </a:ext>
            </a:extLst>
          </p:cNvPr>
          <p:cNvSpPr/>
          <p:nvPr/>
        </p:nvSpPr>
        <p:spPr>
          <a:xfrm>
            <a:off x="10422352" y="4868364"/>
            <a:ext cx="619225" cy="619225"/>
          </a:xfrm>
          <a:prstGeom prst="ellipse">
            <a:avLst/>
          </a:prstGeom>
          <a:solidFill>
            <a:srgbClr val="032B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2DD7771-1552-3A55-AF48-F92C68657F56}"/>
              </a:ext>
            </a:extLst>
          </p:cNvPr>
          <p:cNvSpPr txBox="1"/>
          <p:nvPr/>
        </p:nvSpPr>
        <p:spPr>
          <a:xfrm>
            <a:off x="8333874" y="5027303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3</a:t>
            </a:r>
            <a:r>
              <a:rPr kumimoji="1" lang="ja-JP" altLang="en-US" sz="1100" dirty="0">
                <a:solidFill>
                  <a:schemeClr val="bg1"/>
                </a:solidFill>
              </a:rPr>
              <a:t>秒後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D4E1AEC-871B-F1E7-ABCF-242AF03A68C0}"/>
              </a:ext>
            </a:extLst>
          </p:cNvPr>
          <p:cNvSpPr txBox="1"/>
          <p:nvPr/>
        </p:nvSpPr>
        <p:spPr>
          <a:xfrm>
            <a:off x="10441786" y="5036130"/>
            <a:ext cx="5966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5</a:t>
            </a:r>
            <a:r>
              <a:rPr kumimoji="1" lang="ja-JP" altLang="en-US" sz="1100" dirty="0">
                <a:solidFill>
                  <a:schemeClr val="bg1"/>
                </a:solidFill>
              </a:rPr>
              <a:t>秒後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7448990-103A-AD0F-8033-6DD7010EC0A4}"/>
              </a:ext>
            </a:extLst>
          </p:cNvPr>
          <p:cNvSpPr txBox="1"/>
          <p:nvPr/>
        </p:nvSpPr>
        <p:spPr>
          <a:xfrm>
            <a:off x="8393770" y="4920765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点火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FD13BFE-F3C2-E6AF-534B-07CF28445875}"/>
              </a:ext>
            </a:extLst>
          </p:cNvPr>
          <p:cNvSpPr txBox="1"/>
          <p:nvPr/>
        </p:nvSpPr>
        <p:spPr>
          <a:xfrm>
            <a:off x="10495640" y="4917496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dirty="0">
                <a:solidFill>
                  <a:schemeClr val="bg1"/>
                </a:solidFill>
              </a:rPr>
              <a:t>点火</a:t>
            </a:r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E62F182E-9D76-34B0-E7B0-76D56D7395F5}"/>
              </a:ext>
            </a:extLst>
          </p:cNvPr>
          <p:cNvSpPr/>
          <p:nvPr/>
        </p:nvSpPr>
        <p:spPr>
          <a:xfrm>
            <a:off x="10187481" y="5592653"/>
            <a:ext cx="489441" cy="478803"/>
          </a:xfrm>
          <a:prstGeom prst="rightArrow">
            <a:avLst>
              <a:gd name="adj1" fmla="val 50000"/>
              <a:gd name="adj2" fmla="val 50482"/>
            </a:avLst>
          </a:prstGeom>
          <a:gradFill>
            <a:gsLst>
              <a:gs pos="0">
                <a:srgbClr val="FB7235"/>
              </a:gs>
              <a:gs pos="64000">
                <a:srgbClr val="FB7235"/>
              </a:gs>
              <a:gs pos="100000">
                <a:srgbClr val="FB7235">
                  <a:tint val="23500"/>
                  <a:satMod val="160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2396D54-C492-0512-4BA3-84649B733DA0}"/>
              </a:ext>
            </a:extLst>
          </p:cNvPr>
          <p:cNvSpPr/>
          <p:nvPr/>
        </p:nvSpPr>
        <p:spPr>
          <a:xfrm>
            <a:off x="11153553" y="7021007"/>
            <a:ext cx="1547636" cy="24079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41A212EE-8601-EAEC-E3E6-F6CDE972275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6"/>
          <a:stretch>
            <a:fillRect/>
          </a:stretch>
        </p:blipFill>
        <p:spPr>
          <a:xfrm>
            <a:off x="11248711" y="7097429"/>
            <a:ext cx="1342761" cy="2233319"/>
          </a:xfrm>
          <a:prstGeom prst="rect">
            <a:avLst/>
          </a:prstGeom>
        </p:spPr>
      </p:pic>
      <p:sp>
        <p:nvSpPr>
          <p:cNvPr id="87" name="フローチャート: 論理積ゲート 86">
            <a:extLst>
              <a:ext uri="{FF2B5EF4-FFF2-40B4-BE49-F238E27FC236}">
                <a16:creationId xmlns:a16="http://schemas.microsoft.com/office/drawing/2014/main" id="{965FA44B-1BC6-0A96-2CAD-A98B775DA7CF}"/>
              </a:ext>
            </a:extLst>
          </p:cNvPr>
          <p:cNvSpPr/>
          <p:nvPr/>
        </p:nvSpPr>
        <p:spPr>
          <a:xfrm>
            <a:off x="11453046" y="9064198"/>
            <a:ext cx="457200" cy="271683"/>
          </a:xfrm>
          <a:prstGeom prst="flowChartDelay">
            <a:avLst/>
          </a:prstGeom>
          <a:solidFill>
            <a:srgbClr val="FFE4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正方形/長方形 91">
            <a:extLst>
              <a:ext uri="{FF2B5EF4-FFF2-40B4-BE49-F238E27FC236}">
                <a16:creationId xmlns:a16="http://schemas.microsoft.com/office/drawing/2014/main" id="{8F799D75-5664-21CF-5599-84353FDB644E}"/>
              </a:ext>
            </a:extLst>
          </p:cNvPr>
          <p:cNvSpPr/>
          <p:nvPr/>
        </p:nvSpPr>
        <p:spPr>
          <a:xfrm>
            <a:off x="11263915" y="9064198"/>
            <a:ext cx="189130" cy="271683"/>
          </a:xfrm>
          <a:prstGeom prst="rect">
            <a:avLst/>
          </a:prstGeom>
          <a:solidFill>
            <a:srgbClr val="FFE46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E3B75A0-0816-0857-7035-DD796AE7642D}"/>
              </a:ext>
            </a:extLst>
          </p:cNvPr>
          <p:cNvSpPr txBox="1"/>
          <p:nvPr/>
        </p:nvSpPr>
        <p:spPr>
          <a:xfrm>
            <a:off x="11224157" y="907483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トイレ</a:t>
            </a:r>
          </a:p>
        </p:txBody>
      </p:sp>
    </p:spTree>
    <p:extLst>
      <p:ext uri="{BB962C8B-B14F-4D97-AF65-F5344CB8AC3E}">
        <p14:creationId xmlns:p14="http://schemas.microsoft.com/office/powerpoint/2010/main" val="4142475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344</TotalTime>
  <Words>97</Words>
  <Application>Microsoft Office PowerPoint</Application>
  <PresentationFormat>A3 297x420 mm</PresentationFormat>
  <Paragraphs>23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ＭＳ Ｐゴシック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小林 碧</dc:creator>
  <cp:lastModifiedBy>小林　碧</cp:lastModifiedBy>
  <cp:revision>24</cp:revision>
  <cp:lastPrinted>2025-01-27T06:55:13Z</cp:lastPrinted>
  <dcterms:created xsi:type="dcterms:W3CDTF">2025-01-27T04:26:42Z</dcterms:created>
  <dcterms:modified xsi:type="dcterms:W3CDTF">2026-09-29T04:16:58Z</dcterms:modified>
</cp:coreProperties>
</file>