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197"/>
    <a:srgbClr val="E46A66"/>
    <a:srgbClr val="64C2B2"/>
    <a:srgbClr val="00ADAD"/>
    <a:srgbClr val="F1F8EC"/>
    <a:srgbClr val="B9E1D6"/>
    <a:srgbClr val="70AD47"/>
    <a:srgbClr val="0F367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12" autoAdjust="0"/>
    <p:restoredTop sz="94660"/>
  </p:normalViewPr>
  <p:slideViewPr>
    <p:cSldViewPr snapToGrid="0">
      <p:cViewPr>
        <p:scale>
          <a:sx n="150" d="100"/>
          <a:sy n="150" d="100"/>
        </p:scale>
        <p:origin x="1614" y="-2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96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67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1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06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96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77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0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37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30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40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EF0B-D7A5-4FD7-B841-CBAEBAAC4FF6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20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708A03A8-5146-6CD4-F8C7-6A06A17828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-15111"/>
            <a:ext cx="7556500" cy="75438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03314B0-BB9F-E24E-BBD2-3297D4A73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80" y="6838316"/>
            <a:ext cx="3619500" cy="2120900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28505" y="376558"/>
            <a:ext cx="517160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7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賃貸集合住宅</a:t>
            </a:r>
            <a:r>
              <a:rPr kumimoji="1"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</a:t>
            </a:r>
            <a:r>
              <a:rPr kumimoji="1" lang="ja-JP" altLang="en-US" sz="2700" spc="-15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オーナー</a:t>
            </a:r>
            <a:r>
              <a:rPr kumimoji="1" lang="ja-JP" altLang="en-US" sz="27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様必見</a:t>
            </a:r>
            <a:r>
              <a:rPr kumimoji="1" lang="ja-JP" altLang="en-US" sz="2700" spc="-3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！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594147BC-3D26-E4FD-1091-D1D552F334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5560" y="5462218"/>
            <a:ext cx="4318000" cy="74930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58712B6-EBD6-B937-8793-7C57B35555D2}"/>
              </a:ext>
            </a:extLst>
          </p:cNvPr>
          <p:cNvGrpSpPr/>
          <p:nvPr/>
        </p:nvGrpSpPr>
        <p:grpSpPr>
          <a:xfrm>
            <a:off x="372546" y="5525106"/>
            <a:ext cx="4269115" cy="604369"/>
            <a:chOff x="372546" y="5490816"/>
            <a:chExt cx="4269115" cy="604369"/>
          </a:xfrm>
        </p:grpSpPr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8686C5B3-9999-D414-3B82-8D1D59C2C937}"/>
                </a:ext>
              </a:extLst>
            </p:cNvPr>
            <p:cNvSpPr txBox="1"/>
            <p:nvPr/>
          </p:nvSpPr>
          <p:spPr>
            <a:xfrm>
              <a:off x="372546" y="5756631"/>
              <a:ext cx="10663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800" b="1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経済産業省</a:t>
              </a:r>
            </a:p>
            <a:p>
              <a:pPr algn="ctr"/>
              <a:r>
                <a:rPr kumimoji="1" lang="ja-JP" altLang="en-US" sz="800" b="1" dirty="0" smtClean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令和</a:t>
              </a:r>
              <a:r>
                <a:rPr kumimoji="1" lang="en-US" altLang="ja-JP" sz="800" b="1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6</a:t>
              </a:r>
              <a:r>
                <a:rPr kumimoji="1" lang="ja-JP" altLang="en-US" sz="800" b="1" dirty="0" smtClean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年度</a:t>
              </a:r>
              <a:r>
                <a:rPr kumimoji="1" lang="ja-JP" altLang="en-US" sz="800" b="1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補正予算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46BA8D43-2EE4-BA33-0FCD-5FFA85E05CCE}"/>
                </a:ext>
              </a:extLst>
            </p:cNvPr>
            <p:cNvSpPr txBox="1"/>
            <p:nvPr/>
          </p:nvSpPr>
          <p:spPr>
            <a:xfrm>
              <a:off x="430521" y="5490816"/>
              <a:ext cx="12105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b="1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省エネ化支援事業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AAFFCE1C-949B-CF59-0A8D-18F38DA60CED}"/>
                </a:ext>
              </a:extLst>
            </p:cNvPr>
            <p:cNvSpPr txBox="1"/>
            <p:nvPr/>
          </p:nvSpPr>
          <p:spPr>
            <a:xfrm>
              <a:off x="1238195" y="5697887"/>
              <a:ext cx="3403466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賃貸集合給湯省エネ</a:t>
              </a:r>
              <a:r>
                <a:rPr kumimoji="1" lang="en-US" altLang="ja-JP" sz="1900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2025</a:t>
              </a:r>
              <a:r>
                <a:rPr kumimoji="1" lang="ja-JP" altLang="en-US" sz="1900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事業</a:t>
              </a:r>
              <a:endParaRPr kumimoji="1" lang="ja-JP" altLang="en-US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0F2A6A2-1858-8412-B304-D42E98138612}"/>
              </a:ext>
            </a:extLst>
          </p:cNvPr>
          <p:cNvSpPr txBox="1"/>
          <p:nvPr/>
        </p:nvSpPr>
        <p:spPr>
          <a:xfrm>
            <a:off x="334825" y="6171809"/>
            <a:ext cx="4338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家庭での省エネ化推進と、光熱費の変化に強い社会の構築に繋げるべく給湯機の高効率化（エコフィール化）促進のための補助金が出ます。 設備の省エネ化による月々の光熱費削減・</a:t>
            </a:r>
            <a:r>
              <a:rPr kumimoji="1" lang="en" altLang="ja-JP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</a:t>
            </a:r>
            <a:r>
              <a:rPr kumimoji="1" lang="en" altLang="ja-JP" sz="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削減を</a:t>
            </a:r>
            <a:r>
              <a:rPr kumimoji="1" lang="en" altLang="ja-JP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PR</a:t>
            </a:r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でき入居率アップに貢献します。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2A51990-404E-17B0-E39A-24C77D4F5A35}"/>
              </a:ext>
            </a:extLst>
          </p:cNvPr>
          <p:cNvSpPr txBox="1"/>
          <p:nvPr/>
        </p:nvSpPr>
        <p:spPr>
          <a:xfrm>
            <a:off x="352200" y="7121162"/>
            <a:ext cx="3729190" cy="687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●既存賃貸集合住宅が対象（テナントを除く）</a:t>
            </a:r>
          </a:p>
          <a:p>
            <a:pPr>
              <a:spcBef>
                <a:spcPts val="300"/>
              </a:spcBef>
            </a:pP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●令和</a:t>
            </a:r>
            <a:r>
              <a:rPr kumimoji="1" lang="en-US" altLang="ja-JP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en-US" altLang="ja-JP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日以降に補助対象機器の設置工事に着工する工事が対象</a:t>
            </a:r>
          </a:p>
          <a:p>
            <a:pPr>
              <a:spcBef>
                <a:spcPts val="300"/>
              </a:spcBef>
            </a:pP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●従来型の既設給湯機から高効率給湯機（エコフィール）に取替えする工事</a:t>
            </a:r>
          </a:p>
          <a:p>
            <a:pPr>
              <a:spcBef>
                <a:spcPts val="300"/>
              </a:spcBef>
            </a:pP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●申請単位：</a:t>
            </a:r>
            <a:r>
              <a:rPr kumimoji="1" lang="en-US" altLang="ja-JP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棟当たりの取替台数が</a:t>
            </a:r>
            <a:r>
              <a:rPr kumimoji="1" lang="en-US" altLang="ja-JP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sz="78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台以上の場合申請可能。</a:t>
            </a: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EAE382CE-F478-C33B-58EB-3772A2055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62" y="6868215"/>
            <a:ext cx="825500" cy="241300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5FAAAC8-6631-4572-3FE2-3A8D7E402684}"/>
              </a:ext>
            </a:extLst>
          </p:cNvPr>
          <p:cNvSpPr txBox="1"/>
          <p:nvPr/>
        </p:nvSpPr>
        <p:spPr>
          <a:xfrm>
            <a:off x="447896" y="6856858"/>
            <a:ext cx="7902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rgbClr val="00ADA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対象条件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0DB752F-146A-252A-1E81-5D9F68179703}"/>
              </a:ext>
            </a:extLst>
          </p:cNvPr>
          <p:cNvSpPr txBox="1"/>
          <p:nvPr/>
        </p:nvSpPr>
        <p:spPr>
          <a:xfrm>
            <a:off x="338266" y="8141886"/>
            <a:ext cx="3351814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油焚き温水ボイラーの場合：連続給湯効率が</a:t>
            </a:r>
            <a:r>
              <a:rPr kumimoji="1" lang="en-US" altLang="ja-JP" sz="9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95</a:t>
            </a: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％以上のもの</a:t>
            </a:r>
          </a:p>
          <a:p>
            <a:pPr>
              <a:spcBef>
                <a:spcPts val="300"/>
              </a:spcBef>
            </a:pP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石油給湯機（直圧式）の場合：モード熱効率が</a:t>
            </a:r>
            <a:r>
              <a:rPr kumimoji="1" lang="en-US" altLang="ja-JP" sz="9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91</a:t>
            </a: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％以上のもの</a:t>
            </a:r>
          </a:p>
          <a:p>
            <a:pPr>
              <a:spcBef>
                <a:spcPts val="300"/>
              </a:spcBef>
            </a:pP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石油給湯機（貯湯式）の場合：モード熱効率が</a:t>
            </a:r>
            <a:r>
              <a:rPr kumimoji="1" lang="en-US" altLang="ja-JP" sz="9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80</a:t>
            </a:r>
            <a:r>
              <a:rPr kumimoji="1"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％以上のもの</a:t>
            </a: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FA79B388-5553-51F5-9D62-633002E79D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28" y="7888939"/>
            <a:ext cx="825500" cy="24130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43CC049-06DB-E4D2-F060-37257F44F839}"/>
              </a:ext>
            </a:extLst>
          </p:cNvPr>
          <p:cNvSpPr txBox="1"/>
          <p:nvPr/>
        </p:nvSpPr>
        <p:spPr>
          <a:xfrm>
            <a:off x="433962" y="7877582"/>
            <a:ext cx="7902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rgbClr val="00ADA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対象機器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DDE028F-3C9E-6A1C-00A1-DD1714453EEC}"/>
              </a:ext>
            </a:extLst>
          </p:cNvPr>
          <p:cNvSpPr txBox="1"/>
          <p:nvPr/>
        </p:nvSpPr>
        <p:spPr>
          <a:xfrm>
            <a:off x="1167603" y="7918602"/>
            <a:ext cx="10048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高効率石油給湯機</a:t>
            </a:r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C9F31CBC-1BE8-753E-F343-B2413A91F9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014" y="7937672"/>
            <a:ext cx="876300" cy="16510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D6F2AE-3DAB-D03C-B759-E9B994439C50}"/>
              </a:ext>
            </a:extLst>
          </p:cNvPr>
          <p:cNvGrpSpPr/>
          <p:nvPr/>
        </p:nvGrpSpPr>
        <p:grpSpPr>
          <a:xfrm>
            <a:off x="3948374" y="7079890"/>
            <a:ext cx="887007" cy="394986"/>
            <a:chOff x="3940174" y="7102151"/>
            <a:chExt cx="887007" cy="394986"/>
          </a:xfrm>
        </p:grpSpPr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A2165777-D05B-949D-2C0E-88C459B2E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251" y="7102151"/>
              <a:ext cx="881930" cy="166161"/>
            </a:xfrm>
            <a:prstGeom prst="rect">
              <a:avLst/>
            </a:prstGeom>
          </p:spPr>
        </p:pic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3A61ADDA-1F97-FC01-5F53-D68B2A39C4BB}"/>
                </a:ext>
              </a:extLst>
            </p:cNvPr>
            <p:cNvSpPr txBox="1"/>
            <p:nvPr/>
          </p:nvSpPr>
          <p:spPr>
            <a:xfrm>
              <a:off x="3940174" y="7250916"/>
              <a:ext cx="8819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に取り替えて</a:t>
              </a:r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CFAE2965-D7DA-1860-9C72-99FEE4D08E0A}"/>
              </a:ext>
            </a:extLst>
          </p:cNvPr>
          <p:cNvSpPr txBox="1"/>
          <p:nvPr/>
        </p:nvSpPr>
        <p:spPr>
          <a:xfrm>
            <a:off x="4782476" y="6985543"/>
            <a:ext cx="2201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E61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入居率</a:t>
            </a:r>
            <a:r>
              <a:rPr kumimoji="1" lang="ja-JP" altLang="en-US" sz="1600" spc="-300" dirty="0">
                <a:solidFill>
                  <a:srgbClr val="0E61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kumimoji="1" lang="ja-JP" altLang="en-US" sz="2400" spc="-300" dirty="0">
                <a:solidFill>
                  <a:srgbClr val="0E6197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アップ！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DEC4467-41C5-735E-C750-942E2C1BD382}"/>
              </a:ext>
            </a:extLst>
          </p:cNvPr>
          <p:cNvGrpSpPr/>
          <p:nvPr/>
        </p:nvGrpSpPr>
        <p:grpSpPr>
          <a:xfrm>
            <a:off x="3842795" y="7420187"/>
            <a:ext cx="1654113" cy="661039"/>
            <a:chOff x="3842795" y="7490572"/>
            <a:chExt cx="1654113" cy="661039"/>
          </a:xfrm>
        </p:grpSpPr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457A93B9-7570-74E2-80D4-CAEA389EBAAC}"/>
                </a:ext>
              </a:extLst>
            </p:cNvPr>
            <p:cNvSpPr txBox="1"/>
            <p:nvPr/>
          </p:nvSpPr>
          <p:spPr>
            <a:xfrm>
              <a:off x="4089150" y="7523622"/>
              <a:ext cx="14077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エコフィールとは？</a:t>
              </a: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5F49717-18E4-8B58-152A-50B297C4AB91}"/>
                </a:ext>
              </a:extLst>
            </p:cNvPr>
            <p:cNvSpPr txBox="1"/>
            <p:nvPr/>
          </p:nvSpPr>
          <p:spPr>
            <a:xfrm>
              <a:off x="3842795" y="7490572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pc="-300" dirty="0">
                  <a:solidFill>
                    <a:srgbClr val="0E6197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■</a:t>
              </a:r>
              <a:endParaRPr kumimoji="1" lang="ja-JP" altLang="en-US" sz="1200" spc="-300" dirty="0">
                <a:solidFill>
                  <a:srgbClr val="0E619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00BF5D3B-0280-56A6-076F-AC1652F1CD1A}"/>
                </a:ext>
              </a:extLst>
            </p:cNvPr>
            <p:cNvSpPr txBox="1"/>
            <p:nvPr/>
          </p:nvSpPr>
          <p:spPr>
            <a:xfrm>
              <a:off x="3916533" y="7551331"/>
              <a:ext cx="2295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spc="-3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1</a:t>
              </a:r>
              <a:endParaRPr kumimoji="1" lang="ja-JP" altLang="en-US" sz="1100" spc="-3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AD58A00A-E3FC-86D7-8400-7DBD9F3FE2AA}"/>
                </a:ext>
              </a:extLst>
            </p:cNvPr>
            <p:cNvSpPr txBox="1"/>
            <p:nvPr/>
          </p:nvSpPr>
          <p:spPr>
            <a:xfrm>
              <a:off x="3869595" y="7743807"/>
              <a:ext cx="1548566" cy="407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効率よくお湯が沸かせる</a:t>
              </a:r>
            </a:p>
            <a:p>
              <a:pPr>
                <a:spcBef>
                  <a:spcPts val="300"/>
                </a:spcBef>
              </a:pPr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省エネな給湯機です。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8E30BA5-EF38-2A86-B90D-22B3C17322C4}"/>
              </a:ext>
            </a:extLst>
          </p:cNvPr>
          <p:cNvGrpSpPr/>
          <p:nvPr/>
        </p:nvGrpSpPr>
        <p:grpSpPr>
          <a:xfrm>
            <a:off x="3842795" y="8053432"/>
            <a:ext cx="1930208" cy="653914"/>
            <a:chOff x="3842795" y="8098648"/>
            <a:chExt cx="1930208" cy="653914"/>
          </a:xfrm>
        </p:grpSpPr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0C3D4AB4-5C5F-2473-2134-2C85AA6ECE8C}"/>
                </a:ext>
              </a:extLst>
            </p:cNvPr>
            <p:cNvSpPr txBox="1"/>
            <p:nvPr/>
          </p:nvSpPr>
          <p:spPr>
            <a:xfrm>
              <a:off x="4089150" y="8131698"/>
              <a:ext cx="1366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エコフィールに</a:t>
              </a:r>
            </a:p>
            <a:p>
              <a:r>
                <a:rPr kumimoji="1" lang="ja-JP" altLang="en-US" sz="12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変えるメリットは？</a:t>
              </a: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9D304E0D-1A4E-5FC5-1910-5871E6B29384}"/>
                </a:ext>
              </a:extLst>
            </p:cNvPr>
            <p:cNvSpPr txBox="1"/>
            <p:nvPr/>
          </p:nvSpPr>
          <p:spPr>
            <a:xfrm>
              <a:off x="3842795" y="809864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pc="-300" dirty="0">
                  <a:solidFill>
                    <a:srgbClr val="0E6197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■</a:t>
              </a:r>
              <a:endParaRPr kumimoji="1" lang="ja-JP" altLang="en-US" sz="1200" spc="-300" dirty="0">
                <a:solidFill>
                  <a:srgbClr val="0E619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6A836F2D-8693-47BA-A073-0848DBB2626A}"/>
                </a:ext>
              </a:extLst>
            </p:cNvPr>
            <p:cNvSpPr txBox="1"/>
            <p:nvPr/>
          </p:nvSpPr>
          <p:spPr>
            <a:xfrm>
              <a:off x="3916533" y="8153656"/>
              <a:ext cx="2295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spc="-3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2</a:t>
              </a:r>
              <a:endParaRPr kumimoji="1" lang="ja-JP" altLang="en-US" sz="1100" spc="-3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25E446E6-2EED-351A-00CD-17767983AF27}"/>
                </a:ext>
              </a:extLst>
            </p:cNvPr>
            <p:cNvSpPr txBox="1"/>
            <p:nvPr/>
          </p:nvSpPr>
          <p:spPr>
            <a:xfrm>
              <a:off x="3869595" y="8521730"/>
              <a:ext cx="190340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環境にやさしく、光熱費もお得に。</a:t>
              </a:r>
            </a:p>
          </p:txBody>
        </p:sp>
      </p:grpSp>
      <p:pic>
        <p:nvPicPr>
          <p:cNvPr id="74" name="図 73">
            <a:extLst>
              <a:ext uri="{FF2B5EF4-FFF2-40B4-BE49-F238E27FC236}">
                <a16:creationId xmlns:a16="http://schemas.microsoft.com/office/drawing/2014/main" id="{D3AB0214-A8F6-A3EC-9D6F-536AE851C20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17" y="9041536"/>
            <a:ext cx="6654800" cy="279400"/>
          </a:xfrm>
          <a:prstGeom prst="rect">
            <a:avLst/>
          </a:prstGeom>
        </p:spPr>
      </p:pic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6E271AE1-0D99-C560-2FB2-2023D2491073}"/>
              </a:ext>
            </a:extLst>
          </p:cNvPr>
          <p:cNvSpPr txBox="1"/>
          <p:nvPr/>
        </p:nvSpPr>
        <p:spPr>
          <a:xfrm>
            <a:off x="433962" y="9000990"/>
            <a:ext cx="1463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事業スキーム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A0D3948-9730-B313-AE54-D3E07B485852}"/>
              </a:ext>
            </a:extLst>
          </p:cNvPr>
          <p:cNvGrpSpPr/>
          <p:nvPr/>
        </p:nvGrpSpPr>
        <p:grpSpPr>
          <a:xfrm>
            <a:off x="377354" y="9439674"/>
            <a:ext cx="646555" cy="875581"/>
            <a:chOff x="377354" y="9439674"/>
            <a:chExt cx="646555" cy="875581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75A7C2BC-EE8F-BA58-4741-72F6237B7656}"/>
                </a:ext>
              </a:extLst>
            </p:cNvPr>
            <p:cNvSpPr/>
            <p:nvPr/>
          </p:nvSpPr>
          <p:spPr>
            <a:xfrm>
              <a:off x="447896" y="9439674"/>
              <a:ext cx="493881" cy="87558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3C669B10-6CD3-8545-D87E-73A0BC5EF952}"/>
                </a:ext>
              </a:extLst>
            </p:cNvPr>
            <p:cNvSpPr txBox="1"/>
            <p:nvPr/>
          </p:nvSpPr>
          <p:spPr>
            <a:xfrm>
              <a:off x="377354" y="9785731"/>
              <a:ext cx="64655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b="1" dirty="0"/>
                <a:t>国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06AE11D-01B3-7861-40E8-89EFEAB1019A}"/>
              </a:ext>
            </a:extLst>
          </p:cNvPr>
          <p:cNvGrpSpPr/>
          <p:nvPr/>
        </p:nvGrpSpPr>
        <p:grpSpPr>
          <a:xfrm>
            <a:off x="917605" y="9600558"/>
            <a:ext cx="1130300" cy="558800"/>
            <a:chOff x="917605" y="9600558"/>
            <a:chExt cx="1130300" cy="558800"/>
          </a:xfrm>
        </p:grpSpPr>
        <p:pic>
          <p:nvPicPr>
            <p:cNvPr id="80" name="図 79">
              <a:extLst>
                <a:ext uri="{FF2B5EF4-FFF2-40B4-BE49-F238E27FC236}">
                  <a16:creationId xmlns:a16="http://schemas.microsoft.com/office/drawing/2014/main" id="{520FAEB9-0F20-2C3B-335A-6A35C7457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605" y="9600558"/>
              <a:ext cx="1130300" cy="558800"/>
            </a:xfrm>
            <a:prstGeom prst="rect">
              <a:avLst/>
            </a:prstGeom>
          </p:spPr>
        </p:pic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8EA5FF52-CBC7-A161-8E15-F5AB1C873FF2}"/>
                </a:ext>
              </a:extLst>
            </p:cNvPr>
            <p:cNvSpPr txBox="1"/>
            <p:nvPr/>
          </p:nvSpPr>
          <p:spPr>
            <a:xfrm>
              <a:off x="1023269" y="9755565"/>
              <a:ext cx="83611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補助（定額）</a:t>
              </a: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CFFF2CE-4B20-273A-92C5-8132F6FD7645}"/>
              </a:ext>
            </a:extLst>
          </p:cNvPr>
          <p:cNvGrpSpPr/>
          <p:nvPr/>
        </p:nvGrpSpPr>
        <p:grpSpPr>
          <a:xfrm>
            <a:off x="2954472" y="9414550"/>
            <a:ext cx="1130300" cy="558800"/>
            <a:chOff x="2954472" y="9414550"/>
            <a:chExt cx="1130300" cy="558800"/>
          </a:xfrm>
        </p:grpSpPr>
        <p:pic>
          <p:nvPicPr>
            <p:cNvPr id="82" name="図 81">
              <a:extLst>
                <a:ext uri="{FF2B5EF4-FFF2-40B4-BE49-F238E27FC236}">
                  <a16:creationId xmlns:a16="http://schemas.microsoft.com/office/drawing/2014/main" id="{661ABC40-D777-6F4A-DE93-68C165BD1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4472" y="9414550"/>
              <a:ext cx="1130300" cy="558800"/>
            </a:xfrm>
            <a:prstGeom prst="rect">
              <a:avLst/>
            </a:prstGeom>
          </p:spPr>
        </p:pic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2EC9915-8C38-073E-0718-11705CF91E01}"/>
                </a:ext>
              </a:extLst>
            </p:cNvPr>
            <p:cNvSpPr txBox="1"/>
            <p:nvPr/>
          </p:nvSpPr>
          <p:spPr>
            <a:xfrm>
              <a:off x="3060136" y="9569557"/>
              <a:ext cx="83611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補助（定額）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1E36B60-0E91-CD44-A06D-5C957205D050}"/>
              </a:ext>
            </a:extLst>
          </p:cNvPr>
          <p:cNvGrpSpPr/>
          <p:nvPr/>
        </p:nvGrpSpPr>
        <p:grpSpPr>
          <a:xfrm>
            <a:off x="5018717" y="9414550"/>
            <a:ext cx="1130300" cy="558800"/>
            <a:chOff x="5018717" y="9414550"/>
            <a:chExt cx="1130300" cy="558800"/>
          </a:xfrm>
        </p:grpSpPr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CC5EF24B-4B63-6FAA-7F4F-8BEC1CD1443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8717" y="9414550"/>
              <a:ext cx="1130300" cy="558800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C123385-9A5B-02C9-5594-5BA745E2BE98}"/>
                </a:ext>
              </a:extLst>
            </p:cNvPr>
            <p:cNvSpPr txBox="1"/>
            <p:nvPr/>
          </p:nvSpPr>
          <p:spPr>
            <a:xfrm>
              <a:off x="5094525" y="9569557"/>
              <a:ext cx="89634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補助金分還元</a:t>
              </a: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B59C0B1-A0A8-C167-6F2A-58182D173017}"/>
              </a:ext>
            </a:extLst>
          </p:cNvPr>
          <p:cNvGrpSpPr/>
          <p:nvPr/>
        </p:nvGrpSpPr>
        <p:grpSpPr>
          <a:xfrm>
            <a:off x="5040617" y="9808782"/>
            <a:ext cx="1130300" cy="558800"/>
            <a:chOff x="5040617" y="9808782"/>
            <a:chExt cx="1130300" cy="558800"/>
          </a:xfrm>
        </p:grpSpPr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F2F3B211-FAF3-9F7A-D1FC-EF10ED455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040617" y="9808782"/>
              <a:ext cx="1130300" cy="558800"/>
            </a:xfrm>
            <a:prstGeom prst="rect">
              <a:avLst/>
            </a:prstGeom>
          </p:spPr>
        </p:pic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FF541CC0-1F01-4D5F-EED8-576DD28C339F}"/>
                </a:ext>
              </a:extLst>
            </p:cNvPr>
            <p:cNvSpPr txBox="1"/>
            <p:nvPr/>
          </p:nvSpPr>
          <p:spPr>
            <a:xfrm>
              <a:off x="5124381" y="9974985"/>
              <a:ext cx="10004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共同申請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DFCDA8A-7B0B-63B4-038F-7F4558409781}"/>
              </a:ext>
            </a:extLst>
          </p:cNvPr>
          <p:cNvGrpSpPr/>
          <p:nvPr/>
        </p:nvGrpSpPr>
        <p:grpSpPr>
          <a:xfrm>
            <a:off x="4000281" y="9372966"/>
            <a:ext cx="1124100" cy="958717"/>
            <a:chOff x="4000281" y="9372966"/>
            <a:chExt cx="1124100" cy="958717"/>
          </a:xfrm>
        </p:grpSpPr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D0E08D53-3421-ACEC-9560-18ECE045E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4139" y="9417283"/>
              <a:ext cx="952500" cy="914400"/>
            </a:xfrm>
            <a:prstGeom prst="rect">
              <a:avLst/>
            </a:prstGeom>
          </p:spPr>
        </p:pic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B8C63A27-1A0E-72FB-AF1E-73CE2565D39A}"/>
                </a:ext>
              </a:extLst>
            </p:cNvPr>
            <p:cNvSpPr txBox="1"/>
            <p:nvPr/>
          </p:nvSpPr>
          <p:spPr>
            <a:xfrm>
              <a:off x="4104138" y="9372966"/>
              <a:ext cx="2184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B</a:t>
              </a:r>
              <a:endPara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AE6278A6-C758-6936-9A24-A8E8CF8E6359}"/>
                </a:ext>
              </a:extLst>
            </p:cNvPr>
            <p:cNvSpPr txBox="1"/>
            <p:nvPr/>
          </p:nvSpPr>
          <p:spPr>
            <a:xfrm>
              <a:off x="4256907" y="9404712"/>
              <a:ext cx="836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補助事業者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82679597-97DF-DEC5-9154-C3E548BA3BC6}"/>
                </a:ext>
              </a:extLst>
            </p:cNvPr>
            <p:cNvSpPr txBox="1"/>
            <p:nvPr/>
          </p:nvSpPr>
          <p:spPr>
            <a:xfrm>
              <a:off x="4000281" y="9690262"/>
              <a:ext cx="11241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工事請負契約等</a:t>
              </a:r>
            </a:p>
            <a:p>
              <a:pPr algn="ctr"/>
              <a:r>
                <a:rPr kumimoji="1" lang="ja-JP" altLang="en-US" sz="8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元請事業者</a:t>
              </a:r>
            </a:p>
            <a:p>
              <a:pPr algn="ctr"/>
              <a:r>
                <a:rPr kumimoji="1" lang="en-US" altLang="ja-JP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kumimoji="1" lang="ja-JP" altLang="en-US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販売業者等</a:t>
              </a:r>
              <a:r>
                <a:rPr kumimoji="1" lang="en-US" altLang="ja-JP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25DCF57-D38F-6C84-EF13-EEBB3CA843CA}"/>
              </a:ext>
            </a:extLst>
          </p:cNvPr>
          <p:cNvGrpSpPr/>
          <p:nvPr/>
        </p:nvGrpSpPr>
        <p:grpSpPr>
          <a:xfrm>
            <a:off x="6020722" y="9372966"/>
            <a:ext cx="1217823" cy="958717"/>
            <a:chOff x="6020722" y="9372966"/>
            <a:chExt cx="1217823" cy="958717"/>
          </a:xfrm>
        </p:grpSpPr>
        <p:pic>
          <p:nvPicPr>
            <p:cNvPr id="95" name="図 94">
              <a:extLst>
                <a:ext uri="{FF2B5EF4-FFF2-40B4-BE49-F238E27FC236}">
                  <a16:creationId xmlns:a16="http://schemas.microsoft.com/office/drawing/2014/main" id="{C0BE4C68-0832-313A-0C02-0575155F7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6481" y="9417283"/>
              <a:ext cx="952500" cy="914400"/>
            </a:xfrm>
            <a:prstGeom prst="rect">
              <a:avLst/>
            </a:prstGeom>
          </p:spPr>
        </p:pic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354FDCD-FCBF-2168-0CCE-DC17359B6F37}"/>
                </a:ext>
              </a:extLst>
            </p:cNvPr>
            <p:cNvSpPr txBox="1"/>
            <p:nvPr/>
          </p:nvSpPr>
          <p:spPr>
            <a:xfrm>
              <a:off x="6146480" y="9372966"/>
              <a:ext cx="2184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</a:t>
              </a:r>
              <a:endPara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B7EEC268-F94B-9C2D-0798-5718E525F57B}"/>
                </a:ext>
              </a:extLst>
            </p:cNvPr>
            <p:cNvSpPr txBox="1"/>
            <p:nvPr/>
          </p:nvSpPr>
          <p:spPr>
            <a:xfrm>
              <a:off x="6299249" y="9404712"/>
              <a:ext cx="836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共同事業者</a:t>
              </a: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819A3695-99E3-5013-CD12-B54056420629}"/>
                </a:ext>
              </a:extLst>
            </p:cNvPr>
            <p:cNvSpPr txBox="1"/>
            <p:nvPr/>
          </p:nvSpPr>
          <p:spPr>
            <a:xfrm>
              <a:off x="6020722" y="9690262"/>
              <a:ext cx="121782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工事請負契約等</a:t>
              </a:r>
            </a:p>
            <a:p>
              <a:pPr algn="ctr"/>
              <a:r>
                <a:rPr kumimoji="1" lang="ja-JP" altLang="en-US" sz="8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発注者</a:t>
              </a:r>
              <a:endParaRPr kumimoji="1" lang="en-US" altLang="ja-JP" sz="85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kumimoji="1" lang="en-US" altLang="ja-JP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【</a:t>
              </a:r>
              <a:r>
                <a:rPr kumimoji="1" lang="ja-JP" altLang="en-US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賃貸</a:t>
              </a:r>
              <a:r>
                <a:rPr kumimoji="1" lang="ja-JP" altLang="en-US" sz="1000" spc="-1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オーナー</a:t>
              </a:r>
              <a:r>
                <a:rPr kumimoji="1" lang="en-US" altLang="ja-JP" sz="10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】</a:t>
              </a:r>
              <a:endPara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725F4DE-66E4-E8A2-B7C3-B62E8632E728}"/>
              </a:ext>
            </a:extLst>
          </p:cNvPr>
          <p:cNvSpPr/>
          <p:nvPr/>
        </p:nvSpPr>
        <p:spPr>
          <a:xfrm>
            <a:off x="2057678" y="9439674"/>
            <a:ext cx="934716" cy="8755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082D467F-2429-25D1-6442-937BD86697E9}"/>
              </a:ext>
            </a:extLst>
          </p:cNvPr>
          <p:cNvSpPr txBox="1"/>
          <p:nvPr/>
        </p:nvSpPr>
        <p:spPr>
          <a:xfrm>
            <a:off x="1952463" y="9610252"/>
            <a:ext cx="11241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執行団体</a:t>
            </a:r>
          </a:p>
          <a:p>
            <a:pPr algn="ctr"/>
            <a:r>
              <a:rPr kumimoji="1" lang="ja-JP" altLang="en-US" sz="8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事務局</a:t>
            </a:r>
            <a:endParaRPr kumimoji="1" lang="en-US" altLang="ja-JP" sz="8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en-US" altLang="ja-JP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kumimoji="1"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補助業者</a:t>
            </a:r>
            <a:r>
              <a:rPr kumimoji="1" lang="en-US" altLang="ja-JP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kumimoji="1" lang="ja-JP" altLang="en-US" sz="1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391BC13-A1D5-F6CE-3D61-A4BB28126B11}"/>
              </a:ext>
            </a:extLst>
          </p:cNvPr>
          <p:cNvGrpSpPr/>
          <p:nvPr/>
        </p:nvGrpSpPr>
        <p:grpSpPr>
          <a:xfrm>
            <a:off x="2976372" y="9808782"/>
            <a:ext cx="1130300" cy="558800"/>
            <a:chOff x="2976372" y="9808782"/>
            <a:chExt cx="1130300" cy="558800"/>
          </a:xfrm>
        </p:grpSpPr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90D01F2C-CDCF-3847-7820-87D4873E5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976372" y="9808782"/>
              <a:ext cx="1130300" cy="558800"/>
            </a:xfrm>
            <a:prstGeom prst="rect">
              <a:avLst/>
            </a:prstGeom>
          </p:spPr>
        </p:pic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2B89519A-5D8F-8B18-2E14-A2D452578741}"/>
                </a:ext>
              </a:extLst>
            </p:cNvPr>
            <p:cNvSpPr txBox="1"/>
            <p:nvPr/>
          </p:nvSpPr>
          <p:spPr>
            <a:xfrm>
              <a:off x="3060136" y="9957732"/>
              <a:ext cx="100046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■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と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■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の共同申請</a:t>
              </a: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7644C21B-6AF9-83FD-64AA-531E5DB495A2}"/>
                </a:ext>
              </a:extLst>
            </p:cNvPr>
            <p:cNvSpPr txBox="1"/>
            <p:nvPr/>
          </p:nvSpPr>
          <p:spPr>
            <a:xfrm>
              <a:off x="3092362" y="9972183"/>
              <a:ext cx="24009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>
                  <a:solidFill>
                    <a:srgbClr val="E46A66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A </a:t>
              </a:r>
              <a:endParaRPr kumimoji="1" lang="ja-JP" altLang="en-US" sz="700" dirty="0">
                <a:solidFill>
                  <a:srgbClr val="E46A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85D5030-B552-86DF-D9CE-3195030313E5}"/>
                </a:ext>
              </a:extLst>
            </p:cNvPr>
            <p:cNvSpPr txBox="1"/>
            <p:nvPr/>
          </p:nvSpPr>
          <p:spPr>
            <a:xfrm>
              <a:off x="3290197" y="9972183"/>
              <a:ext cx="24009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>
                  <a:solidFill>
                    <a:srgbClr val="E46A66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B</a:t>
              </a:r>
              <a:endParaRPr kumimoji="1" lang="ja-JP" altLang="en-US" sz="700" dirty="0">
                <a:solidFill>
                  <a:srgbClr val="E46A6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27" name="図 26">
            <a:extLst>
              <a:ext uri="{FF2B5EF4-FFF2-40B4-BE49-F238E27FC236}">
                <a16:creationId xmlns:a16="http://schemas.microsoft.com/office/drawing/2014/main" id="{C95C952C-5C28-9C20-E269-520BC0905B7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69" y="7459900"/>
            <a:ext cx="990600" cy="1320800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CCAC762-B16C-DC88-6969-DFE9A07571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959" y="4803830"/>
            <a:ext cx="737617" cy="138972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1C8023C-14B6-9CF7-7815-2F18426D53BE}"/>
              </a:ext>
            </a:extLst>
          </p:cNvPr>
          <p:cNvSpPr txBox="1"/>
          <p:nvPr/>
        </p:nvSpPr>
        <p:spPr>
          <a:xfrm>
            <a:off x="838730" y="4559440"/>
            <a:ext cx="7902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補助額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A29468C-BE2E-F840-4184-B5CDFD61E26A}"/>
              </a:ext>
            </a:extLst>
          </p:cNvPr>
          <p:cNvGrpSpPr/>
          <p:nvPr/>
        </p:nvGrpSpPr>
        <p:grpSpPr>
          <a:xfrm>
            <a:off x="1469986" y="4588990"/>
            <a:ext cx="1706412" cy="390247"/>
            <a:chOff x="1216767" y="4588990"/>
            <a:chExt cx="1706412" cy="390247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7F51FF8-0AF9-1473-658B-2B5F2360ADF7}"/>
                </a:ext>
              </a:extLst>
            </p:cNvPr>
            <p:cNvSpPr txBox="1"/>
            <p:nvPr/>
          </p:nvSpPr>
          <p:spPr>
            <a:xfrm>
              <a:off x="1216767" y="4608617"/>
              <a:ext cx="881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追いだき</a:t>
              </a:r>
              <a:endParaRPr kumimoji="1" lang="en-US" altLang="ja-JP" sz="9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機能つき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11338979-4533-FBF3-FD3C-6E0310A0CA3B}"/>
                </a:ext>
              </a:extLst>
            </p:cNvPr>
            <p:cNvSpPr txBox="1"/>
            <p:nvPr/>
          </p:nvSpPr>
          <p:spPr>
            <a:xfrm>
              <a:off x="2041250" y="4686849"/>
              <a:ext cx="88192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万円</a:t>
              </a:r>
              <a:r>
                <a:rPr kumimoji="1" lang="en-US" altLang="ja-JP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</a:t>
              </a:r>
              <a:r>
                <a:rPr kumimoji="1" lang="ja-JP" altLang="en-US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台</a:t>
              </a:r>
            </a:p>
          </p:txBody>
        </p:sp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DCE7AF03-C497-014A-D845-7C1413A85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890330" y="4588990"/>
              <a:ext cx="393700" cy="381000"/>
            </a:xfrm>
            <a:prstGeom prst="rect">
              <a:avLst/>
            </a:prstGeom>
          </p:spPr>
        </p:pic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755DA2EB-AD3F-8B9A-8B1D-1C2FCBE1B193}"/>
              </a:ext>
            </a:extLst>
          </p:cNvPr>
          <p:cNvGrpSpPr/>
          <p:nvPr/>
        </p:nvGrpSpPr>
        <p:grpSpPr>
          <a:xfrm>
            <a:off x="2936387" y="4588990"/>
            <a:ext cx="1706412" cy="390247"/>
            <a:chOff x="2892611" y="4588990"/>
            <a:chExt cx="1706412" cy="390247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9606134D-C8CE-0A47-E7CD-89EFF7C80E0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0287" y="4588990"/>
              <a:ext cx="393700" cy="381000"/>
            </a:xfrm>
            <a:prstGeom prst="rect">
              <a:avLst/>
            </a:prstGeom>
          </p:spPr>
        </p:pic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61E5D08-20AC-1A6C-568F-4EAB9217D97A}"/>
                </a:ext>
              </a:extLst>
            </p:cNvPr>
            <p:cNvSpPr txBox="1"/>
            <p:nvPr/>
          </p:nvSpPr>
          <p:spPr>
            <a:xfrm>
              <a:off x="2892611" y="4608617"/>
              <a:ext cx="8819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追いだき</a:t>
              </a:r>
              <a:endParaRPr kumimoji="1" lang="en-US" altLang="ja-JP" sz="9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機能なし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D782DD3-F806-8D4A-9775-845636CCF95F}"/>
                </a:ext>
              </a:extLst>
            </p:cNvPr>
            <p:cNvSpPr txBox="1"/>
            <p:nvPr/>
          </p:nvSpPr>
          <p:spPr>
            <a:xfrm>
              <a:off x="3717094" y="4686849"/>
              <a:ext cx="88192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万円</a:t>
              </a:r>
              <a:r>
                <a:rPr kumimoji="1" lang="en-US" altLang="ja-JP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/</a:t>
              </a:r>
              <a:r>
                <a:rPr kumimoji="1" lang="ja-JP" altLang="en-US" sz="1300" dirty="0">
                  <a:solidFill>
                    <a:srgbClr val="0E6197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台</a:t>
              </a: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209953D-E579-9A20-5DDB-0AB9EDEA6BD8}"/>
              </a:ext>
            </a:extLst>
          </p:cNvPr>
          <p:cNvGrpSpPr/>
          <p:nvPr/>
        </p:nvGrpSpPr>
        <p:grpSpPr>
          <a:xfrm>
            <a:off x="2410478" y="1135809"/>
            <a:ext cx="3338461" cy="878475"/>
            <a:chOff x="-5202593" y="1135809"/>
            <a:chExt cx="3338461" cy="878475"/>
          </a:xfrm>
        </p:grpSpPr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45E052BD-A0EF-1D34-A108-E38795231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202593" y="1595184"/>
              <a:ext cx="2057400" cy="419100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DC01D2C7-68F7-4EB8-4B72-F1D8FA6D9E80}"/>
                </a:ext>
              </a:extLst>
            </p:cNvPr>
            <p:cNvSpPr txBox="1"/>
            <p:nvPr/>
          </p:nvSpPr>
          <p:spPr>
            <a:xfrm>
              <a:off x="-5024414" y="1135809"/>
              <a:ext cx="255794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今お使いの</a:t>
              </a:r>
              <a:r>
                <a:rPr kumimoji="1" lang="ja-JP" altLang="en-US" sz="2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給湯機</a:t>
              </a:r>
              <a:r>
                <a:rPr kumimoji="1"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を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DAEEFF38-9F93-B132-D135-6CB19892C240}"/>
                </a:ext>
              </a:extLst>
            </p:cNvPr>
            <p:cNvSpPr txBox="1"/>
            <p:nvPr/>
          </p:nvSpPr>
          <p:spPr>
            <a:xfrm>
              <a:off x="-3282498" y="1629270"/>
              <a:ext cx="14183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に</a:t>
              </a:r>
              <a:r>
                <a:rPr kumimoji="1"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取</a:t>
              </a:r>
              <a:r>
                <a:rPr kumimoji="1"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り</a:t>
              </a:r>
              <a:r>
                <a:rPr kumimoji="1" lang="ja-JP" altLang="en-US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替</a:t>
              </a:r>
              <a:r>
                <a:rPr kumimoji="1" lang="ja-JP" altLang="en-US" sz="13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えると</a:t>
              </a:r>
              <a:endPara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774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900</TotalTime>
  <Words>322</Words>
  <Application>Microsoft Office PowerPoint</Application>
  <PresentationFormat>ユーザー設定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HGPｺﾞｼｯｸM</vt:lpstr>
      <vt:lpstr>HGSｺﾞｼｯｸE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椎野 博之</dc:creator>
  <cp:lastModifiedBy>須貝 智也</cp:lastModifiedBy>
  <cp:revision>79</cp:revision>
  <cp:lastPrinted>2022-12-15T06:19:03Z</cp:lastPrinted>
  <dcterms:created xsi:type="dcterms:W3CDTF">2022-11-16T23:29:15Z</dcterms:created>
  <dcterms:modified xsi:type="dcterms:W3CDTF">2025-02-27T00:05:32Z</dcterms:modified>
</cp:coreProperties>
</file>