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757"/>
    <a:srgbClr val="385723"/>
    <a:srgbClr val="FFFFFF"/>
    <a:srgbClr val="E53052"/>
    <a:srgbClr val="4B545A"/>
    <a:srgbClr val="FFD1D1"/>
    <a:srgbClr val="FF6D6D"/>
    <a:srgbClr val="FEC6F7"/>
    <a:srgbClr val="DFF5CA"/>
    <a:srgbClr val="5386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4" autoAdjust="0"/>
    <p:restoredTop sz="94660"/>
  </p:normalViewPr>
  <p:slideViewPr>
    <p:cSldViewPr snapToGrid="0">
      <p:cViewPr varScale="1">
        <p:scale>
          <a:sx n="46" d="100"/>
          <a:sy n="46" d="100"/>
        </p:scale>
        <p:origin x="19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0B049-4649-44D3-8C66-8DD3D2D1BA6A}"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8275E-B93D-49EB-B2D3-2842EE4925FA}" type="slidenum">
              <a:rPr kumimoji="1" lang="ja-JP" altLang="en-US" smtClean="0"/>
              <a:t>‹#›</a:t>
            </a:fld>
            <a:endParaRPr kumimoji="1" lang="ja-JP" altLang="en-US"/>
          </a:p>
        </p:txBody>
      </p:sp>
    </p:spTree>
    <p:extLst>
      <p:ext uri="{BB962C8B-B14F-4D97-AF65-F5344CB8AC3E}">
        <p14:creationId xmlns:p14="http://schemas.microsoft.com/office/powerpoint/2010/main" val="21880834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89D8275E-B93D-49EB-B2D3-2842EE4925FA}" type="slidenum">
              <a:rPr kumimoji="1" lang="ja-JP" altLang="en-US" smtClean="0"/>
              <a:t>1</a:t>
            </a:fld>
            <a:endParaRPr kumimoji="1" lang="ja-JP" altLang="en-US"/>
          </a:p>
        </p:txBody>
      </p:sp>
    </p:spTree>
    <p:extLst>
      <p:ext uri="{BB962C8B-B14F-4D97-AF65-F5344CB8AC3E}">
        <p14:creationId xmlns:p14="http://schemas.microsoft.com/office/powerpoint/2010/main" val="10383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197109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121916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74761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94981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421109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14790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358930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286306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3622641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124447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B3AEE4-F97C-4D7A-876F-DA29BFF3A83D}"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326133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1B3AEE4-F97C-4D7A-876F-DA29BFF3A83D}"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4A9748E-EEF2-4B0F-A759-D964DFC593B7}" type="slidenum">
              <a:rPr kumimoji="1" lang="ja-JP" altLang="en-US" smtClean="0"/>
              <a:t>‹#›</a:t>
            </a:fld>
            <a:endParaRPr kumimoji="1" lang="ja-JP" altLang="en-US"/>
          </a:p>
        </p:txBody>
      </p:sp>
    </p:spTree>
    <p:extLst>
      <p:ext uri="{BB962C8B-B14F-4D97-AF65-F5344CB8AC3E}">
        <p14:creationId xmlns:p14="http://schemas.microsoft.com/office/powerpoint/2010/main" val="2027391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15345" b="44440"/>
          <a:stretch/>
        </p:blipFill>
        <p:spPr>
          <a:xfrm>
            <a:off x="-48126" y="-16267"/>
            <a:ext cx="6962634" cy="2149866"/>
          </a:xfrm>
          <a:prstGeom prst="rect">
            <a:avLst/>
          </a:prstGeom>
        </p:spPr>
      </p:pic>
      <p:sp>
        <p:nvSpPr>
          <p:cNvPr id="7" name="正方形/長方形 6"/>
          <p:cNvSpPr/>
          <p:nvPr/>
        </p:nvSpPr>
        <p:spPr>
          <a:xfrm>
            <a:off x="3137999" y="705894"/>
            <a:ext cx="1934128" cy="118438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0" y="3172328"/>
            <a:ext cx="6858000" cy="32507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0362" y="120058"/>
            <a:ext cx="1230896" cy="1885458"/>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81" y="2785780"/>
            <a:ext cx="6366254" cy="298885"/>
          </a:xfrm>
          <a:prstGeom prst="rect">
            <a:avLst/>
          </a:prstGeom>
        </p:spPr>
      </p:pic>
      <p:pic>
        <p:nvPicPr>
          <p:cNvPr id="13" name="図 12"/>
          <p:cNvPicPr>
            <a:picLocks noChangeAspect="1"/>
          </p:cNvPicPr>
          <p:nvPr/>
        </p:nvPicPr>
        <p:blipFill rotWithShape="1">
          <a:blip r:embed="rId6" cstate="print">
            <a:extLst>
              <a:ext uri="{28A0092B-C50C-407E-A947-70E740481C1C}">
                <a14:useLocalDpi xmlns:a14="http://schemas.microsoft.com/office/drawing/2010/main" val="0"/>
              </a:ext>
            </a:extLst>
          </a:blip>
          <a:srcRect l="68809" t="-1510" b="58703"/>
          <a:stretch/>
        </p:blipFill>
        <p:spPr>
          <a:xfrm>
            <a:off x="161977" y="2208658"/>
            <a:ext cx="1793463" cy="484128"/>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5296" y="3322780"/>
            <a:ext cx="1742390" cy="295659"/>
          </a:xfrm>
          <a:prstGeom prst="rect">
            <a:avLst/>
          </a:prstGeom>
        </p:spPr>
      </p:pic>
      <p:sp>
        <p:nvSpPr>
          <p:cNvPr id="15" name="テキスト ボックス 14"/>
          <p:cNvSpPr txBox="1"/>
          <p:nvPr/>
        </p:nvSpPr>
        <p:spPr>
          <a:xfrm>
            <a:off x="3878100" y="3624413"/>
            <a:ext cx="2790535" cy="810478"/>
          </a:xfrm>
          <a:prstGeom prst="rect">
            <a:avLst/>
          </a:prstGeom>
          <a:noFill/>
        </p:spPr>
        <p:txBody>
          <a:bodyPr wrap="square" rtlCol="0">
            <a:spAutoFit/>
          </a:bodyPr>
          <a:lstStyle/>
          <a:p>
            <a:pPr>
              <a:lnSpc>
                <a:spcPts val="1400"/>
              </a:lnSpc>
            </a:pPr>
            <a:r>
              <a:rPr kumimoji="1" lang="ja-JP" altLang="en-US" sz="1100" dirty="0" smtClean="0">
                <a:latin typeface="BIZ UDPゴシック" panose="020B0400000000000000" pitchFamily="50" charset="-128"/>
                <a:ea typeface="BIZ UDPゴシック" panose="020B0400000000000000" pitchFamily="50" charset="-128"/>
              </a:rPr>
              <a:t>＜インターホンリモコン付属タイプ＞</a:t>
            </a:r>
            <a:endParaRPr kumimoji="1" lang="en-US" altLang="ja-JP" sz="1100" dirty="0" smtClean="0">
              <a:latin typeface="BIZ UDPゴシック" panose="020B0400000000000000" pitchFamily="50" charset="-128"/>
              <a:ea typeface="BIZ UDPゴシック" panose="020B0400000000000000" pitchFamily="50" charset="-128"/>
            </a:endParaRPr>
          </a:p>
          <a:p>
            <a:pPr algn="dist">
              <a:lnSpc>
                <a:spcPts val="1400"/>
              </a:lnSpc>
            </a:pPr>
            <a:r>
              <a:rPr kumimoji="1" lang="ja-JP" altLang="en-US" sz="1100" dirty="0" smtClean="0">
                <a:latin typeface="BIZ UDPゴシック" panose="020B0400000000000000" pitchFamily="50" charset="-128"/>
                <a:ea typeface="BIZ UDPゴシック" panose="020B0400000000000000" pitchFamily="50" charset="-128"/>
              </a:rPr>
              <a:t>湯上りタイマー、長湯お知らせなど便利</a:t>
            </a:r>
            <a:endParaRPr kumimoji="1" lang="en-US" altLang="ja-JP" sz="1100" dirty="0" smtClean="0">
              <a:latin typeface="BIZ UDPゴシック" panose="020B0400000000000000" pitchFamily="50" charset="-128"/>
              <a:ea typeface="BIZ UDPゴシック" panose="020B0400000000000000" pitchFamily="50" charset="-128"/>
            </a:endParaRPr>
          </a:p>
          <a:p>
            <a:pPr algn="dist">
              <a:lnSpc>
                <a:spcPts val="1400"/>
              </a:lnSpc>
            </a:pPr>
            <a:r>
              <a:rPr kumimoji="1" lang="ja-JP" altLang="en-US" sz="1100" dirty="0" smtClean="0">
                <a:latin typeface="BIZ UDPゴシック" panose="020B0400000000000000" pitchFamily="50" charset="-128"/>
                <a:ea typeface="BIZ UDPゴシック" panose="020B0400000000000000" pitchFamily="50" charset="-128"/>
              </a:rPr>
              <a:t>な“みまもり機能”で入浴の安全・安心を</a:t>
            </a:r>
            <a:endParaRPr kumimoji="1" lang="en-US" altLang="ja-JP" sz="1100" dirty="0" smtClean="0">
              <a:latin typeface="BIZ UDPゴシック" panose="020B0400000000000000" pitchFamily="50" charset="-128"/>
              <a:ea typeface="BIZ UDPゴシック" panose="020B0400000000000000" pitchFamily="50" charset="-128"/>
            </a:endParaRPr>
          </a:p>
          <a:p>
            <a:pPr>
              <a:lnSpc>
                <a:spcPts val="1400"/>
              </a:lnSpc>
            </a:pPr>
            <a:r>
              <a:rPr kumimoji="1" lang="ja-JP" altLang="en-US" sz="1100" dirty="0" smtClean="0">
                <a:latin typeface="BIZ UDPゴシック" panose="020B0400000000000000" pitchFamily="50" charset="-128"/>
                <a:ea typeface="BIZ UDPゴシック" panose="020B0400000000000000" pitchFamily="50" charset="-128"/>
              </a:rPr>
              <a:t>サポート。</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2235781" y="4434891"/>
            <a:ext cx="1114408" cy="261610"/>
          </a:xfrm>
          <a:prstGeom prst="rect">
            <a:avLst/>
          </a:prstGeom>
          <a:noFill/>
        </p:spPr>
        <p:txBody>
          <a:bodyPr wrap="none" rtlCol="0">
            <a:spAutoFit/>
          </a:bodyPr>
          <a:lstStyle/>
          <a:p>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浴室リモコン</a:t>
            </a:r>
            <a:r>
              <a:rPr kumimoji="1" lang="en-US" altLang="ja-JP"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349154" y="4435957"/>
            <a:ext cx="1114408" cy="261610"/>
          </a:xfrm>
          <a:prstGeom prst="rect">
            <a:avLst/>
          </a:prstGeom>
          <a:noFill/>
        </p:spPr>
        <p:txBody>
          <a:bodyPr wrap="none" rtlCol="0">
            <a:spAutoFit/>
          </a:bodyPr>
          <a:lstStyle/>
          <a:p>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台所リモコン</a:t>
            </a:r>
            <a:r>
              <a:rPr kumimoji="1" lang="en-US" altLang="ja-JP"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9362" y="4580219"/>
            <a:ext cx="3193048" cy="2030148"/>
          </a:xfrm>
          <a:prstGeom prst="rect">
            <a:avLst/>
          </a:prstGeom>
        </p:spPr>
      </p:pic>
      <p:sp>
        <p:nvSpPr>
          <p:cNvPr id="10" name="角丸四角形 9"/>
          <p:cNvSpPr/>
          <p:nvPr/>
        </p:nvSpPr>
        <p:spPr>
          <a:xfrm>
            <a:off x="196431" y="4763568"/>
            <a:ext cx="1141608" cy="215465"/>
          </a:xfrm>
          <a:prstGeom prst="roundRect">
            <a:avLst/>
          </a:prstGeom>
          <a:solidFill>
            <a:srgbClr val="538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70945" y="4750012"/>
            <a:ext cx="992579" cy="230832"/>
          </a:xfrm>
          <a:prstGeom prst="rect">
            <a:avLst/>
          </a:prstGeom>
          <a:noFill/>
        </p:spPr>
        <p:txBody>
          <a:bodyPr wrap="none" rtlCol="0">
            <a:spAutoFit/>
          </a:bodyPr>
          <a:lstStyle/>
          <a:p>
            <a:r>
              <a:rPr kumimoji="1" lang="ja-JP" altLang="en-US" sz="900" dirty="0" smtClean="0">
                <a:solidFill>
                  <a:schemeClr val="bg1"/>
                </a:solidFill>
              </a:rPr>
              <a:t>湯上りタイマー</a:t>
            </a:r>
            <a:endParaRPr kumimoji="1" lang="ja-JP" altLang="en-US" sz="900" dirty="0">
              <a:solidFill>
                <a:schemeClr val="bg1"/>
              </a:solidFill>
            </a:endParaRPr>
          </a:p>
        </p:txBody>
      </p:sp>
      <p:pic>
        <p:nvPicPr>
          <p:cNvPr id="23" name="図 22"/>
          <p:cNvPicPr>
            <a:picLocks noChangeAspect="1"/>
          </p:cNvPicPr>
          <p:nvPr/>
        </p:nvPicPr>
        <p:blipFill rotWithShape="1">
          <a:blip r:embed="rId9" cstate="print">
            <a:extLst>
              <a:ext uri="{28A0092B-C50C-407E-A947-70E740481C1C}">
                <a14:useLocalDpi xmlns:a14="http://schemas.microsoft.com/office/drawing/2010/main" val="0"/>
              </a:ext>
            </a:extLst>
          </a:blip>
          <a:srcRect l="48547" b="29978"/>
          <a:stretch/>
        </p:blipFill>
        <p:spPr>
          <a:xfrm>
            <a:off x="2311140" y="4825342"/>
            <a:ext cx="1376183" cy="792764"/>
          </a:xfrm>
          <a:prstGeom prst="rect">
            <a:avLst/>
          </a:prstGeom>
        </p:spPr>
      </p:pic>
      <p:cxnSp>
        <p:nvCxnSpPr>
          <p:cNvPr id="25" name="直線コネクタ 24"/>
          <p:cNvCxnSpPr/>
          <p:nvPr/>
        </p:nvCxnSpPr>
        <p:spPr>
          <a:xfrm>
            <a:off x="1911637" y="5384642"/>
            <a:ext cx="4365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18293" y="5082170"/>
            <a:ext cx="1033556" cy="707886"/>
          </a:xfrm>
          <a:prstGeom prst="rect">
            <a:avLst/>
          </a:prstGeom>
          <a:noFill/>
        </p:spPr>
        <p:txBody>
          <a:bodyPr wrap="square" rtlCol="0">
            <a:spAutoFit/>
          </a:bodyPr>
          <a:lstStyle/>
          <a:p>
            <a:r>
              <a:rPr kumimoji="1" lang="ja-JP" altLang="en-US" sz="800" dirty="0" smtClean="0"/>
              <a:t>設定時間になるとランプの点滅とお知らせ音で湯上り時間を知らせます。</a:t>
            </a:r>
            <a:endParaRPr kumimoji="1" lang="ja-JP" altLang="en-US" sz="800" dirty="0"/>
          </a:p>
        </p:txBody>
      </p:sp>
      <p:pic>
        <p:nvPicPr>
          <p:cNvPr id="29" name="図 28"/>
          <p:cNvPicPr>
            <a:picLocks noChangeAspect="1"/>
          </p:cNvPicPr>
          <p:nvPr/>
        </p:nvPicPr>
        <p:blipFill rotWithShape="1">
          <a:blip r:embed="rId10" cstate="print">
            <a:extLst>
              <a:ext uri="{28A0092B-C50C-407E-A947-70E740481C1C}">
                <a14:useLocalDpi xmlns:a14="http://schemas.microsoft.com/office/drawing/2010/main" val="0"/>
              </a:ext>
            </a:extLst>
          </a:blip>
          <a:srcRect r="52955"/>
          <a:stretch/>
        </p:blipFill>
        <p:spPr>
          <a:xfrm>
            <a:off x="1072788" y="4992571"/>
            <a:ext cx="1297864" cy="1167779"/>
          </a:xfrm>
          <a:prstGeom prst="rect">
            <a:avLst/>
          </a:prstGeom>
        </p:spPr>
      </p:pic>
      <p:pic>
        <p:nvPicPr>
          <p:cNvPr id="33" name="図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4620" y="6625836"/>
            <a:ext cx="4566222" cy="226103"/>
          </a:xfrm>
          <a:prstGeom prst="rect">
            <a:avLst/>
          </a:prstGeom>
        </p:spPr>
      </p:pic>
      <p:pic>
        <p:nvPicPr>
          <p:cNvPr id="34" name="図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528" y="7699898"/>
            <a:ext cx="6576944" cy="1869614"/>
          </a:xfrm>
          <a:prstGeom prst="rect">
            <a:avLst/>
          </a:prstGeom>
        </p:spPr>
      </p:pic>
      <p:grpSp>
        <p:nvGrpSpPr>
          <p:cNvPr id="2" name="Group 4"/>
          <p:cNvGrpSpPr>
            <a:grpSpLocks noChangeAspect="1"/>
          </p:cNvGrpSpPr>
          <p:nvPr/>
        </p:nvGrpSpPr>
        <p:grpSpPr bwMode="auto">
          <a:xfrm>
            <a:off x="2082855" y="2241823"/>
            <a:ext cx="419100" cy="422275"/>
            <a:chOff x="3405" y="1381"/>
            <a:chExt cx="264" cy="266"/>
          </a:xfrm>
        </p:grpSpPr>
        <p:sp>
          <p:nvSpPr>
            <p:cNvPr id="3" name="AutoShape 3"/>
            <p:cNvSpPr>
              <a:spLocks noChangeAspect="1" noChangeArrowheads="1" noTextEdit="1"/>
            </p:cNvSpPr>
            <p:nvPr/>
          </p:nvSpPr>
          <p:spPr bwMode="auto">
            <a:xfrm>
              <a:off x="3405" y="1381"/>
              <a:ext cx="26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05" y="1381"/>
              <a:ext cx="26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テキスト ボックス 17">
            <a:extLst>
              <a:ext uri="{FF2B5EF4-FFF2-40B4-BE49-F238E27FC236}">
                <a16:creationId xmlns:a16="http://schemas.microsoft.com/office/drawing/2014/main" id="{00000000-0008-0000-0000-000012000000}"/>
              </a:ext>
            </a:extLst>
          </p:cNvPr>
          <p:cNvSpPr txBox="1"/>
          <p:nvPr/>
        </p:nvSpPr>
        <p:spPr>
          <a:xfrm>
            <a:off x="3156181" y="929694"/>
            <a:ext cx="2145577" cy="668796"/>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dirty="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ja-JP" altLang="en-US" sz="900" dirty="0" smtClean="0">
                <a:solidFill>
                  <a:schemeClr val="accent6">
                    <a:lumMod val="50000"/>
                  </a:schemeClr>
                </a:solidFill>
                <a:latin typeface="BIZ UDP明朝 Medium" panose="02020500000000000000" pitchFamily="18" charset="-128"/>
                <a:ea typeface="BIZ UDP明朝 Medium" panose="02020500000000000000" pitchFamily="18" charset="-128"/>
              </a:rPr>
              <a:t>　本体</a:t>
            </a:r>
            <a:r>
              <a:rPr kumimoji="1" lang="ja-JP" altLang="en-US" sz="900" dirty="0">
                <a:solidFill>
                  <a:schemeClr val="accent6">
                    <a:lumMod val="50000"/>
                  </a:schemeClr>
                </a:solidFill>
                <a:latin typeface="BIZ UDP明朝 Medium" panose="02020500000000000000" pitchFamily="18" charset="-128"/>
                <a:ea typeface="BIZ UDP明朝 Medium" panose="02020500000000000000" pitchFamily="18" charset="-128"/>
              </a:rPr>
              <a:t>希望小売価格　　</a:t>
            </a:r>
            <a:endParaRPr kumimoji="1" lang="en-US" altLang="ja-JP" sz="900" dirty="0" smtClean="0">
              <a:solidFill>
                <a:schemeClr val="accent6">
                  <a:lumMod val="50000"/>
                </a:schemeClr>
              </a:solidFill>
              <a:latin typeface="BIZ UDP明朝 Medium" panose="02020500000000000000" pitchFamily="18" charset="-128"/>
              <a:ea typeface="BIZ UDP明朝 Medium" panose="02020500000000000000" pitchFamily="18" charset="-128"/>
            </a:endParaRPr>
          </a:p>
          <a:p>
            <a:r>
              <a:rPr kumimoji="1" lang="ja-JP" altLang="en-US" sz="900" dirty="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ja-JP" altLang="en-US" sz="900" dirty="0" smtClean="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en-US" altLang="ja-JP" sz="900" dirty="0" smtClean="0">
                <a:solidFill>
                  <a:schemeClr val="accent6">
                    <a:lumMod val="50000"/>
                  </a:schemeClr>
                </a:solidFill>
                <a:latin typeface="BIZ UDP明朝 Medium" panose="02020500000000000000" pitchFamily="18" charset="-128"/>
                <a:ea typeface="BIZ UDP明朝 Medium" panose="02020500000000000000" pitchFamily="18" charset="-128"/>
              </a:rPr>
              <a:t>537,900</a:t>
            </a:r>
            <a:r>
              <a:rPr kumimoji="1" lang="ja-JP" altLang="en-US" sz="900" dirty="0" smtClean="0">
                <a:solidFill>
                  <a:schemeClr val="accent6">
                    <a:lumMod val="50000"/>
                  </a:schemeClr>
                </a:solidFill>
                <a:latin typeface="BIZ UDP明朝 Medium" panose="02020500000000000000" pitchFamily="18" charset="-128"/>
                <a:ea typeface="BIZ UDP明朝 Medium" panose="02020500000000000000" pitchFamily="18" charset="-128"/>
              </a:rPr>
              <a:t>円</a:t>
            </a:r>
            <a:r>
              <a:rPr kumimoji="1" lang="ja-JP" altLang="en-US" sz="700" dirty="0">
                <a:solidFill>
                  <a:schemeClr val="accent6">
                    <a:lumMod val="50000"/>
                  </a:schemeClr>
                </a:solidFill>
                <a:latin typeface="BIZ UDP明朝 Medium" panose="02020500000000000000" pitchFamily="18" charset="-128"/>
                <a:ea typeface="BIZ UDP明朝 Medium" panose="02020500000000000000" pitchFamily="18" charset="-128"/>
              </a:rPr>
              <a:t>（</a:t>
            </a:r>
            <a:r>
              <a:rPr kumimoji="1" lang="ja-JP" altLang="en-US" sz="700" dirty="0" smtClean="0">
                <a:solidFill>
                  <a:schemeClr val="accent6">
                    <a:lumMod val="50000"/>
                  </a:schemeClr>
                </a:solidFill>
                <a:latin typeface="BIZ UDP明朝 Medium" panose="02020500000000000000" pitchFamily="18" charset="-128"/>
                <a:ea typeface="BIZ UDP明朝 Medium" panose="02020500000000000000" pitchFamily="18" charset="-128"/>
              </a:rPr>
              <a:t>税抜</a:t>
            </a:r>
            <a:r>
              <a:rPr kumimoji="1" lang="en-US" altLang="ja-JP" sz="700" dirty="0" smtClean="0">
                <a:solidFill>
                  <a:schemeClr val="accent6">
                    <a:lumMod val="50000"/>
                  </a:schemeClr>
                </a:solidFill>
                <a:latin typeface="BIZ UDP明朝 Medium" panose="02020500000000000000" pitchFamily="18" charset="-128"/>
                <a:ea typeface="BIZ UDP明朝 Medium" panose="02020500000000000000" pitchFamily="18" charset="-128"/>
              </a:rPr>
              <a:t>48</a:t>
            </a:r>
            <a:r>
              <a:rPr kumimoji="1" lang="en-US" altLang="ja-JP" sz="700" dirty="0">
                <a:solidFill>
                  <a:schemeClr val="accent6">
                    <a:lumMod val="50000"/>
                  </a:schemeClr>
                </a:solidFill>
                <a:latin typeface="BIZ UDP明朝 Medium" panose="02020500000000000000" pitchFamily="18" charset="-128"/>
                <a:ea typeface="BIZ UDP明朝 Medium" panose="02020500000000000000" pitchFamily="18" charset="-128"/>
              </a:rPr>
              <a:t>9</a:t>
            </a:r>
            <a:r>
              <a:rPr kumimoji="1" lang="en-US" altLang="ja-JP" sz="700" dirty="0" smtClean="0">
                <a:solidFill>
                  <a:schemeClr val="accent6">
                    <a:lumMod val="50000"/>
                  </a:schemeClr>
                </a:solidFill>
                <a:latin typeface="BIZ UDP明朝 Medium" panose="02020500000000000000" pitchFamily="18" charset="-128"/>
                <a:ea typeface="BIZ UDP明朝 Medium" panose="02020500000000000000" pitchFamily="18" charset="-128"/>
              </a:rPr>
              <a:t>,000</a:t>
            </a:r>
            <a:r>
              <a:rPr kumimoji="1" lang="ja-JP" altLang="en-US" sz="700" dirty="0">
                <a:solidFill>
                  <a:schemeClr val="accent6">
                    <a:lumMod val="50000"/>
                  </a:schemeClr>
                </a:solidFill>
                <a:latin typeface="BIZ UDP明朝 Medium" panose="02020500000000000000" pitchFamily="18" charset="-128"/>
                <a:ea typeface="BIZ UDP明朝 Medium" panose="02020500000000000000" pitchFamily="18" charset="-128"/>
              </a:rPr>
              <a:t>円）</a:t>
            </a:r>
            <a:endParaRPr kumimoji="1" lang="en-US" altLang="ja-JP" sz="700" dirty="0">
              <a:solidFill>
                <a:schemeClr val="accent6">
                  <a:lumMod val="50000"/>
                </a:schemeClr>
              </a:solidFill>
              <a:latin typeface="BIZ UDP明朝 Medium" panose="02020500000000000000" pitchFamily="18" charset="-128"/>
              <a:ea typeface="BIZ UDP明朝 Medium" panose="020205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dirty="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ja-JP" altLang="en-US" sz="900" dirty="0" smtClean="0">
                <a:solidFill>
                  <a:schemeClr val="accent6">
                    <a:lumMod val="50000"/>
                  </a:schemeClr>
                </a:solidFill>
                <a:latin typeface="BIZ UDP明朝 Medium" panose="02020500000000000000" pitchFamily="18" charset="-128"/>
                <a:ea typeface="BIZ UDP明朝 Medium" panose="02020500000000000000" pitchFamily="18" charset="-128"/>
              </a:rPr>
              <a:t>　エコフィール専用給</a:t>
            </a:r>
            <a:r>
              <a:rPr kumimoji="1" lang="ja-JP" altLang="en-US" sz="900" dirty="0">
                <a:solidFill>
                  <a:schemeClr val="accent6">
                    <a:lumMod val="50000"/>
                  </a:schemeClr>
                </a:solidFill>
                <a:latin typeface="BIZ UDP明朝 Medium" panose="02020500000000000000" pitchFamily="18" charset="-128"/>
                <a:ea typeface="BIZ UDP明朝 Medium" panose="02020500000000000000" pitchFamily="18" charset="-128"/>
              </a:rPr>
              <a:t>排気筒セット　</a:t>
            </a:r>
            <a:r>
              <a:rPr kumimoji="1" lang="ja-JP" altLang="en-US" sz="900" baseline="0" dirty="0">
                <a:solidFill>
                  <a:schemeClr val="accent6">
                    <a:lumMod val="50000"/>
                  </a:schemeClr>
                </a:solidFill>
                <a:latin typeface="BIZ UDP明朝 Medium" panose="02020500000000000000" pitchFamily="18" charset="-128"/>
                <a:ea typeface="BIZ UDP明朝 Medium" panose="02020500000000000000" pitchFamily="18" charset="-128"/>
              </a:rPr>
              <a:t>       </a:t>
            </a:r>
            <a:endParaRPr kumimoji="1" lang="en-US" altLang="ja-JP" sz="900" baseline="0" dirty="0" smtClean="0">
              <a:solidFill>
                <a:schemeClr val="accent6">
                  <a:lumMod val="50000"/>
                </a:schemeClr>
              </a:solidFill>
              <a:latin typeface="BIZ UDP明朝 Medium" panose="02020500000000000000" pitchFamily="18" charset="-128"/>
              <a:ea typeface="BIZ UDP明朝 Medium" panose="020205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dirty="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ja-JP" altLang="en-US" sz="900" dirty="0" smtClean="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en-US" altLang="ja-JP" sz="900" dirty="0" smtClean="0">
                <a:solidFill>
                  <a:schemeClr val="accent6">
                    <a:lumMod val="50000"/>
                  </a:schemeClr>
                </a:solidFill>
                <a:latin typeface="BIZ UDP明朝 Medium" panose="02020500000000000000" pitchFamily="18" charset="-128"/>
                <a:ea typeface="BIZ UDP明朝 Medium" panose="02020500000000000000" pitchFamily="18" charset="-128"/>
              </a:rPr>
              <a:t>42,900</a:t>
            </a:r>
            <a:r>
              <a:rPr kumimoji="1" lang="ja-JP" altLang="en-US" sz="900" dirty="0" smtClean="0">
                <a:solidFill>
                  <a:schemeClr val="accent6">
                    <a:lumMod val="50000"/>
                  </a:schemeClr>
                </a:solidFill>
                <a:latin typeface="BIZ UDP明朝 Medium" panose="02020500000000000000" pitchFamily="18" charset="-128"/>
                <a:ea typeface="BIZ UDP明朝 Medium" panose="02020500000000000000" pitchFamily="18" charset="-128"/>
              </a:rPr>
              <a:t>円</a:t>
            </a:r>
            <a:r>
              <a:rPr kumimoji="1" lang="ja-JP" altLang="en-US" sz="700" dirty="0">
                <a:solidFill>
                  <a:schemeClr val="accent6">
                    <a:lumMod val="50000"/>
                  </a:schemeClr>
                </a:solidFill>
                <a:latin typeface="BIZ UDP明朝 Medium" panose="02020500000000000000" pitchFamily="18" charset="-128"/>
                <a:ea typeface="BIZ UDP明朝 Medium" panose="02020500000000000000" pitchFamily="18" charset="-128"/>
              </a:rPr>
              <a:t>（</a:t>
            </a:r>
            <a:r>
              <a:rPr kumimoji="1" lang="ja-JP" altLang="ja-JP" sz="700" dirty="0" smtClean="0">
                <a:solidFill>
                  <a:schemeClr val="accent6">
                    <a:lumMod val="50000"/>
                  </a:schemeClr>
                </a:solidFill>
                <a:effectLst/>
                <a:latin typeface="BIZ UDP明朝 Medium" panose="02020500000000000000" pitchFamily="18" charset="-128"/>
                <a:ea typeface="BIZ UDP明朝 Medium" panose="02020500000000000000" pitchFamily="18" charset="-128"/>
              </a:rPr>
              <a:t>税抜</a:t>
            </a:r>
            <a:r>
              <a:rPr kumimoji="1" lang="en-US" altLang="ja-JP" sz="700" smtClean="0">
                <a:solidFill>
                  <a:schemeClr val="accent6">
                    <a:lumMod val="50000"/>
                  </a:schemeClr>
                </a:solidFill>
                <a:latin typeface="BIZ UDP明朝 Medium" panose="02020500000000000000" pitchFamily="18" charset="-128"/>
                <a:ea typeface="BIZ UDP明朝 Medium" panose="02020500000000000000" pitchFamily="18" charset="-128"/>
              </a:rPr>
              <a:t>3</a:t>
            </a:r>
            <a:r>
              <a:rPr kumimoji="1" lang="en-US" altLang="ja-JP" sz="700">
                <a:solidFill>
                  <a:schemeClr val="accent6">
                    <a:lumMod val="50000"/>
                  </a:schemeClr>
                </a:solidFill>
                <a:latin typeface="BIZ UDP明朝 Medium" panose="02020500000000000000" pitchFamily="18" charset="-128"/>
                <a:ea typeface="BIZ UDP明朝 Medium" panose="02020500000000000000" pitchFamily="18" charset="-128"/>
              </a:rPr>
              <a:t>9</a:t>
            </a:r>
            <a:r>
              <a:rPr kumimoji="1" lang="en-US" altLang="ja-JP" sz="700" smtClean="0">
                <a:solidFill>
                  <a:schemeClr val="accent6">
                    <a:lumMod val="50000"/>
                  </a:schemeClr>
                </a:solidFill>
                <a:effectLst/>
                <a:latin typeface="BIZ UDP明朝 Medium" panose="02020500000000000000" pitchFamily="18" charset="-128"/>
                <a:ea typeface="BIZ UDP明朝 Medium" panose="02020500000000000000" pitchFamily="18" charset="-128"/>
              </a:rPr>
              <a:t>,000</a:t>
            </a:r>
            <a:r>
              <a:rPr kumimoji="1" lang="ja-JP" altLang="ja-JP" sz="700" dirty="0">
                <a:solidFill>
                  <a:schemeClr val="accent6">
                    <a:lumMod val="50000"/>
                  </a:schemeClr>
                </a:solidFill>
                <a:effectLst/>
                <a:latin typeface="BIZ UDP明朝 Medium" panose="02020500000000000000" pitchFamily="18" charset="-128"/>
                <a:ea typeface="BIZ UDP明朝 Medium" panose="02020500000000000000" pitchFamily="18" charset="-128"/>
              </a:rPr>
              <a:t>円</a:t>
            </a:r>
            <a:r>
              <a:rPr kumimoji="1" lang="ja-JP" altLang="ja-JP" sz="700" dirty="0" smtClean="0">
                <a:solidFill>
                  <a:schemeClr val="accent6">
                    <a:lumMod val="50000"/>
                  </a:schemeClr>
                </a:solidFill>
                <a:effectLst/>
                <a:latin typeface="BIZ UDP明朝 Medium" panose="02020500000000000000" pitchFamily="18" charset="-128"/>
                <a:ea typeface="BIZ UDP明朝 Medium" panose="02020500000000000000" pitchFamily="18" charset="-128"/>
              </a:rPr>
              <a:t>）</a:t>
            </a:r>
            <a:endParaRPr lang="ja-JP" altLang="ja-JP" sz="700" dirty="0">
              <a:solidFill>
                <a:schemeClr val="accent6">
                  <a:lumMod val="50000"/>
                </a:schemeClr>
              </a:solidFill>
              <a:effectLst/>
              <a:latin typeface="BIZ UDP明朝 Medium" panose="02020500000000000000" pitchFamily="18" charset="-128"/>
              <a:ea typeface="BIZ UDP明朝 Medium" panose="02020500000000000000" pitchFamily="18" charset="-128"/>
            </a:endParaRPr>
          </a:p>
        </p:txBody>
      </p:sp>
      <p:grpSp>
        <p:nvGrpSpPr>
          <p:cNvPr id="21" name="Group 8"/>
          <p:cNvGrpSpPr>
            <a:grpSpLocks noChangeAspect="1"/>
          </p:cNvGrpSpPr>
          <p:nvPr/>
        </p:nvGrpSpPr>
        <p:grpSpPr bwMode="auto">
          <a:xfrm>
            <a:off x="2971855" y="2238648"/>
            <a:ext cx="417512" cy="412750"/>
            <a:chOff x="3965" y="1379"/>
            <a:chExt cx="263" cy="260"/>
          </a:xfrm>
        </p:grpSpPr>
        <p:sp>
          <p:nvSpPr>
            <p:cNvPr id="24" name="AutoShape 7"/>
            <p:cNvSpPr>
              <a:spLocks noChangeAspect="1" noChangeArrowheads="1" noTextEdit="1"/>
            </p:cNvSpPr>
            <p:nvPr/>
          </p:nvSpPr>
          <p:spPr bwMode="auto">
            <a:xfrm>
              <a:off x="3965" y="1379"/>
              <a:ext cx="26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33"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65" y="1379"/>
              <a:ext cx="26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12"/>
          <p:cNvGrpSpPr>
            <a:grpSpLocks noChangeAspect="1"/>
          </p:cNvGrpSpPr>
          <p:nvPr/>
        </p:nvGrpSpPr>
        <p:grpSpPr bwMode="auto">
          <a:xfrm>
            <a:off x="2525433" y="2241823"/>
            <a:ext cx="403225" cy="409575"/>
            <a:chOff x="3704" y="1381"/>
            <a:chExt cx="254" cy="258"/>
          </a:xfrm>
        </p:grpSpPr>
        <p:sp>
          <p:nvSpPr>
            <p:cNvPr id="28" name="AutoShape 11"/>
            <p:cNvSpPr>
              <a:spLocks noChangeAspect="1" noChangeArrowheads="1" noTextEdit="1"/>
            </p:cNvSpPr>
            <p:nvPr/>
          </p:nvSpPr>
          <p:spPr bwMode="auto">
            <a:xfrm>
              <a:off x="3704" y="1381"/>
              <a:ext cx="25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37"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04" y="1381"/>
              <a:ext cx="255"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 name="図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87437" y="116651"/>
            <a:ext cx="1629235" cy="190898"/>
          </a:xfrm>
          <a:prstGeom prst="rect">
            <a:avLst/>
          </a:prstGeom>
        </p:spPr>
      </p:pic>
      <p:sp>
        <p:nvSpPr>
          <p:cNvPr id="39" name="テキスト ボックス 17">
            <a:extLst>
              <a:ext uri="{FF2B5EF4-FFF2-40B4-BE49-F238E27FC236}">
                <a16:creationId xmlns:a16="http://schemas.microsoft.com/office/drawing/2014/main" id="{00000000-0008-0000-0000-000012000000}"/>
              </a:ext>
            </a:extLst>
          </p:cNvPr>
          <p:cNvSpPr txBox="1"/>
          <p:nvPr/>
        </p:nvSpPr>
        <p:spPr>
          <a:xfrm>
            <a:off x="3156181" y="748069"/>
            <a:ext cx="2145577" cy="3569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1" dirty="0" smtClean="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en-US" altLang="ja-JP" sz="1200" dirty="0" smtClean="0">
                <a:solidFill>
                  <a:schemeClr val="accent6">
                    <a:lumMod val="50000"/>
                  </a:schemeClr>
                </a:solidFill>
                <a:latin typeface="Arial Rounded MT Bold" panose="020F0704030504030204" pitchFamily="34" charset="0"/>
                <a:ea typeface="BIZ UDP明朝 Medium" panose="02020500000000000000" pitchFamily="18" charset="-128"/>
              </a:rPr>
              <a:t>UKB-EG472A</a:t>
            </a:r>
            <a:r>
              <a:rPr kumimoji="1" lang="en-US" altLang="ja-JP" sz="1050" dirty="0" smtClean="0">
                <a:solidFill>
                  <a:schemeClr val="accent6">
                    <a:lumMod val="50000"/>
                  </a:schemeClr>
                </a:solidFill>
                <a:latin typeface="Arial Rounded MT Bold" panose="020F0704030504030204" pitchFamily="34" charset="0"/>
                <a:ea typeface="BIZ UDP明朝 Medium" panose="02020500000000000000" pitchFamily="18" charset="-128"/>
              </a:rPr>
              <a:t>(FFP)</a:t>
            </a:r>
            <a:endParaRPr kumimoji="1" lang="en-US" altLang="ja-JP" sz="1050" dirty="0">
              <a:solidFill>
                <a:schemeClr val="accent6">
                  <a:lumMod val="50000"/>
                </a:schemeClr>
              </a:solidFill>
              <a:latin typeface="Arial Rounded MT Bold" panose="020F0704030504030204" pitchFamily="34" charset="0"/>
              <a:ea typeface="BIZ UDP明朝 Medium" panose="02020500000000000000" pitchFamily="18" charset="-128"/>
            </a:endParaRPr>
          </a:p>
        </p:txBody>
      </p:sp>
      <p:sp>
        <p:nvSpPr>
          <p:cNvPr id="40" name="テキスト ボックス 17">
            <a:extLst>
              <a:ext uri="{FF2B5EF4-FFF2-40B4-BE49-F238E27FC236}">
                <a16:creationId xmlns:a16="http://schemas.microsoft.com/office/drawing/2014/main" id="{00000000-0008-0000-0000-000012000000}"/>
              </a:ext>
            </a:extLst>
          </p:cNvPr>
          <p:cNvSpPr txBox="1"/>
          <p:nvPr/>
        </p:nvSpPr>
        <p:spPr>
          <a:xfrm>
            <a:off x="3120581" y="1536310"/>
            <a:ext cx="2145577" cy="38755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000" dirty="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ja-JP" altLang="en-US" sz="1000" dirty="0" smtClean="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ja-JP" altLang="en-US" sz="1000" b="1" dirty="0" smtClean="0">
                <a:solidFill>
                  <a:schemeClr val="accent6">
                    <a:lumMod val="50000"/>
                  </a:schemeClr>
                </a:solidFill>
                <a:latin typeface="BIZ UDP明朝 Medium" panose="02020500000000000000" pitchFamily="18" charset="-128"/>
                <a:ea typeface="BIZ UDP明朝 Medium" panose="02020500000000000000" pitchFamily="18" charset="-128"/>
              </a:rPr>
              <a:t>合計</a:t>
            </a:r>
            <a:r>
              <a:rPr kumimoji="1" lang="ja-JP" altLang="en-US" sz="1000" b="1" dirty="0">
                <a:solidFill>
                  <a:schemeClr val="accent6">
                    <a:lumMod val="50000"/>
                  </a:schemeClr>
                </a:solidFill>
                <a:latin typeface="BIZ UDP明朝 Medium" panose="02020500000000000000" pitchFamily="18" charset="-128"/>
                <a:ea typeface="BIZ UDP明朝 Medium" panose="02020500000000000000" pitchFamily="18" charset="-128"/>
              </a:rPr>
              <a:t>希望小売価格 </a:t>
            </a:r>
            <a:endParaRPr kumimoji="1" lang="en-US" altLang="ja-JP" sz="1000" b="1" dirty="0" smtClean="0">
              <a:solidFill>
                <a:schemeClr val="accent6">
                  <a:lumMod val="50000"/>
                </a:schemeClr>
              </a:solidFill>
              <a:latin typeface="BIZ UDP明朝 Medium" panose="02020500000000000000" pitchFamily="18" charset="-128"/>
              <a:ea typeface="BIZ UDP明朝 Medium" panose="02020500000000000000" pitchFamily="18" charset="-128"/>
            </a:endParaRPr>
          </a:p>
          <a:p>
            <a:r>
              <a:rPr kumimoji="1" lang="ja-JP" altLang="en-US" sz="1000" b="1" dirty="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ja-JP" altLang="en-US" sz="1000" b="1" dirty="0" smtClean="0">
                <a:solidFill>
                  <a:schemeClr val="accent6">
                    <a:lumMod val="50000"/>
                  </a:schemeClr>
                </a:solidFill>
                <a:latin typeface="BIZ UDP明朝 Medium" panose="02020500000000000000" pitchFamily="18" charset="-128"/>
                <a:ea typeface="BIZ UDP明朝 Medium" panose="02020500000000000000" pitchFamily="18" charset="-128"/>
              </a:rPr>
              <a:t>　　</a:t>
            </a:r>
            <a:r>
              <a:rPr kumimoji="1" lang="en-US" altLang="ja-JP" sz="1000" b="1" dirty="0" smtClean="0">
                <a:solidFill>
                  <a:schemeClr val="accent6">
                    <a:lumMod val="50000"/>
                  </a:schemeClr>
                </a:solidFill>
                <a:latin typeface="BIZ UDP明朝 Medium" panose="02020500000000000000" pitchFamily="18" charset="-128"/>
                <a:ea typeface="BIZ UDP明朝 Medium" panose="02020500000000000000" pitchFamily="18" charset="-128"/>
              </a:rPr>
              <a:t>580,800</a:t>
            </a:r>
            <a:r>
              <a:rPr kumimoji="1" lang="ja-JP" altLang="en-US" sz="1000" b="1" dirty="0" smtClean="0">
                <a:solidFill>
                  <a:schemeClr val="accent6">
                    <a:lumMod val="50000"/>
                  </a:schemeClr>
                </a:solidFill>
                <a:latin typeface="BIZ UDP明朝 Medium" panose="02020500000000000000" pitchFamily="18" charset="-128"/>
                <a:ea typeface="BIZ UDP明朝 Medium" panose="02020500000000000000" pitchFamily="18" charset="-128"/>
              </a:rPr>
              <a:t>円</a:t>
            </a:r>
            <a:r>
              <a:rPr kumimoji="1" lang="ja-JP" altLang="en-US" sz="800" b="1" dirty="0">
                <a:solidFill>
                  <a:schemeClr val="accent6">
                    <a:lumMod val="50000"/>
                  </a:schemeClr>
                </a:solidFill>
                <a:latin typeface="BIZ UDP明朝 Medium" panose="02020500000000000000" pitchFamily="18" charset="-128"/>
                <a:ea typeface="BIZ UDP明朝 Medium" panose="02020500000000000000" pitchFamily="18" charset="-128"/>
              </a:rPr>
              <a:t>（</a:t>
            </a:r>
            <a:r>
              <a:rPr kumimoji="1" lang="ja-JP" altLang="en-US" sz="800" b="1" dirty="0" smtClean="0">
                <a:solidFill>
                  <a:schemeClr val="accent6">
                    <a:lumMod val="50000"/>
                  </a:schemeClr>
                </a:solidFill>
                <a:latin typeface="BIZ UDP明朝 Medium" panose="02020500000000000000" pitchFamily="18" charset="-128"/>
                <a:ea typeface="BIZ UDP明朝 Medium" panose="02020500000000000000" pitchFamily="18" charset="-128"/>
              </a:rPr>
              <a:t>税抜</a:t>
            </a:r>
            <a:r>
              <a:rPr kumimoji="1" lang="en-US" altLang="ja-JP" sz="800" b="1" dirty="0" smtClean="0">
                <a:solidFill>
                  <a:schemeClr val="accent6">
                    <a:lumMod val="50000"/>
                  </a:schemeClr>
                </a:solidFill>
                <a:latin typeface="BIZ UDP明朝 Medium" panose="02020500000000000000" pitchFamily="18" charset="-128"/>
                <a:ea typeface="BIZ UDP明朝 Medium" panose="02020500000000000000" pitchFamily="18" charset="-128"/>
              </a:rPr>
              <a:t>528,000</a:t>
            </a:r>
            <a:r>
              <a:rPr kumimoji="1" lang="ja-JP" altLang="en-US" sz="800" b="1" dirty="0">
                <a:solidFill>
                  <a:schemeClr val="accent6">
                    <a:lumMod val="50000"/>
                  </a:schemeClr>
                </a:solidFill>
                <a:latin typeface="BIZ UDP明朝 Medium" panose="02020500000000000000" pitchFamily="18" charset="-128"/>
                <a:ea typeface="BIZ UDP明朝 Medium" panose="02020500000000000000" pitchFamily="18" charset="-128"/>
              </a:rPr>
              <a:t>円）</a:t>
            </a:r>
            <a:endParaRPr kumimoji="1" lang="en-US" altLang="ja-JP" sz="800" b="1" dirty="0">
              <a:solidFill>
                <a:schemeClr val="accent6">
                  <a:lumMod val="50000"/>
                </a:schemeClr>
              </a:solidFill>
              <a:latin typeface="BIZ UDP明朝 Medium" panose="02020500000000000000" pitchFamily="18" charset="-128"/>
              <a:ea typeface="BIZ UDP明朝 Medium" panose="02020500000000000000" pitchFamily="18" charset="-128"/>
            </a:endParaRPr>
          </a:p>
          <a:p>
            <a:endParaRPr kumimoji="1" lang="ja-JP" altLang="en-US" sz="1000" b="1" dirty="0">
              <a:solidFill>
                <a:schemeClr val="accent6">
                  <a:lumMod val="50000"/>
                </a:schemeClr>
              </a:solidFill>
              <a:latin typeface="BIZ UDP明朝 Medium" panose="02020500000000000000" pitchFamily="18" charset="-128"/>
              <a:ea typeface="BIZ UDP明朝 Medium" panose="02020500000000000000" pitchFamily="18" charset="-128"/>
            </a:endParaRPr>
          </a:p>
        </p:txBody>
      </p:sp>
      <p:pic>
        <p:nvPicPr>
          <p:cNvPr id="36" name="図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37999" y="232621"/>
            <a:ext cx="475584" cy="468267"/>
          </a:xfrm>
          <a:prstGeom prst="rect">
            <a:avLst/>
          </a:prstGeom>
        </p:spPr>
      </p:pic>
      <p:pic>
        <p:nvPicPr>
          <p:cNvPr id="37" name="図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00295" y="388377"/>
            <a:ext cx="892541" cy="210010"/>
          </a:xfrm>
          <a:prstGeom prst="rect">
            <a:avLst/>
          </a:prstGeom>
        </p:spPr>
      </p:pic>
      <p:pic>
        <p:nvPicPr>
          <p:cNvPr id="38" name="図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72514" y="2282192"/>
            <a:ext cx="3289115" cy="240348"/>
          </a:xfrm>
          <a:prstGeom prst="rect">
            <a:avLst/>
          </a:prstGeom>
        </p:spPr>
      </p:pic>
      <p:sp>
        <p:nvSpPr>
          <p:cNvPr id="12" name="テキスト ボックス 11"/>
          <p:cNvSpPr txBox="1"/>
          <p:nvPr/>
        </p:nvSpPr>
        <p:spPr>
          <a:xfrm>
            <a:off x="5090209" y="9601392"/>
            <a:ext cx="1604927" cy="200055"/>
          </a:xfrm>
          <a:prstGeom prst="rect">
            <a:avLst/>
          </a:prstGeom>
          <a:noFill/>
        </p:spPr>
        <p:txBody>
          <a:bodyPr wrap="none" rtlCol="0">
            <a:spAutoFit/>
          </a:bodyPr>
          <a:lstStyle/>
          <a:p>
            <a:r>
              <a:rPr kumimoji="1" lang="en-US" altLang="ja-JP" sz="700" dirty="0" smtClean="0">
                <a:latin typeface="BIZ UDPゴシック" panose="020B0400000000000000" pitchFamily="50" charset="-128"/>
                <a:ea typeface="BIZ UDPゴシック" panose="020B0400000000000000" pitchFamily="50" charset="-128"/>
              </a:rPr>
              <a:t>※</a:t>
            </a:r>
            <a:r>
              <a:rPr kumimoji="1" lang="ja-JP" altLang="en-US" sz="700" dirty="0" smtClean="0">
                <a:latin typeface="BIZ UDPゴシック" panose="020B0400000000000000" pitchFamily="50" charset="-128"/>
                <a:ea typeface="BIZ UDPゴシック" panose="020B0400000000000000" pitchFamily="50" charset="-128"/>
              </a:rPr>
              <a:t>詳しくはカタログをご覧ください。</a:t>
            </a:r>
            <a:endParaRPr kumimoji="1" lang="en-US" altLang="ja-JP" sz="700" dirty="0" smtClean="0">
              <a:latin typeface="BIZ UDPゴシック" panose="020B0400000000000000" pitchFamily="50" charset="-128"/>
              <a:ea typeface="BIZ UDPゴシック" panose="020B0400000000000000" pitchFamily="50" charset="-128"/>
            </a:endParaRPr>
          </a:p>
        </p:txBody>
      </p:sp>
      <p:grpSp>
        <p:nvGrpSpPr>
          <p:cNvPr id="43" name="グループ化 42"/>
          <p:cNvGrpSpPr/>
          <p:nvPr/>
        </p:nvGrpSpPr>
        <p:grpSpPr>
          <a:xfrm>
            <a:off x="48126" y="7000646"/>
            <a:ext cx="6668635" cy="633710"/>
            <a:chOff x="48126" y="6934280"/>
            <a:chExt cx="6668635" cy="633710"/>
          </a:xfrm>
        </p:grpSpPr>
        <p:grpSp>
          <p:nvGrpSpPr>
            <p:cNvPr id="32" name="グループ化 31"/>
            <p:cNvGrpSpPr/>
            <p:nvPr/>
          </p:nvGrpSpPr>
          <p:grpSpPr>
            <a:xfrm>
              <a:off x="48126" y="6934280"/>
              <a:ext cx="6668635" cy="633710"/>
              <a:chOff x="48126" y="6934280"/>
              <a:chExt cx="6668635" cy="633710"/>
            </a:xfrm>
          </p:grpSpPr>
          <p:grpSp>
            <p:nvGrpSpPr>
              <p:cNvPr id="20" name="グループ化 19"/>
              <p:cNvGrpSpPr/>
              <p:nvPr/>
            </p:nvGrpSpPr>
            <p:grpSpPr>
              <a:xfrm>
                <a:off x="48126" y="6934280"/>
                <a:ext cx="6668635" cy="633710"/>
                <a:chOff x="48126" y="6934280"/>
                <a:chExt cx="6668635" cy="633710"/>
              </a:xfrm>
            </p:grpSpPr>
            <p:pic>
              <p:nvPicPr>
                <p:cNvPr id="41" name="図 4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8126" y="6934280"/>
                  <a:ext cx="6668635" cy="633710"/>
                </a:xfrm>
                <a:prstGeom prst="rect">
                  <a:avLst/>
                </a:prstGeom>
              </p:spPr>
            </p:pic>
            <p:sp>
              <p:nvSpPr>
                <p:cNvPr id="19" name="正方形/長方形 18"/>
                <p:cNvSpPr/>
                <p:nvPr/>
              </p:nvSpPr>
              <p:spPr>
                <a:xfrm>
                  <a:off x="2603091" y="7197213"/>
                  <a:ext cx="839927" cy="2654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17">
                <a:extLst>
                  <a:ext uri="{FF2B5EF4-FFF2-40B4-BE49-F238E27FC236}">
                    <a16:creationId xmlns:a16="http://schemas.microsoft.com/office/drawing/2014/main" id="{00000000-0008-0000-0000-000012000000}"/>
                  </a:ext>
                </a:extLst>
              </p:cNvPr>
              <p:cNvSpPr txBox="1"/>
              <p:nvPr/>
            </p:nvSpPr>
            <p:spPr>
              <a:xfrm>
                <a:off x="2603091" y="7190289"/>
                <a:ext cx="493758" cy="15118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800" b="1" dirty="0" smtClean="0">
                    <a:solidFill>
                      <a:srgbClr val="E53052"/>
                    </a:solidFill>
                    <a:latin typeface="BIZ UDP明朝 Medium" panose="02020500000000000000" pitchFamily="18" charset="-128"/>
                    <a:ea typeface="BIZ UDP明朝 Medium" panose="02020500000000000000" pitchFamily="18" charset="-128"/>
                  </a:rPr>
                  <a:t>33,800</a:t>
                </a:r>
                <a:endParaRPr kumimoji="1" lang="en-US" altLang="ja-JP" sz="1400" b="1" dirty="0">
                  <a:solidFill>
                    <a:srgbClr val="E53052"/>
                  </a:solidFill>
                  <a:latin typeface="BIZ UDP明朝 Medium" panose="02020500000000000000" pitchFamily="18" charset="-128"/>
                  <a:ea typeface="BIZ UDP明朝 Medium" panose="02020500000000000000" pitchFamily="18" charset="-128"/>
                </a:endParaRPr>
              </a:p>
            </p:txBody>
          </p:sp>
          <p:sp>
            <p:nvSpPr>
              <p:cNvPr id="45" name="正方形/長方形 44"/>
              <p:cNvSpPr/>
              <p:nvPr/>
            </p:nvSpPr>
            <p:spPr>
              <a:xfrm>
                <a:off x="4126620" y="7211762"/>
                <a:ext cx="839927" cy="2654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17">
              <a:extLst>
                <a:ext uri="{FF2B5EF4-FFF2-40B4-BE49-F238E27FC236}">
                  <a16:creationId xmlns:a16="http://schemas.microsoft.com/office/drawing/2014/main" id="{00000000-0008-0000-0000-000012000000}"/>
                </a:ext>
              </a:extLst>
            </p:cNvPr>
            <p:cNvSpPr txBox="1"/>
            <p:nvPr/>
          </p:nvSpPr>
          <p:spPr>
            <a:xfrm>
              <a:off x="4120174" y="7204171"/>
              <a:ext cx="493758" cy="15118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800" b="1" dirty="0" smtClean="0">
                  <a:solidFill>
                    <a:srgbClr val="E53052"/>
                  </a:solidFill>
                  <a:latin typeface="BIZ UDP明朝 Medium" panose="02020500000000000000" pitchFamily="18" charset="-128"/>
                  <a:ea typeface="BIZ UDP明朝 Medium" panose="02020500000000000000" pitchFamily="18" charset="-128"/>
                </a:rPr>
                <a:t>30,500</a:t>
              </a:r>
              <a:endParaRPr kumimoji="1" lang="en-US" altLang="ja-JP" sz="1400" b="1" dirty="0">
                <a:solidFill>
                  <a:srgbClr val="E53052"/>
                </a:solidFill>
                <a:latin typeface="BIZ UDP明朝 Medium" panose="02020500000000000000" pitchFamily="18" charset="-128"/>
                <a:ea typeface="BIZ UDP明朝 Medium" panose="02020500000000000000" pitchFamily="18" charset="-128"/>
              </a:endParaRPr>
            </a:p>
          </p:txBody>
        </p:sp>
      </p:grpSp>
      <p:sp>
        <p:nvSpPr>
          <p:cNvPr id="47" name="角丸四角形吹き出し 46"/>
          <p:cNvSpPr/>
          <p:nvPr/>
        </p:nvSpPr>
        <p:spPr>
          <a:xfrm>
            <a:off x="72422" y="6336042"/>
            <a:ext cx="1907314" cy="568290"/>
          </a:xfrm>
          <a:prstGeom prst="wedgeRoundRectCallout">
            <a:avLst>
              <a:gd name="adj1" fmla="val -21083"/>
              <a:gd name="adj2" fmla="val 72911"/>
              <a:gd name="adj3" fmla="val 16667"/>
            </a:avLst>
          </a:prstGeom>
          <a:solidFill>
            <a:schemeClr val="bg1"/>
          </a:solidFill>
          <a:ln>
            <a:solidFill>
              <a:srgbClr val="3CA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62897" y="6369668"/>
            <a:ext cx="1912076" cy="700502"/>
            <a:chOff x="92712" y="6451680"/>
            <a:chExt cx="1912076" cy="700502"/>
          </a:xfrm>
        </p:grpSpPr>
        <p:sp>
          <p:nvSpPr>
            <p:cNvPr id="50" name="テキスト ボックス 17">
              <a:extLst>
                <a:ext uri="{FF2B5EF4-FFF2-40B4-BE49-F238E27FC236}">
                  <a16:creationId xmlns:a16="http://schemas.microsoft.com/office/drawing/2014/main" id="{00000000-0008-0000-0000-000012000000}"/>
                </a:ext>
              </a:extLst>
            </p:cNvPr>
            <p:cNvSpPr txBox="1"/>
            <p:nvPr/>
          </p:nvSpPr>
          <p:spPr>
            <a:xfrm>
              <a:off x="92712" y="6451680"/>
              <a:ext cx="1907314" cy="38755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200" b="1" dirty="0" smtClean="0">
                  <a:solidFill>
                    <a:schemeClr val="accent6">
                      <a:lumMod val="50000"/>
                    </a:schemeClr>
                  </a:solidFill>
                  <a:latin typeface="BIZ UDP明朝 Medium" panose="02020500000000000000" pitchFamily="18" charset="-128"/>
                  <a:ea typeface="BIZ UDP明朝 Medium" panose="02020500000000000000" pitchFamily="18" charset="-128"/>
                </a:rPr>
                <a:t>エコフィールへの買い替え</a:t>
              </a:r>
              <a:endParaRPr kumimoji="1" lang="en-US" altLang="ja-JP" sz="1200" b="1" dirty="0" smtClean="0">
                <a:solidFill>
                  <a:schemeClr val="accent6">
                    <a:lumMod val="50000"/>
                  </a:schemeClr>
                </a:solidFill>
                <a:latin typeface="BIZ UDP明朝 Medium" panose="02020500000000000000" pitchFamily="18" charset="-128"/>
                <a:ea typeface="BIZ UDP明朝 Medium" panose="02020500000000000000" pitchFamily="18" charset="-128"/>
              </a:endParaRPr>
            </a:p>
          </p:txBody>
        </p:sp>
        <p:sp>
          <p:nvSpPr>
            <p:cNvPr id="52" name="テキスト ボックス 17">
              <a:extLst>
                <a:ext uri="{FF2B5EF4-FFF2-40B4-BE49-F238E27FC236}">
                  <a16:creationId xmlns:a16="http://schemas.microsoft.com/office/drawing/2014/main" id="{00000000-0008-0000-0000-000012000000}"/>
                </a:ext>
              </a:extLst>
            </p:cNvPr>
            <p:cNvSpPr txBox="1"/>
            <p:nvPr/>
          </p:nvSpPr>
          <p:spPr>
            <a:xfrm>
              <a:off x="92712" y="6764624"/>
              <a:ext cx="1907314" cy="38755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200" b="1" dirty="0" smtClean="0">
                  <a:solidFill>
                    <a:schemeClr val="accent6">
                      <a:lumMod val="50000"/>
                    </a:schemeClr>
                  </a:solidFill>
                  <a:latin typeface="BIZ UDP明朝 Medium" panose="02020500000000000000" pitchFamily="18" charset="-128"/>
                  <a:ea typeface="BIZ UDP明朝 Medium" panose="02020500000000000000" pitchFamily="18" charset="-128"/>
                </a:rPr>
                <a:t>省エネ・節水機能の活用</a:t>
              </a:r>
              <a:endParaRPr kumimoji="1" lang="en-US" altLang="ja-JP" sz="1200" b="1" dirty="0" smtClean="0">
                <a:solidFill>
                  <a:schemeClr val="accent6">
                    <a:lumMod val="50000"/>
                  </a:schemeClr>
                </a:solidFill>
                <a:latin typeface="BIZ UDP明朝 Medium" panose="02020500000000000000" pitchFamily="18" charset="-128"/>
                <a:ea typeface="BIZ UDP明朝 Medium" panose="02020500000000000000" pitchFamily="18" charset="-128"/>
              </a:endParaRPr>
            </a:p>
          </p:txBody>
        </p:sp>
        <p:sp>
          <p:nvSpPr>
            <p:cNvPr id="54" name="テキスト ボックス 17">
              <a:extLst>
                <a:ext uri="{FF2B5EF4-FFF2-40B4-BE49-F238E27FC236}">
                  <a16:creationId xmlns:a16="http://schemas.microsoft.com/office/drawing/2014/main" id="{00000000-0008-0000-0000-000012000000}"/>
                </a:ext>
              </a:extLst>
            </p:cNvPr>
            <p:cNvSpPr txBox="1"/>
            <p:nvPr/>
          </p:nvSpPr>
          <p:spPr>
            <a:xfrm>
              <a:off x="97474" y="6609972"/>
              <a:ext cx="1907314" cy="22287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b="1" dirty="0" smtClean="0">
                  <a:solidFill>
                    <a:schemeClr val="accent6">
                      <a:lumMod val="50000"/>
                    </a:schemeClr>
                  </a:solidFill>
                  <a:latin typeface="BIZ UDP明朝 Medium" panose="02020500000000000000" pitchFamily="18" charset="-128"/>
                  <a:ea typeface="BIZ UDP明朝 Medium" panose="02020500000000000000" pitchFamily="18" charset="-128"/>
                </a:rPr>
                <a:t>＆</a:t>
              </a:r>
              <a:endParaRPr kumimoji="1" lang="en-US" altLang="ja-JP" b="1" dirty="0" smtClean="0">
                <a:solidFill>
                  <a:schemeClr val="accent6">
                    <a:lumMod val="50000"/>
                  </a:schemeClr>
                </a:solidFill>
                <a:latin typeface="BIZ UDP明朝 Medium" panose="02020500000000000000" pitchFamily="18" charset="-128"/>
                <a:ea typeface="BIZ UDP明朝 Medium" panose="02020500000000000000" pitchFamily="18" charset="-128"/>
              </a:endParaRPr>
            </a:p>
          </p:txBody>
        </p:sp>
      </p:grpSp>
      <p:pic>
        <p:nvPicPr>
          <p:cNvPr id="48" name="図 4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9627" y="3304914"/>
            <a:ext cx="1391884" cy="1129250"/>
          </a:xfrm>
          <a:prstGeom prst="rect">
            <a:avLst/>
          </a:prstGeom>
        </p:spPr>
      </p:pic>
      <p:pic>
        <p:nvPicPr>
          <p:cNvPr id="55" name="図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807397" y="3282139"/>
            <a:ext cx="1906293" cy="1150270"/>
          </a:xfrm>
          <a:prstGeom prst="rect">
            <a:avLst/>
          </a:prstGeom>
        </p:spPr>
      </p:pic>
    </p:spTree>
    <p:extLst>
      <p:ext uri="{BB962C8B-B14F-4D97-AF65-F5344CB8AC3E}">
        <p14:creationId xmlns:p14="http://schemas.microsoft.com/office/powerpoint/2010/main" val="9551149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755</TotalTime>
  <Words>131</Words>
  <Application>Microsoft Office PowerPoint</Application>
  <PresentationFormat>A4 210 x 297 mm</PresentationFormat>
  <Paragraphs>22</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BIZ UDPゴシック</vt:lpstr>
      <vt:lpstr>BIZ UDP明朝 Medium</vt:lpstr>
      <vt:lpstr>游ゴシック</vt:lpstr>
      <vt:lpstr>游ゴシック Light</vt:lpstr>
      <vt:lpstr>Arial</vt:lpstr>
      <vt:lpstr>Arial Rounded MT Bold</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株式会社コロナ</cp:lastModifiedBy>
  <cp:revision>63</cp:revision>
  <dcterms:created xsi:type="dcterms:W3CDTF">2023-10-20T07:56:30Z</dcterms:created>
  <dcterms:modified xsi:type="dcterms:W3CDTF">2025-03-26T23:15:39Z</dcterms:modified>
</cp:coreProperties>
</file>